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62" r:id="rId3"/>
    <p:sldId id="263" r:id="rId4"/>
    <p:sldId id="264" r:id="rId5"/>
    <p:sldId id="259" r:id="rId6"/>
    <p:sldId id="256" r:id="rId7"/>
    <p:sldId id="265" r:id="rId8"/>
    <p:sldId id="266" r:id="rId9"/>
    <p:sldId id="268" r:id="rId10"/>
    <p:sldId id="286" r:id="rId11"/>
    <p:sldId id="287" r:id="rId12"/>
    <p:sldId id="288" r:id="rId13"/>
    <p:sldId id="289" r:id="rId14"/>
    <p:sldId id="290" r:id="rId15"/>
    <p:sldId id="291" r:id="rId16"/>
    <p:sldId id="292" r:id="rId17"/>
    <p:sldId id="279" r:id="rId18"/>
    <p:sldId id="285" r:id="rId19"/>
    <p:sldId id="293" r:id="rId20"/>
    <p:sldId id="294" r:id="rId21"/>
    <p:sldId id="269" r:id="rId22"/>
    <p:sldId id="296" r:id="rId23"/>
    <p:sldId id="295" r:id="rId24"/>
    <p:sldId id="270" r:id="rId25"/>
    <p:sldId id="297" r:id="rId26"/>
    <p:sldId id="271" r:id="rId27"/>
    <p:sldId id="272" r:id="rId28"/>
    <p:sldId id="273" r:id="rId29"/>
    <p:sldId id="274" r:id="rId30"/>
    <p:sldId id="275" r:id="rId31"/>
    <p:sldId id="277" r:id="rId32"/>
    <p:sldId id="298" r:id="rId33"/>
    <p:sldId id="278" r:id="rId34"/>
    <p:sldId id="301" r:id="rId35"/>
    <p:sldId id="302" r:id="rId36"/>
    <p:sldId id="299" r:id="rId37"/>
    <p:sldId id="283" r:id="rId38"/>
    <p:sldId id="300" r:id="rId39"/>
    <p:sldId id="267" r:id="rId40"/>
    <p:sldId id="257" r:id="rId41"/>
    <p:sldId id="258" r:id="rId42"/>
    <p:sldId id="26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BC1DA-79E4-5543-B43B-F3C3EFCF7842}" v="31" dt="2025-11-30T20:45:44.3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717"/>
  </p:normalViewPr>
  <p:slideViewPr>
    <p:cSldViewPr snapToGrid="0">
      <p:cViewPr varScale="1">
        <p:scale>
          <a:sx n="107" d="100"/>
          <a:sy n="107" d="100"/>
        </p:scale>
        <p:origin x="640"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EDC12-DBBB-FEE3-01F3-CCE64B1C049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C731B30-E1A3-43EF-83AC-7B58BDA244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DD39B98-5E76-4763-37E1-22031892C756}"/>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3643D0DB-DFF0-7971-3BF1-68AA5BF5A8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A71EA9-68B1-2240-B24F-062EA5BDABA4}"/>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26648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E3637-1241-4372-B71D-BD1B67700E1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A9CCD7A-5FF8-C11D-ABD9-3924D96B468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476EAA-0588-F8E9-A97B-601DEEAAF382}"/>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773F72F9-80AA-2BD4-EC22-6D1502988F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DCE4A6-684E-C927-4865-0037F3DA3707}"/>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222572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4002AA-BDAD-DFB7-FD5D-2BBF904BE09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BEF11A3-122B-3D10-820D-7CEDF425574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F9DCC60-914E-A9DC-AF3C-7B92E9AF810D}"/>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324DFAD2-72F3-9ED8-23D5-057F74F87E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4D6D74-D5A9-8302-F127-6C493C380CB5}"/>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3211380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96CC1-6C44-76C2-441C-B1F1E898ED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39F2A92-5247-2145-B07A-C7D83FFD2D7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2392DB-C60B-2F1E-A2A5-D9FFA780ED5A}"/>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4C309F15-85BC-A849-7523-4956EFDE9D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D2130-B4CE-2ADE-374A-2957C2705ACD}"/>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865695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6CFA-A413-C834-0A7D-68F59FC177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9E7F71E-7868-4D01-3FBB-11F3E9FF9F6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75C293-5EBB-88BC-C412-19C81A760283}"/>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19337CE3-29FF-BECD-4B28-C01A2C9BAE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78B525-1159-132F-7777-61F88D28D539}"/>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918710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12A5D-13F3-03B9-72E9-E56A6E8F191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0DF928-5BAC-4510-7143-AE8DC8B78AE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A16567E-2227-FD66-202C-880144278F7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24A4E9D-E119-8E4A-F85D-3EB4D531E366}"/>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6" name="Footer Placeholder 5">
            <a:extLst>
              <a:ext uri="{FF2B5EF4-FFF2-40B4-BE49-F238E27FC236}">
                <a16:creationId xmlns:a16="http://schemas.microsoft.com/office/drawing/2014/main" id="{F7E9EF51-5658-01B1-3848-D69C931623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C5FCBA-5DC8-079B-5830-58A63A948510}"/>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2890193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9921E-2CE7-9F22-5103-98A9D05A6C9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644CB1D-139F-BF9F-E29D-DD767491DC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D9470C1-7C07-0195-19B5-D0715085499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EA2B89C-1DA5-6D45-8525-458716B1FE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92C32C6-571C-FE7C-44F4-5D33BB870FF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395FAAC-008D-FD9A-D60D-2E5A11F54B5F}"/>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8" name="Footer Placeholder 7">
            <a:extLst>
              <a:ext uri="{FF2B5EF4-FFF2-40B4-BE49-F238E27FC236}">
                <a16:creationId xmlns:a16="http://schemas.microsoft.com/office/drawing/2014/main" id="{2690F599-484E-842A-EC68-C277EA5432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447004B-9FDE-BC6B-D02B-9CDDA6271AD4}"/>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1097711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DE0B7-B4EE-6119-9F06-BE0BFDA8032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4BB58F1-1722-99D4-356F-9CCE2373D497}"/>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4" name="Footer Placeholder 3">
            <a:extLst>
              <a:ext uri="{FF2B5EF4-FFF2-40B4-BE49-F238E27FC236}">
                <a16:creationId xmlns:a16="http://schemas.microsoft.com/office/drawing/2014/main" id="{B116A434-9201-E4C6-E5A3-4CCFA80F06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B98BC4-19E8-B2D2-7DC1-F125ED34F1A7}"/>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3342869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379C67-6F25-68A8-3224-EC9D4044C734}"/>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3" name="Footer Placeholder 2">
            <a:extLst>
              <a:ext uri="{FF2B5EF4-FFF2-40B4-BE49-F238E27FC236}">
                <a16:creationId xmlns:a16="http://schemas.microsoft.com/office/drawing/2014/main" id="{0AF8F88C-9963-FC2E-8073-89F3CF2A1E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D90D218-05C8-01AC-8A8B-4362DDB7F202}"/>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1762367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DEC39-794C-5BFC-118C-C64B40A3A76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1A5374B-B40F-FD47-4E3F-0899A334AD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3A74013-FB94-0A7F-1D42-D2F8F3C4F5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21A4F6-0817-8DF5-7FCE-98CC8F2F5275}"/>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6" name="Footer Placeholder 5">
            <a:extLst>
              <a:ext uri="{FF2B5EF4-FFF2-40B4-BE49-F238E27FC236}">
                <a16:creationId xmlns:a16="http://schemas.microsoft.com/office/drawing/2014/main" id="{294F2D8E-978A-B44C-BC46-3EC9671EA9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DF9F0D-06BC-72BE-6737-487B424302E7}"/>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3917162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D2084-A6F6-3604-09D2-97005E653C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A72C8CA-EACF-40B0-EA05-EB6128C538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C37FEF-3A68-2A70-95B1-721F4C633F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814A00-A8EB-D0F0-077D-C805C98A523F}"/>
              </a:ext>
            </a:extLst>
          </p:cNvPr>
          <p:cNvSpPr>
            <a:spLocks noGrp="1"/>
          </p:cNvSpPr>
          <p:nvPr>
            <p:ph type="dt" sz="half" idx="10"/>
          </p:nvPr>
        </p:nvSpPr>
        <p:spPr/>
        <p:txBody>
          <a:bodyPr/>
          <a:lstStyle/>
          <a:p>
            <a:fld id="{35910AD7-D9A7-2049-B099-F0329B88D07D}" type="datetimeFigureOut">
              <a:rPr lang="en-US" smtClean="0"/>
              <a:t>11/28/25</a:t>
            </a:fld>
            <a:endParaRPr lang="en-US"/>
          </a:p>
        </p:txBody>
      </p:sp>
      <p:sp>
        <p:nvSpPr>
          <p:cNvPr id="6" name="Footer Placeholder 5">
            <a:extLst>
              <a:ext uri="{FF2B5EF4-FFF2-40B4-BE49-F238E27FC236}">
                <a16:creationId xmlns:a16="http://schemas.microsoft.com/office/drawing/2014/main" id="{E8A2E4FC-D298-0EC9-8D3F-C0D9B3B3DE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A316F1-37E8-43A3-B443-B67FE3B1F4E9}"/>
              </a:ext>
            </a:extLst>
          </p:cNvPr>
          <p:cNvSpPr>
            <a:spLocks noGrp="1"/>
          </p:cNvSpPr>
          <p:nvPr>
            <p:ph type="sldNum" sz="quarter" idx="12"/>
          </p:nvPr>
        </p:nvSpPr>
        <p:spPr/>
        <p:txBody>
          <a:bodyPr/>
          <a:lstStyle/>
          <a:p>
            <a:fld id="{8737D2CC-4665-394B-8C4D-0AB6C5346AEC}" type="slidenum">
              <a:rPr lang="en-US" smtClean="0"/>
              <a:t>‹#›</a:t>
            </a:fld>
            <a:endParaRPr lang="en-US"/>
          </a:p>
        </p:txBody>
      </p:sp>
    </p:spTree>
    <p:extLst>
      <p:ext uri="{BB962C8B-B14F-4D97-AF65-F5344CB8AC3E}">
        <p14:creationId xmlns:p14="http://schemas.microsoft.com/office/powerpoint/2010/main" val="3583170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70FAC3-0A23-112C-2C59-E7218C8B12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67804E6-AF5C-7D3E-0D70-B0A41B6652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C8EDD3E-A32F-AF66-DFF0-E4B41FDD95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5910AD7-D9A7-2049-B099-F0329B88D07D}" type="datetimeFigureOut">
              <a:rPr lang="en-US" smtClean="0"/>
              <a:t>11/28/25</a:t>
            </a:fld>
            <a:endParaRPr lang="en-US"/>
          </a:p>
        </p:txBody>
      </p:sp>
      <p:sp>
        <p:nvSpPr>
          <p:cNvPr id="5" name="Footer Placeholder 4">
            <a:extLst>
              <a:ext uri="{FF2B5EF4-FFF2-40B4-BE49-F238E27FC236}">
                <a16:creationId xmlns:a16="http://schemas.microsoft.com/office/drawing/2014/main" id="{C0F948C5-A783-7FB9-97ED-3E7B549F48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930140A-8C1B-F1C3-F2CF-4B436D3B12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737D2CC-4665-394B-8C4D-0AB6C5346AEC}" type="slidenum">
              <a:rPr lang="en-US" smtClean="0"/>
              <a:t>‹#›</a:t>
            </a:fld>
            <a:endParaRPr lang="en-US"/>
          </a:p>
        </p:txBody>
      </p:sp>
    </p:spTree>
    <p:extLst>
      <p:ext uri="{BB962C8B-B14F-4D97-AF65-F5344CB8AC3E}">
        <p14:creationId xmlns:p14="http://schemas.microsoft.com/office/powerpoint/2010/main" val="2691283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696E3-061D-1CC3-0541-E468840E54F5}"/>
              </a:ext>
            </a:extLst>
          </p:cNvPr>
          <p:cNvSpPr>
            <a:spLocks noGrp="1"/>
          </p:cNvSpPr>
          <p:nvPr>
            <p:ph type="title"/>
          </p:nvPr>
        </p:nvSpPr>
        <p:spPr/>
        <p:txBody>
          <a:bodyPr/>
          <a:lstStyle/>
          <a:p>
            <a:r>
              <a:rPr lang="en-US" dirty="0"/>
              <a:t>				    Race </a:t>
            </a:r>
          </a:p>
        </p:txBody>
      </p:sp>
      <p:sp>
        <p:nvSpPr>
          <p:cNvPr id="5" name="Content Placeholder 4">
            <a:extLst>
              <a:ext uri="{FF2B5EF4-FFF2-40B4-BE49-F238E27FC236}">
                <a16:creationId xmlns:a16="http://schemas.microsoft.com/office/drawing/2014/main" id="{CD1AD4AA-EF55-D91D-75DC-E6825267139A}"/>
              </a:ext>
            </a:extLst>
          </p:cNvPr>
          <p:cNvSpPr>
            <a:spLocks noGrp="1"/>
          </p:cNvSpPr>
          <p:nvPr>
            <p:ph idx="1"/>
          </p:nvPr>
        </p:nvSpPr>
        <p:spPr/>
        <p:txBody>
          <a:bodyPr/>
          <a:lstStyle/>
          <a:p>
            <a:pPr marL="0" indent="0">
              <a:buNone/>
            </a:pPr>
            <a:r>
              <a:rPr lang="en-US" dirty="0"/>
              <a:t>				</a:t>
            </a:r>
          </a:p>
          <a:p>
            <a:pPr marL="0" indent="0">
              <a:buNone/>
            </a:pPr>
            <a:r>
              <a:rPr lang="en-US" dirty="0"/>
              <a:t>				        </a:t>
            </a:r>
            <a:r>
              <a:rPr lang="en-US" sz="3200" dirty="0"/>
              <a:t>TSM </a:t>
            </a:r>
          </a:p>
          <a:p>
            <a:pPr marL="0" indent="0">
              <a:buNone/>
            </a:pPr>
            <a:r>
              <a:rPr lang="en-US" dirty="0"/>
              <a:t>				      </a:t>
            </a:r>
          </a:p>
          <a:p>
            <a:pPr marL="0" indent="0">
              <a:buNone/>
            </a:pPr>
            <a:r>
              <a:rPr lang="en-US" dirty="0"/>
              <a:t>				       week 9</a:t>
            </a:r>
          </a:p>
          <a:p>
            <a:pPr marL="0" indent="0">
              <a:buNone/>
            </a:pPr>
            <a:endParaRPr lang="en-US" dirty="0"/>
          </a:p>
          <a:p>
            <a:pPr marL="0" indent="0">
              <a:buNone/>
            </a:pPr>
            <a:r>
              <a:rPr lang="en-US" dirty="0"/>
              <a:t>			         </a:t>
            </a:r>
          </a:p>
          <a:p>
            <a:pPr marL="0" indent="0">
              <a:buNone/>
            </a:pPr>
            <a:r>
              <a:rPr lang="en-US" dirty="0"/>
              <a:t>			           Dr Claudia Stein </a:t>
            </a:r>
          </a:p>
        </p:txBody>
      </p:sp>
    </p:spTree>
    <p:extLst>
      <p:ext uri="{BB962C8B-B14F-4D97-AF65-F5344CB8AC3E}">
        <p14:creationId xmlns:p14="http://schemas.microsoft.com/office/powerpoint/2010/main" val="2917107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A4CE4E-FF24-B746-82B7-97D5AC651D99}"/>
              </a:ext>
            </a:extLst>
          </p:cNvPr>
          <p:cNvSpPr txBox="1"/>
          <p:nvPr/>
        </p:nvSpPr>
        <p:spPr>
          <a:xfrm>
            <a:off x="1852526" y="289680"/>
            <a:ext cx="8815475" cy="7540526"/>
          </a:xfrm>
          <a:prstGeom prst="rect">
            <a:avLst/>
          </a:prstGeom>
          <a:noFill/>
        </p:spPr>
        <p:txBody>
          <a:bodyPr wrap="square" rtlCol="0">
            <a:spAutoFit/>
          </a:bodyPr>
          <a:lstStyle/>
          <a:p>
            <a:r>
              <a:rPr lang="en-US" sz="2800" b="1" dirty="0"/>
              <a:t>What makes this ‘co-discovery ‘possible’?</a:t>
            </a:r>
          </a:p>
          <a:p>
            <a:r>
              <a:rPr lang="en-US" sz="2800" b="1" dirty="0"/>
              <a:t>		</a:t>
            </a:r>
          </a:p>
          <a:p>
            <a:r>
              <a:rPr lang="en-US" sz="2800" b="1" dirty="0"/>
              <a:t>	Answer: It was no ‘discovery’ at all!</a:t>
            </a:r>
          </a:p>
          <a:p>
            <a:endParaRPr lang="en-US" sz="2800" b="1" dirty="0"/>
          </a:p>
          <a:p>
            <a:r>
              <a:rPr lang="en-US" dirty="0"/>
              <a:t>The idea of evolution was ‘in the air’ of 18</a:t>
            </a:r>
            <a:r>
              <a:rPr lang="en-US" baseline="30000" dirty="0"/>
              <a:t>th</a:t>
            </a:r>
            <a:r>
              <a:rPr lang="en-US" dirty="0"/>
              <a:t> and 19</a:t>
            </a:r>
            <a:r>
              <a:rPr lang="en-US" baseline="30000" dirty="0"/>
              <a:t>th-</a:t>
            </a:r>
            <a:r>
              <a:rPr lang="en-US" dirty="0"/>
              <a:t>century Britain and was widely discussed in British society. Neither Darwin nor Wallace ‘discovered’ it, they were part of </a:t>
            </a:r>
          </a:p>
          <a:p>
            <a:r>
              <a:rPr lang="en-US" dirty="0"/>
              <a:t>These wider debates. </a:t>
            </a:r>
          </a:p>
          <a:p>
            <a:endParaRPr lang="en-US" b="1" dirty="0"/>
          </a:p>
          <a:p>
            <a:r>
              <a:rPr lang="en-US" dirty="0"/>
              <a:t>General def. evolution: the gradual development of something. Discussed already during the Enlightenment</a:t>
            </a:r>
          </a:p>
          <a:p>
            <a:endParaRPr lang="en-US" b="1" dirty="0"/>
          </a:p>
          <a:p>
            <a:r>
              <a:rPr lang="en-GB" dirty="0">
                <a:solidFill>
                  <a:srgbClr val="1F1F1F"/>
                </a:solidFill>
                <a:latin typeface="Arial" panose="020B0604020202020204" pitchFamily="34" charset="0"/>
              </a:rPr>
              <a:t>Today’s understanding of ‘evolution’ only develops in the early 19th century. </a:t>
            </a:r>
          </a:p>
          <a:p>
            <a:endParaRPr lang="en-GB" dirty="0">
              <a:solidFill>
                <a:srgbClr val="1F1F1F"/>
              </a:solidFill>
              <a:latin typeface="Arial" panose="020B0604020202020204" pitchFamily="34" charset="0"/>
            </a:endParaRPr>
          </a:p>
          <a:p>
            <a:r>
              <a:rPr lang="en-GB" dirty="0">
                <a:solidFill>
                  <a:srgbClr val="1F1F1F"/>
                </a:solidFill>
                <a:latin typeface="Arial" panose="020B0604020202020204" pitchFamily="34" charset="0"/>
              </a:rPr>
              <a:t>Def. evolution: a process by which different kinds of living organisms are believed to have developed from earlier forms during the history of the earth.</a:t>
            </a:r>
          </a:p>
          <a:p>
            <a:endParaRPr lang="en-GB" dirty="0">
              <a:solidFill>
                <a:srgbClr val="1F1F1F"/>
              </a:solidFill>
              <a:latin typeface="Arial" panose="020B0604020202020204" pitchFamily="34" charset="0"/>
            </a:endParaRPr>
          </a:p>
          <a:p>
            <a:endParaRPr lang="en-GB" b="1" dirty="0">
              <a:solidFill>
                <a:srgbClr val="1F1F1F"/>
              </a:solidFill>
              <a:latin typeface="Arial" panose="020B0604020202020204" pitchFamily="34" charset="0"/>
            </a:endParaRPr>
          </a:p>
          <a:p>
            <a:endParaRPr lang="en-US" b="1" dirty="0"/>
          </a:p>
          <a:p>
            <a:endParaRPr lang="en-US" sz="2800" b="1" dirty="0"/>
          </a:p>
          <a:p>
            <a:endParaRPr lang="en-US" sz="2800" b="1" dirty="0"/>
          </a:p>
          <a:p>
            <a:r>
              <a:rPr lang="en-US" sz="2800" b="1" dirty="0"/>
              <a:t> </a:t>
            </a:r>
          </a:p>
          <a:p>
            <a:endParaRPr lang="en-US" dirty="0"/>
          </a:p>
          <a:p>
            <a:endParaRPr lang="en-US" dirty="0"/>
          </a:p>
        </p:txBody>
      </p:sp>
    </p:spTree>
    <p:extLst>
      <p:ext uri="{BB962C8B-B14F-4D97-AF65-F5344CB8AC3E}">
        <p14:creationId xmlns:p14="http://schemas.microsoft.com/office/powerpoint/2010/main" val="2445341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_Paley_Natural_Theology_or_Evidences_of_the_Existence_and_Attributes_of_the_Deity_Title_Page_18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2327" y="0"/>
            <a:ext cx="3813933" cy="6858000"/>
          </a:xfrm>
          <a:prstGeom prst="rect">
            <a:avLst/>
          </a:prstGeom>
        </p:spPr>
      </p:pic>
      <p:sp>
        <p:nvSpPr>
          <p:cNvPr id="3" name="TextBox 2"/>
          <p:cNvSpPr txBox="1"/>
          <p:nvPr/>
        </p:nvSpPr>
        <p:spPr>
          <a:xfrm>
            <a:off x="6002216" y="1934310"/>
            <a:ext cx="4513387" cy="3477875"/>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r>
              <a:rPr lang="en-US" dirty="0"/>
              <a:t>Paley argues: </a:t>
            </a:r>
          </a:p>
          <a:p>
            <a:r>
              <a:rPr lang="en-US" sz="1600" dirty="0"/>
              <a:t>God’s design and creation of the world is reflected in general happiness, or well-being, evident in the physical and social order of things (inspired by the Enlightenment and 19</a:t>
            </a:r>
            <a:r>
              <a:rPr lang="en-US" sz="1600" baseline="30000" dirty="0"/>
              <a:t>th</a:t>
            </a:r>
            <a:r>
              <a:rPr lang="en-US" sz="1600" dirty="0"/>
              <a:t> century moral philosophy of  (utilitarianism; Bentham/John Stuart Mill). </a:t>
            </a:r>
            <a:r>
              <a:rPr lang="en-US" sz="1600" b="1" dirty="0"/>
              <a:t>All is God’s design and everything is ‘designed’ to optimize its use. </a:t>
            </a:r>
          </a:p>
        </p:txBody>
      </p:sp>
      <p:sp>
        <p:nvSpPr>
          <p:cNvPr id="5" name="TextBox 4">
            <a:extLst>
              <a:ext uri="{FF2B5EF4-FFF2-40B4-BE49-F238E27FC236}">
                <a16:creationId xmlns:a16="http://schemas.microsoft.com/office/drawing/2014/main" id="{EBBB9577-2EF4-8146-BDD9-9CE592564E84}"/>
              </a:ext>
            </a:extLst>
          </p:cNvPr>
          <p:cNvSpPr txBox="1"/>
          <p:nvPr/>
        </p:nvSpPr>
        <p:spPr>
          <a:xfrm>
            <a:off x="5116261" y="368135"/>
            <a:ext cx="10774946" cy="1661993"/>
          </a:xfrm>
          <a:prstGeom prst="rect">
            <a:avLst/>
          </a:prstGeom>
          <a:noFill/>
        </p:spPr>
        <p:txBody>
          <a:bodyPr wrap="square" rtlCol="0">
            <a:spAutoFit/>
          </a:bodyPr>
          <a:lstStyle/>
          <a:p>
            <a:r>
              <a:rPr lang="en-GB" sz="2400" b="1" dirty="0"/>
              <a:t>Evolution is ‘in the air’…</a:t>
            </a:r>
          </a:p>
          <a:p>
            <a:r>
              <a:rPr lang="en-GB" sz="2400" b="1" dirty="0"/>
              <a:t>The example of ‘natural theology’ and empiricism</a:t>
            </a:r>
          </a:p>
          <a:p>
            <a:endParaRPr lang="en-GB" dirty="0"/>
          </a:p>
          <a:p>
            <a:r>
              <a:rPr lang="en-GB" dirty="0"/>
              <a:t>The project of arguing for the existence of God </a:t>
            </a:r>
          </a:p>
          <a:p>
            <a:r>
              <a:rPr lang="en-GB" dirty="0"/>
              <a:t>on the basis of empirically observed </a:t>
            </a:r>
            <a:r>
              <a:rPr lang="en-GB" b="1" i="1" dirty="0"/>
              <a:t>natural facts</a:t>
            </a:r>
            <a:r>
              <a:rPr lang="en-GB" dirty="0"/>
              <a:t>.</a:t>
            </a:r>
            <a:endParaRPr lang="en-US" dirty="0"/>
          </a:p>
        </p:txBody>
      </p:sp>
      <p:sp>
        <p:nvSpPr>
          <p:cNvPr id="4" name="TextBox 3">
            <a:extLst>
              <a:ext uri="{FF2B5EF4-FFF2-40B4-BE49-F238E27FC236}">
                <a16:creationId xmlns:a16="http://schemas.microsoft.com/office/drawing/2014/main" id="{57FFFA16-F383-364B-957A-823AA97841FB}"/>
              </a:ext>
            </a:extLst>
          </p:cNvPr>
          <p:cNvSpPr txBox="1"/>
          <p:nvPr/>
        </p:nvSpPr>
        <p:spPr>
          <a:xfrm>
            <a:off x="6342186" y="1934309"/>
            <a:ext cx="5650329" cy="923330"/>
          </a:xfrm>
          <a:prstGeom prst="rect">
            <a:avLst/>
          </a:prstGeom>
          <a:noFill/>
        </p:spPr>
        <p:txBody>
          <a:bodyPr wrap="none" rtlCol="0">
            <a:spAutoFit/>
          </a:bodyPr>
          <a:lstStyle/>
          <a:p>
            <a:endParaRPr lang="en-US" dirty="0"/>
          </a:p>
          <a:p>
            <a:r>
              <a:rPr lang="en-US" dirty="0"/>
              <a:t>The empirical scientific method as a proof for existence</a:t>
            </a:r>
          </a:p>
          <a:p>
            <a:r>
              <a:rPr lang="en-US" dirty="0"/>
              <a:t>of God; the world – natural/social- is  God’ design</a:t>
            </a:r>
          </a:p>
        </p:txBody>
      </p:sp>
      <p:sp>
        <p:nvSpPr>
          <p:cNvPr id="6" name="TextBox 5">
            <a:extLst>
              <a:ext uri="{FF2B5EF4-FFF2-40B4-BE49-F238E27FC236}">
                <a16:creationId xmlns:a16="http://schemas.microsoft.com/office/drawing/2014/main" id="{39DF3C80-9A1E-A09B-7B88-2F7A51A065A2}"/>
              </a:ext>
            </a:extLst>
          </p:cNvPr>
          <p:cNvSpPr txBox="1"/>
          <p:nvPr/>
        </p:nvSpPr>
        <p:spPr>
          <a:xfrm>
            <a:off x="5557652" y="5248894"/>
            <a:ext cx="5332021" cy="1569660"/>
          </a:xfrm>
          <a:prstGeom prst="rect">
            <a:avLst/>
          </a:prstGeom>
          <a:noFill/>
        </p:spPr>
        <p:txBody>
          <a:bodyPr wrap="square" rtlCol="0">
            <a:spAutoFit/>
          </a:bodyPr>
          <a:lstStyle/>
          <a:p>
            <a:endParaRPr lang="en-US" sz="1600" dirty="0"/>
          </a:p>
          <a:p>
            <a:r>
              <a:rPr lang="en-US" sz="1600" b="1" dirty="0"/>
              <a:t>Paley is still very optimistic</a:t>
            </a:r>
            <a:r>
              <a:rPr lang="en-US" sz="1600" dirty="0"/>
              <a:t>. He acknowledges that </a:t>
            </a:r>
          </a:p>
          <a:p>
            <a:r>
              <a:rPr lang="en-US" sz="1600" dirty="0"/>
              <a:t>there is conflict in animal and human world – </a:t>
            </a:r>
          </a:p>
          <a:p>
            <a:r>
              <a:rPr lang="en-US" sz="1600" dirty="0"/>
              <a:t>killing, disease, hunger, social inequality etc. – but he believes that God’s will, will be reconciled </a:t>
            </a:r>
          </a:p>
          <a:p>
            <a:r>
              <a:rPr lang="en-US" sz="1600" dirty="0"/>
              <a:t>by humans. He stresses harmony, not struggle or survival. </a:t>
            </a:r>
          </a:p>
        </p:txBody>
      </p:sp>
    </p:spTree>
    <p:extLst>
      <p:ext uri="{BB962C8B-B14F-4D97-AF65-F5344CB8AC3E}">
        <p14:creationId xmlns:p14="http://schemas.microsoft.com/office/powerpoint/2010/main" val="2765396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_024_01_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883" y="990740"/>
            <a:ext cx="6350000" cy="4445000"/>
          </a:xfrm>
          <a:prstGeom prst="rect">
            <a:avLst/>
          </a:prstGeom>
        </p:spPr>
      </p:pic>
      <p:sp>
        <p:nvSpPr>
          <p:cNvPr id="4" name="TextBox 3"/>
          <p:cNvSpPr txBox="1"/>
          <p:nvPr/>
        </p:nvSpPr>
        <p:spPr>
          <a:xfrm>
            <a:off x="2016370" y="5474678"/>
            <a:ext cx="8651631" cy="646331"/>
          </a:xfrm>
          <a:prstGeom prst="rect">
            <a:avLst/>
          </a:prstGeom>
          <a:noFill/>
        </p:spPr>
        <p:txBody>
          <a:bodyPr wrap="square" rtlCol="0">
            <a:spAutoFit/>
          </a:bodyPr>
          <a:lstStyle/>
          <a:p>
            <a:endParaRPr lang="en-US" dirty="0"/>
          </a:p>
          <a:p>
            <a:r>
              <a:rPr lang="en-GB" dirty="0"/>
              <a:t> He is not at all concerned with organic life but argues that earth has a ‘history’ </a:t>
            </a:r>
            <a:endParaRPr lang="en-US" dirty="0"/>
          </a:p>
        </p:txBody>
      </p:sp>
      <p:sp>
        <p:nvSpPr>
          <p:cNvPr id="2" name="TextBox 1">
            <a:extLst>
              <a:ext uri="{FF2B5EF4-FFF2-40B4-BE49-F238E27FC236}">
                <a16:creationId xmlns:a16="http://schemas.microsoft.com/office/drawing/2014/main" id="{464B77BA-F36D-AD4F-B0C3-B8AFB932D34B}"/>
              </a:ext>
            </a:extLst>
          </p:cNvPr>
          <p:cNvSpPr txBox="1"/>
          <p:nvPr/>
        </p:nvSpPr>
        <p:spPr>
          <a:xfrm>
            <a:off x="8048131" y="1160585"/>
            <a:ext cx="2838818" cy="923330"/>
          </a:xfrm>
          <a:prstGeom prst="rect">
            <a:avLst/>
          </a:prstGeom>
          <a:noFill/>
        </p:spPr>
        <p:txBody>
          <a:bodyPr wrap="square" rtlCol="0">
            <a:spAutoFit/>
          </a:bodyPr>
          <a:lstStyle/>
          <a:p>
            <a:r>
              <a:rPr lang="en-US" dirty="0"/>
              <a:t>Charles Lyell writes first naturalistic account</a:t>
            </a:r>
          </a:p>
          <a:p>
            <a:r>
              <a:rPr lang="en-US" dirty="0"/>
              <a:t>of earth’s ‘history’</a:t>
            </a:r>
          </a:p>
        </p:txBody>
      </p:sp>
      <p:sp>
        <p:nvSpPr>
          <p:cNvPr id="5" name="TextBox 4">
            <a:extLst>
              <a:ext uri="{FF2B5EF4-FFF2-40B4-BE49-F238E27FC236}">
                <a16:creationId xmlns:a16="http://schemas.microsoft.com/office/drawing/2014/main" id="{050C3AC6-8FBA-2F42-96E9-99559687B93D}"/>
              </a:ext>
            </a:extLst>
          </p:cNvPr>
          <p:cNvSpPr txBox="1"/>
          <p:nvPr/>
        </p:nvSpPr>
        <p:spPr>
          <a:xfrm>
            <a:off x="2696308" y="281354"/>
            <a:ext cx="6617132" cy="461665"/>
          </a:xfrm>
          <a:prstGeom prst="rect">
            <a:avLst/>
          </a:prstGeom>
          <a:noFill/>
        </p:spPr>
        <p:txBody>
          <a:bodyPr wrap="none" rtlCol="0">
            <a:spAutoFit/>
          </a:bodyPr>
          <a:lstStyle/>
          <a:p>
            <a:r>
              <a:rPr lang="en-US" sz="2400" b="1" dirty="0"/>
              <a:t>Evolution is ‘in the air’: the example of geology</a:t>
            </a:r>
          </a:p>
        </p:txBody>
      </p:sp>
      <p:sp>
        <p:nvSpPr>
          <p:cNvPr id="6" name="TextBox 5">
            <a:extLst>
              <a:ext uri="{FF2B5EF4-FFF2-40B4-BE49-F238E27FC236}">
                <a16:creationId xmlns:a16="http://schemas.microsoft.com/office/drawing/2014/main" id="{F7C63408-38EF-6754-D66A-7525C39F8039}"/>
              </a:ext>
            </a:extLst>
          </p:cNvPr>
          <p:cNvSpPr txBox="1"/>
          <p:nvPr/>
        </p:nvSpPr>
        <p:spPr>
          <a:xfrm>
            <a:off x="8048131" y="3004457"/>
            <a:ext cx="2576522" cy="2862322"/>
          </a:xfrm>
          <a:prstGeom prst="rect">
            <a:avLst/>
          </a:prstGeom>
          <a:noFill/>
        </p:spPr>
        <p:txBody>
          <a:bodyPr wrap="square" rtlCol="0">
            <a:spAutoFit/>
          </a:bodyPr>
          <a:lstStyle/>
          <a:p>
            <a:r>
              <a:rPr lang="en-US" b="1" dirty="0"/>
              <a:t>He argues for the ‘evolution’ of the earth: a slow </a:t>
            </a:r>
            <a:r>
              <a:rPr lang="en-GB" b="1" dirty="0"/>
              <a:t>and gradual change in the inorganic world</a:t>
            </a:r>
          </a:p>
          <a:p>
            <a:endParaRPr lang="en-GB" dirty="0"/>
          </a:p>
          <a:p>
            <a:r>
              <a:rPr lang="en-GB" dirty="0"/>
              <a:t>How old is earth? Can we trust the Bible here?</a:t>
            </a:r>
          </a:p>
          <a:p>
            <a:endParaRPr lang="en-GB" dirty="0"/>
          </a:p>
          <a:p>
            <a:endParaRPr lang="en-US" dirty="0"/>
          </a:p>
        </p:txBody>
      </p:sp>
    </p:spTree>
    <p:extLst>
      <p:ext uri="{BB962C8B-B14F-4D97-AF65-F5344CB8AC3E}">
        <p14:creationId xmlns:p14="http://schemas.microsoft.com/office/powerpoint/2010/main" val="3505417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baptiste_lamarck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0567" y="862451"/>
            <a:ext cx="4318000" cy="4178300"/>
          </a:xfrm>
          <a:prstGeom prst="rect">
            <a:avLst/>
          </a:prstGeom>
        </p:spPr>
      </p:pic>
      <p:sp>
        <p:nvSpPr>
          <p:cNvPr id="3" name="TextBox 2"/>
          <p:cNvSpPr txBox="1"/>
          <p:nvPr/>
        </p:nvSpPr>
        <p:spPr>
          <a:xfrm>
            <a:off x="2203652" y="5527544"/>
            <a:ext cx="4174915" cy="923330"/>
          </a:xfrm>
          <a:prstGeom prst="rect">
            <a:avLst/>
          </a:prstGeom>
          <a:noFill/>
        </p:spPr>
        <p:txBody>
          <a:bodyPr wrap="square" rtlCol="0">
            <a:spAutoFit/>
          </a:bodyPr>
          <a:lstStyle/>
          <a:p>
            <a:r>
              <a:rPr lang="en-US" b="1" dirty="0"/>
              <a:t>Jean-Baptiste Pierre Antoine de Monet, Chevalier de Lamarck </a:t>
            </a:r>
            <a:r>
              <a:rPr lang="en-US" dirty="0"/>
              <a:t>(1744 – 1829) </a:t>
            </a:r>
          </a:p>
        </p:txBody>
      </p:sp>
      <p:sp>
        <p:nvSpPr>
          <p:cNvPr id="5" name="Rectangle 4"/>
          <p:cNvSpPr/>
          <p:nvPr/>
        </p:nvSpPr>
        <p:spPr>
          <a:xfrm>
            <a:off x="6746588" y="1538410"/>
            <a:ext cx="3273060" cy="4801314"/>
          </a:xfrm>
          <a:prstGeom prst="rect">
            <a:avLst/>
          </a:prstGeom>
        </p:spPr>
        <p:txBody>
          <a:bodyPr wrap="square">
            <a:spAutoFit/>
          </a:bodyPr>
          <a:lstStyle/>
          <a:p>
            <a:r>
              <a:rPr lang="en-GB" dirty="0"/>
              <a:t>Lamarck  is first to use the term ‘biology’ in our modern sense. </a:t>
            </a:r>
          </a:p>
          <a:p>
            <a:endParaRPr lang="en-GB" dirty="0"/>
          </a:p>
          <a:p>
            <a:r>
              <a:rPr lang="en-GB" dirty="0"/>
              <a:t>First to come up with a coherent evolutionary theory of organic life:</a:t>
            </a:r>
          </a:p>
          <a:p>
            <a:endParaRPr lang="en-GB" dirty="0"/>
          </a:p>
          <a:p>
            <a:r>
              <a:rPr lang="en-GB" dirty="0"/>
              <a:t>Main claims are:</a:t>
            </a:r>
          </a:p>
          <a:p>
            <a:endParaRPr lang="en-GB" dirty="0"/>
          </a:p>
          <a:p>
            <a:pPr marL="285750" indent="-285750">
              <a:buFont typeface="Arial"/>
              <a:buChar char="•"/>
            </a:pPr>
            <a:r>
              <a:rPr lang="en-GB" dirty="0"/>
              <a:t>the environment gives rise to changes in animals</a:t>
            </a:r>
          </a:p>
          <a:p>
            <a:pPr marL="285750" indent="-285750">
              <a:buFont typeface="Arial"/>
              <a:buChar char="•"/>
            </a:pPr>
            <a:endParaRPr lang="en-GB" dirty="0"/>
          </a:p>
          <a:p>
            <a:pPr marL="285750" indent="-285750">
              <a:buFont typeface="Arial"/>
              <a:buChar char="•"/>
            </a:pPr>
            <a:r>
              <a:rPr lang="en-GB" dirty="0"/>
              <a:t>Change was </a:t>
            </a:r>
            <a:r>
              <a:rPr lang="en-GB" b="1" dirty="0"/>
              <a:t>dependent on the will</a:t>
            </a:r>
            <a:r>
              <a:rPr lang="en-GB" dirty="0"/>
              <a:t> of the living organisms (ultimately given to them by God).</a:t>
            </a:r>
          </a:p>
          <a:p>
            <a:endParaRPr lang="en-US" dirty="0"/>
          </a:p>
        </p:txBody>
      </p:sp>
      <p:sp>
        <p:nvSpPr>
          <p:cNvPr id="4" name="TextBox 3"/>
          <p:cNvSpPr txBox="1"/>
          <p:nvPr/>
        </p:nvSpPr>
        <p:spPr>
          <a:xfrm>
            <a:off x="1235034" y="312132"/>
            <a:ext cx="9298609" cy="954107"/>
          </a:xfrm>
          <a:prstGeom prst="rect">
            <a:avLst/>
          </a:prstGeom>
          <a:noFill/>
        </p:spPr>
        <p:txBody>
          <a:bodyPr wrap="square" rtlCol="0">
            <a:spAutoFit/>
          </a:bodyPr>
          <a:lstStyle/>
          <a:p>
            <a:r>
              <a:rPr lang="en-US" sz="2800" b="1" dirty="0"/>
              <a:t>Evolution is ‘in the air’: the example of Lamarck’s popular ‘theory of evolution’ of organic life</a:t>
            </a:r>
          </a:p>
        </p:txBody>
      </p:sp>
    </p:spTree>
    <p:extLst>
      <p:ext uri="{BB962C8B-B14F-4D97-AF65-F5344CB8AC3E}">
        <p14:creationId xmlns:p14="http://schemas.microsoft.com/office/powerpoint/2010/main" val="2314426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rw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30189"/>
            <a:ext cx="4572000" cy="5029200"/>
          </a:xfrm>
          <a:prstGeom prst="rect">
            <a:avLst/>
          </a:prstGeom>
        </p:spPr>
      </p:pic>
      <p:sp>
        <p:nvSpPr>
          <p:cNvPr id="3" name="TextBox 2"/>
          <p:cNvSpPr txBox="1"/>
          <p:nvPr/>
        </p:nvSpPr>
        <p:spPr>
          <a:xfrm>
            <a:off x="1009403" y="5533901"/>
            <a:ext cx="9968710" cy="646331"/>
          </a:xfrm>
          <a:prstGeom prst="rect">
            <a:avLst/>
          </a:prstGeom>
          <a:noFill/>
        </p:spPr>
        <p:txBody>
          <a:bodyPr wrap="square" rtlCol="0">
            <a:spAutoFit/>
          </a:bodyPr>
          <a:lstStyle/>
          <a:p>
            <a:r>
              <a:rPr lang="en-US" dirty="0"/>
              <a:t>Darwin in the 1840s, after his voyage and at the time of his marriage to his cousin Emma Wedgewood </a:t>
            </a:r>
          </a:p>
        </p:txBody>
      </p:sp>
      <p:sp>
        <p:nvSpPr>
          <p:cNvPr id="5" name="TextBox 4">
            <a:extLst>
              <a:ext uri="{FF2B5EF4-FFF2-40B4-BE49-F238E27FC236}">
                <a16:creationId xmlns:a16="http://schemas.microsoft.com/office/drawing/2014/main" id="{42CDAE90-068E-9942-BB37-C0B3BCDA4EA2}"/>
              </a:ext>
            </a:extLst>
          </p:cNvPr>
          <p:cNvSpPr txBox="1"/>
          <p:nvPr/>
        </p:nvSpPr>
        <p:spPr>
          <a:xfrm>
            <a:off x="6475133" y="1148863"/>
            <a:ext cx="4192868" cy="3970318"/>
          </a:xfrm>
          <a:prstGeom prst="rect">
            <a:avLst/>
          </a:prstGeom>
          <a:noFill/>
        </p:spPr>
        <p:txBody>
          <a:bodyPr wrap="square" rtlCol="0">
            <a:spAutoFit/>
          </a:bodyPr>
          <a:lstStyle/>
          <a:p>
            <a:r>
              <a:rPr lang="en-US" dirty="0"/>
              <a:t>Born into a wealthy and influential family</a:t>
            </a:r>
          </a:p>
          <a:p>
            <a:r>
              <a:rPr lang="en-GB" dirty="0"/>
              <a:t>His grandfathers Erasmus Darwin and Josiah Wedgwood</a:t>
            </a:r>
          </a:p>
          <a:p>
            <a:endParaRPr lang="en-GB" dirty="0"/>
          </a:p>
          <a:p>
            <a:r>
              <a:rPr lang="en-GB" dirty="0"/>
              <a:t>He is socially and intellectually very well</a:t>
            </a:r>
          </a:p>
          <a:p>
            <a:r>
              <a:rPr lang="en-GB" dirty="0"/>
              <a:t>connected and ‘a gentlemen’ with gave him access to British high society and all its institutions (e.g. Royal Society)</a:t>
            </a:r>
          </a:p>
          <a:p>
            <a:endParaRPr lang="en-GB" dirty="0"/>
          </a:p>
          <a:p>
            <a:r>
              <a:rPr lang="en-GB" dirty="0"/>
              <a:t>All institutions only admitted ‘gentlemen’ and the word of a gentlemen counted – even in science.</a:t>
            </a:r>
          </a:p>
          <a:p>
            <a:endParaRPr lang="en-GB" dirty="0"/>
          </a:p>
          <a:p>
            <a:endParaRPr lang="en-GB" dirty="0"/>
          </a:p>
        </p:txBody>
      </p:sp>
      <p:sp>
        <p:nvSpPr>
          <p:cNvPr id="4" name="TextBox 3">
            <a:extLst>
              <a:ext uri="{FF2B5EF4-FFF2-40B4-BE49-F238E27FC236}">
                <a16:creationId xmlns:a16="http://schemas.microsoft.com/office/drawing/2014/main" id="{8711568B-B598-26BE-E2B7-EC24413B866D}"/>
              </a:ext>
            </a:extLst>
          </p:cNvPr>
          <p:cNvSpPr txBox="1"/>
          <p:nvPr/>
        </p:nvSpPr>
        <p:spPr>
          <a:xfrm>
            <a:off x="6095999" y="-106878"/>
            <a:ext cx="5138057" cy="2031325"/>
          </a:xfrm>
          <a:prstGeom prst="rect">
            <a:avLst/>
          </a:prstGeom>
          <a:noFill/>
        </p:spPr>
        <p:txBody>
          <a:bodyPr wrap="square" rtlCol="0">
            <a:spAutoFit/>
          </a:bodyPr>
          <a:lstStyle/>
          <a:p>
            <a:endParaRPr lang="en-US" b="1" dirty="0"/>
          </a:p>
          <a:p>
            <a:r>
              <a:rPr lang="en-US" b="1" dirty="0"/>
              <a:t>A world without a designer  an ‘evolutionary’ idea of the world that </a:t>
            </a:r>
            <a:r>
              <a:rPr lang="en-US" b="1" dirty="0" err="1"/>
              <a:t>Dargwin</a:t>
            </a:r>
            <a:r>
              <a:rPr lang="en-US" b="1" dirty="0"/>
              <a:t> grew up in</a:t>
            </a:r>
          </a:p>
          <a:p>
            <a:r>
              <a:rPr lang="en-US" b="1" dirty="0"/>
              <a:t> </a:t>
            </a:r>
          </a:p>
          <a:p>
            <a:endParaRPr lang="en-US" b="1" dirty="0"/>
          </a:p>
          <a:p>
            <a:endParaRPr lang="en-US" b="1" dirty="0"/>
          </a:p>
          <a:p>
            <a:r>
              <a:rPr lang="en-US" b="1" dirty="0"/>
              <a:t>.</a:t>
            </a:r>
          </a:p>
        </p:txBody>
      </p:sp>
    </p:spTree>
    <p:extLst>
      <p:ext uri="{BB962C8B-B14F-4D97-AF65-F5344CB8AC3E}">
        <p14:creationId xmlns:p14="http://schemas.microsoft.com/office/powerpoint/2010/main" val="2009550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3253" y="1760436"/>
            <a:ext cx="8255000" cy="3670300"/>
          </a:xfrm>
          <a:prstGeom prst="rect">
            <a:avLst/>
          </a:prstGeom>
        </p:spPr>
      </p:pic>
      <p:sp>
        <p:nvSpPr>
          <p:cNvPr id="4" name="TextBox 3"/>
          <p:cNvSpPr txBox="1"/>
          <p:nvPr/>
        </p:nvSpPr>
        <p:spPr>
          <a:xfrm>
            <a:off x="3527184" y="626097"/>
            <a:ext cx="4839530" cy="369332"/>
          </a:xfrm>
          <a:prstGeom prst="rect">
            <a:avLst/>
          </a:prstGeom>
          <a:noFill/>
        </p:spPr>
        <p:txBody>
          <a:bodyPr wrap="none" rtlCol="0">
            <a:spAutoFit/>
          </a:bodyPr>
          <a:lstStyle/>
          <a:p>
            <a:r>
              <a:rPr lang="en-US" dirty="0"/>
              <a:t>Darwin’s voyage on the HMS Beagle 1831-1836 </a:t>
            </a:r>
          </a:p>
        </p:txBody>
      </p:sp>
    </p:spTree>
    <p:extLst>
      <p:ext uri="{BB962C8B-B14F-4D97-AF65-F5344CB8AC3E}">
        <p14:creationId xmlns:p14="http://schemas.microsoft.com/office/powerpoint/2010/main" val="1775066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HMS_Beagle_by_Conrad_Marten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4789" y="1472491"/>
            <a:ext cx="6297181" cy="4179018"/>
          </a:xfrm>
          <a:prstGeom prst="rect">
            <a:avLst/>
          </a:prstGeom>
        </p:spPr>
      </p:pic>
      <p:sp>
        <p:nvSpPr>
          <p:cNvPr id="3" name="TextBox 2">
            <a:extLst>
              <a:ext uri="{FF2B5EF4-FFF2-40B4-BE49-F238E27FC236}">
                <a16:creationId xmlns:a16="http://schemas.microsoft.com/office/drawing/2014/main" id="{D7CB605E-21FD-C24A-8E26-1687ABD4EDFB}"/>
              </a:ext>
            </a:extLst>
          </p:cNvPr>
          <p:cNvSpPr txBox="1"/>
          <p:nvPr/>
        </p:nvSpPr>
        <p:spPr>
          <a:xfrm>
            <a:off x="4818185" y="6107723"/>
            <a:ext cx="1385316" cy="369332"/>
          </a:xfrm>
          <a:prstGeom prst="rect">
            <a:avLst/>
          </a:prstGeom>
          <a:noFill/>
        </p:spPr>
        <p:txBody>
          <a:bodyPr wrap="none" rtlCol="0">
            <a:spAutoFit/>
          </a:bodyPr>
          <a:lstStyle/>
          <a:p>
            <a:r>
              <a:rPr lang="en-US" dirty="0"/>
              <a:t>HMS Beagle</a:t>
            </a:r>
          </a:p>
        </p:txBody>
      </p:sp>
    </p:spTree>
    <p:extLst>
      <p:ext uri="{BB962C8B-B14F-4D97-AF65-F5344CB8AC3E}">
        <p14:creationId xmlns:p14="http://schemas.microsoft.com/office/powerpoint/2010/main" val="2336762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Darwin's_finches_by_Gou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6538" y="522006"/>
            <a:ext cx="8392049" cy="6335994"/>
          </a:xfrm>
          <a:prstGeom prst="rect">
            <a:avLst/>
          </a:prstGeom>
        </p:spPr>
      </p:pic>
      <p:sp>
        <p:nvSpPr>
          <p:cNvPr id="4" name="TextBox 3"/>
          <p:cNvSpPr txBox="1"/>
          <p:nvPr/>
        </p:nvSpPr>
        <p:spPr>
          <a:xfrm>
            <a:off x="2844801" y="254000"/>
            <a:ext cx="4465005" cy="369332"/>
          </a:xfrm>
          <a:prstGeom prst="rect">
            <a:avLst/>
          </a:prstGeom>
          <a:noFill/>
        </p:spPr>
        <p:txBody>
          <a:bodyPr wrap="none" rtlCol="0">
            <a:spAutoFit/>
          </a:bodyPr>
          <a:lstStyle/>
          <a:p>
            <a:r>
              <a:rPr lang="en-US" b="1" dirty="0"/>
              <a:t>The Mystery of Darwin’s Famous Finches </a:t>
            </a:r>
          </a:p>
        </p:txBody>
      </p:sp>
    </p:spTree>
    <p:extLst>
      <p:ext uri="{BB962C8B-B14F-4D97-AF65-F5344CB8AC3E}">
        <p14:creationId xmlns:p14="http://schemas.microsoft.com/office/powerpoint/2010/main" val="2021624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ECD15E-1C69-7C42-8A01-3D56CC9D5251}"/>
              </a:ext>
            </a:extLst>
          </p:cNvPr>
          <p:cNvSpPr txBox="1"/>
          <p:nvPr/>
        </p:nvSpPr>
        <p:spPr>
          <a:xfrm>
            <a:off x="2731478" y="1910862"/>
            <a:ext cx="6635261" cy="5355312"/>
          </a:xfrm>
          <a:prstGeom prst="rect">
            <a:avLst/>
          </a:prstGeom>
          <a:noFill/>
        </p:spPr>
        <p:txBody>
          <a:bodyPr wrap="square" rtlCol="0">
            <a:spAutoFit/>
          </a:bodyPr>
          <a:lstStyle/>
          <a:p>
            <a:r>
              <a:rPr lang="en-US" b="1" dirty="0"/>
              <a:t>But, what is the mechanism of this evolution? </a:t>
            </a:r>
            <a:r>
              <a:rPr lang="en-US" dirty="0"/>
              <a:t>The mechanism that allows for all species to change through time? </a:t>
            </a:r>
          </a:p>
          <a:p>
            <a:endParaRPr lang="en-US" dirty="0"/>
          </a:p>
          <a:p>
            <a:r>
              <a:rPr lang="en-US" dirty="0"/>
              <a:t>If there is a common ancestor (e.g. finches), what is the mechanism that helped to move the finches from a common ancestor to the different forms of species, he collected? </a:t>
            </a:r>
          </a:p>
          <a:p>
            <a:endParaRPr lang="en-US" dirty="0"/>
          </a:p>
          <a:p>
            <a:r>
              <a:rPr lang="en-US" dirty="0"/>
              <a:t>He came to reject Lamarck’s ideas of environment influence and God’s will in each living being and looks for another reason</a:t>
            </a:r>
          </a:p>
          <a:p>
            <a:endParaRPr lang="en-US" dirty="0"/>
          </a:p>
          <a:p>
            <a:r>
              <a:rPr lang="en-US" dirty="0"/>
              <a:t>He begins to think about evolution in the following way:</a:t>
            </a:r>
          </a:p>
          <a:p>
            <a:endParaRPr lang="en-US" dirty="0"/>
          </a:p>
          <a:p>
            <a:r>
              <a:rPr lang="en-US" b="1" dirty="0"/>
              <a:t>Def. evolution: </a:t>
            </a:r>
            <a:r>
              <a:rPr lang="en-GB" b="1" dirty="0"/>
              <a:t>the change in the heritable characteristics of biological populations over successive generations. </a:t>
            </a:r>
          </a:p>
          <a:p>
            <a:endParaRPr lang="en-GB" dirty="0"/>
          </a:p>
          <a:p>
            <a:endParaRPr lang="en-GB" dirty="0"/>
          </a:p>
          <a:p>
            <a:endParaRPr lang="en-GB" dirty="0"/>
          </a:p>
          <a:p>
            <a:endParaRPr lang="en-GB" dirty="0"/>
          </a:p>
          <a:p>
            <a:endParaRPr lang="en-GB" dirty="0"/>
          </a:p>
        </p:txBody>
      </p:sp>
      <p:sp>
        <p:nvSpPr>
          <p:cNvPr id="3" name="TextBox 2">
            <a:extLst>
              <a:ext uri="{FF2B5EF4-FFF2-40B4-BE49-F238E27FC236}">
                <a16:creationId xmlns:a16="http://schemas.microsoft.com/office/drawing/2014/main" id="{AD2E72F6-383E-2C43-B25C-A953277D8252}"/>
              </a:ext>
            </a:extLst>
          </p:cNvPr>
          <p:cNvSpPr txBox="1"/>
          <p:nvPr/>
        </p:nvSpPr>
        <p:spPr>
          <a:xfrm>
            <a:off x="641268" y="201882"/>
            <a:ext cx="10248405" cy="1292662"/>
          </a:xfrm>
          <a:prstGeom prst="rect">
            <a:avLst/>
          </a:prstGeom>
          <a:noFill/>
        </p:spPr>
        <p:txBody>
          <a:bodyPr wrap="square" rtlCol="0">
            <a:spAutoFit/>
          </a:bodyPr>
          <a:lstStyle/>
          <a:p>
            <a:r>
              <a:rPr lang="en-US" sz="2400" b="1" dirty="0"/>
              <a:t>                  Darwin’s Big Question</a:t>
            </a:r>
          </a:p>
          <a:p>
            <a:endParaRPr lang="en-US" b="1" dirty="0"/>
          </a:p>
          <a:p>
            <a:r>
              <a:rPr lang="en-US" b="1" dirty="0"/>
              <a:t> </a:t>
            </a:r>
            <a:r>
              <a:rPr lang="en-US" dirty="0"/>
              <a:t>He had no doubt that living organisms evolved through time – they ‘evolved’ themselves through time. </a:t>
            </a:r>
          </a:p>
          <a:p>
            <a:endParaRPr lang="en-US" b="1" dirty="0"/>
          </a:p>
        </p:txBody>
      </p:sp>
    </p:spTree>
    <p:extLst>
      <p:ext uri="{BB962C8B-B14F-4D97-AF65-F5344CB8AC3E}">
        <p14:creationId xmlns:p14="http://schemas.microsoft.com/office/powerpoint/2010/main" val="557715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AE26FF-3FC2-3D42-8A56-12151F21DCB1}"/>
              </a:ext>
            </a:extLst>
          </p:cNvPr>
          <p:cNvSpPr txBox="1"/>
          <p:nvPr/>
        </p:nvSpPr>
        <p:spPr>
          <a:xfrm>
            <a:off x="1781910" y="855785"/>
            <a:ext cx="7666891" cy="2862322"/>
          </a:xfrm>
          <a:prstGeom prst="rect">
            <a:avLst/>
          </a:prstGeom>
          <a:noFill/>
        </p:spPr>
        <p:txBody>
          <a:bodyPr wrap="square" rtlCol="0">
            <a:spAutoFit/>
          </a:bodyPr>
          <a:lstStyle/>
          <a:p>
            <a:r>
              <a:rPr lang="en-US" b="1" dirty="0"/>
              <a:t>He is searching for a theory that helps him to understand this ‘mechanism’ of species evolution</a:t>
            </a:r>
          </a:p>
          <a:p>
            <a:endParaRPr lang="en-US" dirty="0"/>
          </a:p>
          <a:p>
            <a:endParaRPr lang="en-US" dirty="0"/>
          </a:p>
          <a:p>
            <a:r>
              <a:rPr lang="en-US" dirty="0"/>
              <a:t>Empiricism alone – the collection of natural ‘facts’ (e.g. different finches)-- does not offer an explanation for their development over time.</a:t>
            </a:r>
          </a:p>
          <a:p>
            <a:endParaRPr lang="en-US" dirty="0"/>
          </a:p>
          <a:p>
            <a:r>
              <a:rPr lang="en-US" dirty="0"/>
              <a:t>So, what is the mechanism which explains this long evolution over time? </a:t>
            </a:r>
          </a:p>
          <a:p>
            <a:endParaRPr lang="en-US" b="1" dirty="0"/>
          </a:p>
          <a:p>
            <a:endParaRPr lang="en-US" b="1" dirty="0"/>
          </a:p>
        </p:txBody>
      </p:sp>
    </p:spTree>
    <p:extLst>
      <p:ext uri="{BB962C8B-B14F-4D97-AF65-F5344CB8AC3E}">
        <p14:creationId xmlns:p14="http://schemas.microsoft.com/office/powerpoint/2010/main" val="329744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842A21-E679-B008-10B0-47D6A3860C76}"/>
              </a:ext>
            </a:extLst>
          </p:cNvPr>
          <p:cNvSpPr txBox="1"/>
          <p:nvPr/>
        </p:nvSpPr>
        <p:spPr>
          <a:xfrm>
            <a:off x="961901" y="736270"/>
            <a:ext cx="9476509" cy="5447645"/>
          </a:xfrm>
          <a:prstGeom prst="rect">
            <a:avLst/>
          </a:prstGeom>
          <a:noFill/>
        </p:spPr>
        <p:txBody>
          <a:bodyPr wrap="square" rtlCol="0">
            <a:spAutoFit/>
          </a:bodyPr>
          <a:lstStyle/>
          <a:p>
            <a:r>
              <a:rPr lang="en-US" dirty="0"/>
              <a:t>			</a:t>
            </a:r>
            <a:r>
              <a:rPr lang="en-US" sz="2400" b="1" dirty="0"/>
              <a:t>The End of Race in Science?</a:t>
            </a:r>
          </a:p>
          <a:p>
            <a:endParaRPr lang="en-GB" dirty="0"/>
          </a:p>
          <a:p>
            <a:r>
              <a:rPr lang="en-GB" dirty="0"/>
              <a:t>On June 26, 2000, President Bill Clinton in the White House announces: </a:t>
            </a:r>
          </a:p>
          <a:p>
            <a:r>
              <a:rPr lang="en-GB" dirty="0"/>
              <a:t>	</a:t>
            </a:r>
          </a:p>
          <a:p>
            <a:pPr algn="just"/>
            <a:r>
              <a:rPr lang="en-GB" dirty="0"/>
              <a:t>	‘I believe one of the great truths to emerge from this triumphant expedition inside 	the human genome is that in genetic terms, all 	human beings, regardless of race, are 	more than 99.9 percent the 	same.’</a:t>
            </a:r>
          </a:p>
          <a:p>
            <a:pPr algn="just"/>
            <a:endParaRPr lang="en-GB" dirty="0"/>
          </a:p>
          <a:p>
            <a:pPr algn="just"/>
            <a:r>
              <a:rPr lang="en-GB" dirty="0"/>
              <a:t>Did the Human Genome Project prove that there is only one human race? Did it prove that there is only one shared humanity? Was the search for what it means to be human finally over? </a:t>
            </a:r>
          </a:p>
          <a:p>
            <a:endParaRPr lang="en-GB" dirty="0"/>
          </a:p>
          <a:p>
            <a:r>
              <a:rPr lang="en-GB" dirty="0"/>
              <a:t>Did it prove that race has no scientific basis? </a:t>
            </a:r>
          </a:p>
          <a:p>
            <a:endParaRPr lang="en-GB" dirty="0"/>
          </a:p>
          <a:p>
            <a:r>
              <a:rPr lang="en-GB" dirty="0"/>
              <a:t>Did the human genome project prove what has been long known and believed by some scholars  in anthropology and biological sciences, namely that race is a social-cultural construct not a biological category? </a:t>
            </a:r>
          </a:p>
          <a:p>
            <a:endParaRPr lang="en-GB" dirty="0"/>
          </a:p>
          <a:p>
            <a:r>
              <a:rPr lang="en-GB" dirty="0"/>
              <a:t>So, did it prove that race is not written in our DNA – a search that had intensified since the 1960s and reached euphoric heights during the 1980s/90s.</a:t>
            </a:r>
          </a:p>
        </p:txBody>
      </p:sp>
    </p:spTree>
    <p:extLst>
      <p:ext uri="{BB962C8B-B14F-4D97-AF65-F5344CB8AC3E}">
        <p14:creationId xmlns:p14="http://schemas.microsoft.com/office/powerpoint/2010/main" val="4092201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An_Essay_on_the_Principle_of_Population.jpg">
            <a:extLst>
              <a:ext uri="{FF2B5EF4-FFF2-40B4-BE49-F238E27FC236}">
                <a16:creationId xmlns:a16="http://schemas.microsoft.com/office/drawing/2014/main" id="{EA97BC56-4C0E-10AD-C3EE-28FF05136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3329" y="715825"/>
            <a:ext cx="2998034" cy="5426351"/>
          </a:xfrm>
          <a:prstGeom prst="rect">
            <a:avLst/>
          </a:prstGeom>
        </p:spPr>
      </p:pic>
      <p:sp>
        <p:nvSpPr>
          <p:cNvPr id="3" name="TextBox 2">
            <a:extLst>
              <a:ext uri="{FF2B5EF4-FFF2-40B4-BE49-F238E27FC236}">
                <a16:creationId xmlns:a16="http://schemas.microsoft.com/office/drawing/2014/main" id="{10FA6059-F9D8-FB5E-24EC-9E9480550122}"/>
              </a:ext>
            </a:extLst>
          </p:cNvPr>
          <p:cNvSpPr txBox="1"/>
          <p:nvPr/>
        </p:nvSpPr>
        <p:spPr>
          <a:xfrm>
            <a:off x="1401288" y="161828"/>
            <a:ext cx="8407729" cy="646331"/>
          </a:xfrm>
          <a:prstGeom prst="rect">
            <a:avLst/>
          </a:prstGeom>
          <a:noFill/>
        </p:spPr>
        <p:txBody>
          <a:bodyPr wrap="square" rtlCol="0">
            <a:spAutoFit/>
          </a:bodyPr>
          <a:lstStyle/>
          <a:p>
            <a:r>
              <a:rPr lang="en-US" b="1" dirty="0"/>
              <a:t>And ‘the mechanism’ derives not from nature but from a from a bestselling book he reads during  journey</a:t>
            </a:r>
          </a:p>
        </p:txBody>
      </p:sp>
      <p:pic>
        <p:nvPicPr>
          <p:cNvPr id="5" name="Picture 4" descr="220px-Thomas_Robert_Malthus_Wellcome_L0069037_-crop.jpg">
            <a:extLst>
              <a:ext uri="{FF2B5EF4-FFF2-40B4-BE49-F238E27FC236}">
                <a16:creationId xmlns:a16="http://schemas.microsoft.com/office/drawing/2014/main" id="{DC5B181F-A4B0-80BA-828B-E30BF45925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166" y="832471"/>
            <a:ext cx="3562489" cy="4355987"/>
          </a:xfrm>
          <a:prstGeom prst="rect">
            <a:avLst/>
          </a:prstGeom>
        </p:spPr>
      </p:pic>
      <p:sp>
        <p:nvSpPr>
          <p:cNvPr id="6" name="TextBox 5">
            <a:extLst>
              <a:ext uri="{FF2B5EF4-FFF2-40B4-BE49-F238E27FC236}">
                <a16:creationId xmlns:a16="http://schemas.microsoft.com/office/drawing/2014/main" id="{3684F88B-876B-167D-AA1F-F1D4FCF87614}"/>
              </a:ext>
            </a:extLst>
          </p:cNvPr>
          <p:cNvSpPr txBox="1"/>
          <p:nvPr/>
        </p:nvSpPr>
        <p:spPr>
          <a:xfrm>
            <a:off x="5577166" y="5369580"/>
            <a:ext cx="3998305" cy="923330"/>
          </a:xfrm>
          <a:prstGeom prst="rect">
            <a:avLst/>
          </a:prstGeom>
          <a:noFill/>
        </p:spPr>
        <p:txBody>
          <a:bodyPr wrap="square" rtlCol="0">
            <a:spAutoFit/>
          </a:bodyPr>
          <a:lstStyle/>
          <a:p>
            <a:r>
              <a:rPr lang="en-US" b="1" dirty="0"/>
              <a:t>Reverend and political economist </a:t>
            </a:r>
          </a:p>
          <a:p>
            <a:r>
              <a:rPr lang="en-US" b="1" dirty="0"/>
              <a:t>Thomas Robert Malthus, 1766 – 1834 </a:t>
            </a:r>
          </a:p>
          <a:p>
            <a:endParaRPr lang="en-US" dirty="0"/>
          </a:p>
        </p:txBody>
      </p:sp>
      <p:sp>
        <p:nvSpPr>
          <p:cNvPr id="7" name="TextBox 6">
            <a:extLst>
              <a:ext uri="{FF2B5EF4-FFF2-40B4-BE49-F238E27FC236}">
                <a16:creationId xmlns:a16="http://schemas.microsoft.com/office/drawing/2014/main" id="{1194A39F-A5B9-1F41-4C09-9E4DB5CAD1E9}"/>
              </a:ext>
            </a:extLst>
          </p:cNvPr>
          <p:cNvSpPr txBox="1"/>
          <p:nvPr/>
        </p:nvSpPr>
        <p:spPr>
          <a:xfrm>
            <a:off x="1607130" y="6323298"/>
            <a:ext cx="4370118" cy="923330"/>
          </a:xfrm>
          <a:prstGeom prst="rect">
            <a:avLst/>
          </a:prstGeom>
          <a:noFill/>
        </p:spPr>
        <p:txBody>
          <a:bodyPr wrap="square" rtlCol="0">
            <a:spAutoFit/>
          </a:bodyPr>
          <a:lstStyle/>
          <a:p>
            <a:r>
              <a:rPr lang="en-US" dirty="0"/>
              <a:t>1798; 1803 edition read by Darwin on the Beagle for entertainment</a:t>
            </a:r>
          </a:p>
          <a:p>
            <a:endParaRPr lang="en-US" dirty="0"/>
          </a:p>
        </p:txBody>
      </p:sp>
    </p:spTree>
    <p:extLst>
      <p:ext uri="{BB962C8B-B14F-4D97-AF65-F5344CB8AC3E}">
        <p14:creationId xmlns:p14="http://schemas.microsoft.com/office/powerpoint/2010/main" val="262359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308" y="870698"/>
            <a:ext cx="3562489" cy="4355987"/>
          </a:xfrm>
          <a:prstGeom prst="rect">
            <a:avLst/>
          </a:prstGeom>
        </p:spPr>
      </p:pic>
      <p:sp>
        <p:nvSpPr>
          <p:cNvPr id="4" name="TextBox 3"/>
          <p:cNvSpPr txBox="1"/>
          <p:nvPr/>
        </p:nvSpPr>
        <p:spPr>
          <a:xfrm>
            <a:off x="1658307" y="5226684"/>
            <a:ext cx="3429508" cy="1754326"/>
          </a:xfrm>
          <a:prstGeom prst="rect">
            <a:avLst/>
          </a:prstGeom>
          <a:noFill/>
        </p:spPr>
        <p:txBody>
          <a:bodyPr wrap="square" rtlCol="0">
            <a:spAutoFit/>
          </a:bodyPr>
          <a:lstStyle/>
          <a:p>
            <a:r>
              <a:rPr lang="en-US" dirty="0"/>
              <a:t>Reverend and political economist, interested in the new science of demography (study of population)</a:t>
            </a:r>
          </a:p>
          <a:p>
            <a:r>
              <a:rPr lang="en-US" dirty="0"/>
              <a:t>Thomas Robert Malthus, 1766 – 1834 </a:t>
            </a:r>
          </a:p>
        </p:txBody>
      </p:sp>
      <p:sp>
        <p:nvSpPr>
          <p:cNvPr id="7" name="TextBox 6"/>
          <p:cNvSpPr txBox="1"/>
          <p:nvPr/>
        </p:nvSpPr>
        <p:spPr>
          <a:xfrm>
            <a:off x="7740248" y="574432"/>
            <a:ext cx="2873677"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9" name="TextBox 8"/>
          <p:cNvSpPr txBox="1"/>
          <p:nvPr/>
        </p:nvSpPr>
        <p:spPr>
          <a:xfrm>
            <a:off x="5715990" y="3140472"/>
            <a:ext cx="4697141" cy="3970318"/>
          </a:xfrm>
          <a:prstGeom prst="rect">
            <a:avLst/>
          </a:prstGeom>
          <a:noFill/>
        </p:spPr>
        <p:txBody>
          <a:bodyPr wrap="square" rtlCol="0">
            <a:spAutoFit/>
          </a:bodyPr>
          <a:lstStyle/>
          <a:p>
            <a:r>
              <a:rPr lang="en-US" dirty="0"/>
              <a:t>‘The power of population is so superior to the power of the earth to produce subsistence for man…’</a:t>
            </a:r>
          </a:p>
          <a:p>
            <a:endParaRPr lang="en-US" dirty="0"/>
          </a:p>
          <a:p>
            <a:r>
              <a:rPr lang="en-US" dirty="0"/>
              <a:t>‘ongoing </a:t>
            </a:r>
            <a:r>
              <a:rPr lang="en-US" b="1" dirty="0"/>
              <a:t>struggle of existen</a:t>
            </a:r>
            <a:r>
              <a:rPr lang="en-US" dirty="0"/>
              <a:t>ce over subsistence ’  (according to Malthus God directed this struggle)</a:t>
            </a:r>
          </a:p>
          <a:p>
            <a:endParaRPr lang="en-US" u="sng" dirty="0"/>
          </a:p>
          <a:p>
            <a:r>
              <a:rPr lang="en-US" u="sng" dirty="0"/>
              <a:t>Note</a:t>
            </a:r>
            <a:r>
              <a:rPr lang="en-US" dirty="0"/>
              <a:t>: term </a:t>
            </a:r>
            <a:r>
              <a:rPr lang="en-US" b="1" dirty="0"/>
              <a:t>’survival of the fittest</a:t>
            </a:r>
            <a:r>
              <a:rPr lang="en-US" dirty="0"/>
              <a:t>’ is NOY not from Malthus but Herbert Spencer who has similar ideas but then uses Darwin’s book as a proof.  </a:t>
            </a:r>
          </a:p>
          <a:p>
            <a:endParaRPr lang="en-US" dirty="0"/>
          </a:p>
          <a:p>
            <a:r>
              <a:rPr lang="en-US" dirty="0"/>
              <a:t>Darwin adopted the term in late ed. of book.</a:t>
            </a:r>
          </a:p>
        </p:txBody>
      </p:sp>
      <p:sp>
        <p:nvSpPr>
          <p:cNvPr id="2" name="TextBox 1">
            <a:extLst>
              <a:ext uri="{FF2B5EF4-FFF2-40B4-BE49-F238E27FC236}">
                <a16:creationId xmlns:a16="http://schemas.microsoft.com/office/drawing/2014/main" id="{F9A0B5E5-BC6D-0D4D-ACC9-B41B088B1908}"/>
              </a:ext>
            </a:extLst>
          </p:cNvPr>
          <p:cNvSpPr txBox="1"/>
          <p:nvPr/>
        </p:nvSpPr>
        <p:spPr>
          <a:xfrm>
            <a:off x="1658308" y="155699"/>
            <a:ext cx="8955617" cy="646331"/>
          </a:xfrm>
          <a:prstGeom prst="rect">
            <a:avLst/>
          </a:prstGeom>
          <a:noFill/>
        </p:spPr>
        <p:txBody>
          <a:bodyPr wrap="square" rtlCol="0">
            <a:spAutoFit/>
          </a:bodyPr>
          <a:lstStyle/>
          <a:p>
            <a:r>
              <a:rPr lang="en-US" b="1" dirty="0"/>
              <a:t>Darwin’s finds in Malthus’ work the missing mechanism for his ideas on species evolution…</a:t>
            </a:r>
          </a:p>
        </p:txBody>
      </p:sp>
      <p:sp>
        <p:nvSpPr>
          <p:cNvPr id="8" name="TextBox 7">
            <a:extLst>
              <a:ext uri="{FF2B5EF4-FFF2-40B4-BE49-F238E27FC236}">
                <a16:creationId xmlns:a16="http://schemas.microsoft.com/office/drawing/2014/main" id="{7FAF462D-EA51-E2A3-8FFE-2A4D85053177}"/>
              </a:ext>
            </a:extLst>
          </p:cNvPr>
          <p:cNvSpPr txBox="1"/>
          <p:nvPr/>
        </p:nvSpPr>
        <p:spPr>
          <a:xfrm>
            <a:off x="5380144" y="1774761"/>
            <a:ext cx="4789092" cy="1200329"/>
          </a:xfrm>
          <a:prstGeom prst="rect">
            <a:avLst/>
          </a:prstGeom>
          <a:noFill/>
        </p:spPr>
        <p:txBody>
          <a:bodyPr wrap="square" rtlCol="0">
            <a:spAutoFit/>
          </a:bodyPr>
          <a:lstStyle/>
          <a:p>
            <a:endParaRPr lang="en-US" dirty="0"/>
          </a:p>
          <a:p>
            <a:r>
              <a:rPr lang="en-US" b="1" dirty="0"/>
              <a:t>Main idea</a:t>
            </a:r>
            <a:r>
              <a:rPr lang="en-US" dirty="0"/>
              <a:t>: society is a struggle and only the strongest survive in the competition over available resources (mainly food).</a:t>
            </a:r>
          </a:p>
        </p:txBody>
      </p:sp>
      <p:sp>
        <p:nvSpPr>
          <p:cNvPr id="10" name="TextBox 9">
            <a:extLst>
              <a:ext uri="{FF2B5EF4-FFF2-40B4-BE49-F238E27FC236}">
                <a16:creationId xmlns:a16="http://schemas.microsoft.com/office/drawing/2014/main" id="{A04A24DC-0E45-5DC6-7075-1C7BBCBC9105}"/>
              </a:ext>
            </a:extLst>
          </p:cNvPr>
          <p:cNvSpPr txBox="1"/>
          <p:nvPr/>
        </p:nvSpPr>
        <p:spPr>
          <a:xfrm>
            <a:off x="5380144" y="462815"/>
            <a:ext cx="8292139" cy="1477328"/>
          </a:xfrm>
          <a:prstGeom prst="rect">
            <a:avLst/>
          </a:prstGeom>
          <a:noFill/>
        </p:spPr>
        <p:txBody>
          <a:bodyPr wrap="square" rtlCol="0">
            <a:spAutoFit/>
          </a:bodyPr>
          <a:lstStyle/>
          <a:p>
            <a:r>
              <a:rPr lang="en-US" dirty="0"/>
              <a:t>Malthus writes against the optimism of the </a:t>
            </a:r>
          </a:p>
          <a:p>
            <a:r>
              <a:rPr lang="en-US" dirty="0"/>
              <a:t>Enlightenment that everything will work out in harmony </a:t>
            </a:r>
          </a:p>
          <a:p>
            <a:r>
              <a:rPr lang="en-US" dirty="0"/>
              <a:t>according to God’s will and benevolent human action </a:t>
            </a:r>
          </a:p>
          <a:p>
            <a:r>
              <a:rPr lang="en-US" dirty="0"/>
              <a:t>in society (Jean-Jacques Rousseau and social reformers </a:t>
            </a:r>
          </a:p>
          <a:p>
            <a:r>
              <a:rPr lang="en-US" dirty="0"/>
              <a:t>such as British socialist William Godwin)</a:t>
            </a:r>
          </a:p>
        </p:txBody>
      </p:sp>
    </p:spTree>
    <p:extLst>
      <p:ext uri="{BB962C8B-B14F-4D97-AF65-F5344CB8AC3E}">
        <p14:creationId xmlns:p14="http://schemas.microsoft.com/office/powerpoint/2010/main" val="2690300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8901FC-9346-3B52-EB47-D99DC11E5027}"/>
              </a:ext>
            </a:extLst>
          </p:cNvPr>
          <p:cNvSpPr txBox="1"/>
          <p:nvPr/>
        </p:nvSpPr>
        <p:spPr>
          <a:xfrm>
            <a:off x="1840675" y="1531917"/>
            <a:ext cx="7758546" cy="5545317"/>
          </a:xfrm>
          <a:prstGeom prst="rect">
            <a:avLst/>
          </a:prstGeom>
          <a:noFill/>
        </p:spPr>
        <p:txBody>
          <a:bodyPr wrap="square" rtlCol="0">
            <a:spAutoFit/>
          </a:bodyPr>
          <a:lstStyle/>
          <a:p>
            <a:r>
              <a:rPr lang="en-GB" dirty="0">
                <a:solidFill>
                  <a:srgbClr val="000000"/>
                </a:solidFill>
                <a:latin typeface="p22-underground"/>
              </a:rPr>
              <a:t>The essay outlined </a:t>
            </a:r>
            <a:r>
              <a:rPr lang="en-GB" b="1" dirty="0">
                <a:solidFill>
                  <a:srgbClr val="000000"/>
                </a:solidFill>
                <a:latin typeface="p22-underground"/>
              </a:rPr>
              <a:t>the idea that exponential population growth of the ‘lower classes’ would eventually outstrip the growth in food production, leading to a ‘Malthusian catastrophe’ </a:t>
            </a:r>
            <a:r>
              <a:rPr lang="en-GB" dirty="0">
                <a:solidFill>
                  <a:srgbClr val="000000"/>
                </a:solidFill>
                <a:latin typeface="p22-underground"/>
              </a:rPr>
              <a:t>where there were too many people and not enough food. Based on his belief in the theory of ‘utility’ (invented by Bentham in the 18</a:t>
            </a:r>
            <a:r>
              <a:rPr lang="en-GB" baseline="30000" dirty="0">
                <a:solidFill>
                  <a:srgbClr val="000000"/>
                </a:solidFill>
                <a:latin typeface="p22-underground"/>
              </a:rPr>
              <a:t>th</a:t>
            </a:r>
            <a:r>
              <a:rPr lang="en-GB" dirty="0">
                <a:solidFill>
                  <a:srgbClr val="000000"/>
                </a:solidFill>
                <a:latin typeface="p22-underground"/>
              </a:rPr>
              <a:t> century) Malthus considered this a ‘useless’ development which required ’correction. </a:t>
            </a:r>
          </a:p>
          <a:p>
            <a:endParaRPr lang="en-GB" dirty="0">
              <a:solidFill>
                <a:srgbClr val="000000"/>
              </a:solidFill>
              <a:latin typeface="p22-underground"/>
            </a:endParaRPr>
          </a:p>
          <a:p>
            <a:r>
              <a:rPr lang="en-GB" dirty="0">
                <a:solidFill>
                  <a:srgbClr val="000000"/>
                </a:solidFill>
                <a:latin typeface="p22-underground"/>
              </a:rPr>
              <a:t>There were </a:t>
            </a:r>
            <a:r>
              <a:rPr lang="en-GB" b="1" dirty="0">
                <a:solidFill>
                  <a:srgbClr val="000000"/>
                </a:solidFill>
                <a:latin typeface="p22-underground"/>
              </a:rPr>
              <a:t>natural checks </a:t>
            </a:r>
            <a:r>
              <a:rPr lang="en-GB" dirty="0">
                <a:solidFill>
                  <a:srgbClr val="000000"/>
                </a:solidFill>
                <a:latin typeface="p22-underground"/>
              </a:rPr>
              <a:t>for such non-useful developments: War, famine and disease would intervene to restore the ‘natural order’. </a:t>
            </a:r>
          </a:p>
          <a:p>
            <a:r>
              <a:rPr lang="en-GB" dirty="0">
                <a:solidFill>
                  <a:srgbClr val="000000"/>
                </a:solidFill>
                <a:latin typeface="p22-underground"/>
              </a:rPr>
              <a:t>To avert such catastrophe, Malthus proposed ‘preventive checks’, such as birth control, postponement of marriage, and celibacy – of certain groups of the population (e.g. the poor; non-white middle/upper class European). </a:t>
            </a:r>
          </a:p>
          <a:p>
            <a:endParaRPr lang="en-GB" dirty="0">
              <a:solidFill>
                <a:srgbClr val="000000"/>
              </a:solidFill>
              <a:latin typeface="p22-underground"/>
            </a:endParaRPr>
          </a:p>
          <a:p>
            <a:r>
              <a:rPr lang="en-GB" dirty="0">
                <a:solidFill>
                  <a:srgbClr val="000000"/>
                </a:solidFill>
                <a:latin typeface="p22-underground"/>
              </a:rPr>
              <a:t>He also advocated the abolition of the poor relief, which he considered to be ‘undermining the independence and ‘resilience’ of the peasant’ and that it encouraged the poor to have children they were unable to support.</a:t>
            </a:r>
          </a:p>
          <a:p>
            <a:endParaRPr lang="en-GB" dirty="0">
              <a:solidFill>
                <a:srgbClr val="000000"/>
              </a:solidFill>
              <a:latin typeface="p22-underground"/>
            </a:endParaRPr>
          </a:p>
          <a:p>
            <a:r>
              <a:rPr lang="en-GB" dirty="0">
                <a:solidFill>
                  <a:srgbClr val="000000"/>
                </a:solidFill>
                <a:latin typeface="p22-underground"/>
              </a:rPr>
              <a:t>His ideas continue will stand at the core of the eugenics movements that follows (e.g. Herbert Spencer, Francis Galton etc).  </a:t>
            </a:r>
            <a:endParaRPr lang="en-US" dirty="0"/>
          </a:p>
        </p:txBody>
      </p:sp>
      <p:sp>
        <p:nvSpPr>
          <p:cNvPr id="3" name="TextBox 2">
            <a:extLst>
              <a:ext uri="{FF2B5EF4-FFF2-40B4-BE49-F238E27FC236}">
                <a16:creationId xmlns:a16="http://schemas.microsoft.com/office/drawing/2014/main" id="{BD888F7E-53CA-3428-9DB5-60B7A3367585}"/>
              </a:ext>
            </a:extLst>
          </p:cNvPr>
          <p:cNvSpPr txBox="1"/>
          <p:nvPr/>
        </p:nvSpPr>
        <p:spPr>
          <a:xfrm>
            <a:off x="771896" y="795647"/>
            <a:ext cx="9765193" cy="923330"/>
          </a:xfrm>
          <a:prstGeom prst="rect">
            <a:avLst/>
          </a:prstGeom>
          <a:noFill/>
        </p:spPr>
        <p:txBody>
          <a:bodyPr wrap="square" rtlCol="0">
            <a:spAutoFit/>
          </a:bodyPr>
          <a:lstStyle/>
          <a:p>
            <a:r>
              <a:rPr lang="en-US" b="1" dirty="0"/>
              <a:t>Malthus’ ideas have a huge influence on British politics and society, dealing with consequences of the Industrial Revolution</a:t>
            </a:r>
          </a:p>
          <a:p>
            <a:endParaRPr lang="en-US" dirty="0"/>
          </a:p>
        </p:txBody>
      </p:sp>
    </p:spTree>
    <p:extLst>
      <p:ext uri="{BB962C8B-B14F-4D97-AF65-F5344CB8AC3E}">
        <p14:creationId xmlns:p14="http://schemas.microsoft.com/office/powerpoint/2010/main" val="1960669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79BFA9-F90F-997E-8181-46E26A42C1A2}"/>
              </a:ext>
            </a:extLst>
          </p:cNvPr>
          <p:cNvSpPr txBox="1"/>
          <p:nvPr/>
        </p:nvSpPr>
        <p:spPr>
          <a:xfrm>
            <a:off x="748145" y="1457721"/>
            <a:ext cx="9414208" cy="5909310"/>
          </a:xfrm>
          <a:prstGeom prst="rect">
            <a:avLst/>
          </a:prstGeom>
          <a:noFill/>
        </p:spPr>
        <p:txBody>
          <a:bodyPr wrap="square" rtlCol="0">
            <a:spAutoFit/>
          </a:bodyPr>
          <a:lstStyle/>
          <a:p>
            <a:r>
              <a:rPr lang="en-US" dirty="0"/>
              <a:t>‘In October 1838, that is, fifteen months after I had begun my systematic</a:t>
            </a:r>
          </a:p>
          <a:p>
            <a:r>
              <a:rPr lang="en-US" dirty="0"/>
              <a:t>Inquiry, I happened to read for amusement Malthus on </a:t>
            </a:r>
            <a:r>
              <a:rPr lang="en-US" i="1" dirty="0"/>
              <a:t>Population, </a:t>
            </a:r>
            <a:r>
              <a:rPr lang="en-US" dirty="0"/>
              <a:t>and being very well prepared to appreciate the struggle for existence which everywhere goes on from long-continued observation of the habits of animals and plants, it at once struck me that under these circumstances favorable variations would tend to be preserved, and unfavorable ones to be destroyed. The result of this would be formation of new species.’ </a:t>
            </a:r>
          </a:p>
          <a:p>
            <a:endParaRPr lang="en-US" dirty="0"/>
          </a:p>
          <a:p>
            <a:endParaRPr lang="en-US" dirty="0"/>
          </a:p>
          <a:p>
            <a:r>
              <a:rPr lang="en-US" i="1" dirty="0"/>
              <a:t>On the Origin of Species </a:t>
            </a:r>
            <a:r>
              <a:rPr lang="en-US" dirty="0"/>
              <a:t>(1859): </a:t>
            </a:r>
          </a:p>
          <a:p>
            <a:r>
              <a:rPr lang="en-US" dirty="0"/>
              <a:t>‘This is the doctrine of Malthus, applied to the whole animal and vegetable kingdom’. </a:t>
            </a:r>
          </a:p>
          <a:p>
            <a:endParaRPr lang="en-US" dirty="0"/>
          </a:p>
          <a:p>
            <a:r>
              <a:rPr lang="en-US" dirty="0"/>
              <a:t>That means: More humans are born than can survive. This leads to struggle of existence; any slight variation will lead to a better chance of survival and be naturally selected; and this new form will be propagated to future generations. </a:t>
            </a:r>
          </a:p>
          <a:p>
            <a:endParaRPr lang="en-US" dirty="0"/>
          </a:p>
          <a:p>
            <a:r>
              <a:rPr lang="en-US" dirty="0"/>
              <a:t>Malthus theory – inspired by political economy in capitalistic </a:t>
            </a:r>
            <a:r>
              <a:rPr lang="en-US" dirty="0" err="1"/>
              <a:t>Briitain</a:t>
            </a:r>
            <a:r>
              <a:rPr lang="en-US" dirty="0"/>
              <a:t> of his time -- becomes Darwin’s theory of evolution</a:t>
            </a:r>
          </a:p>
          <a:p>
            <a:endParaRPr lang="en-US" dirty="0"/>
          </a:p>
          <a:p>
            <a:r>
              <a:rPr lang="en-US" dirty="0"/>
              <a:t>But he is keen to remove the moral constraints in Malthus’ theory in later works…</a:t>
            </a:r>
          </a:p>
          <a:p>
            <a:endParaRPr lang="en-US" dirty="0"/>
          </a:p>
          <a:p>
            <a:endParaRPr lang="en-US" dirty="0"/>
          </a:p>
        </p:txBody>
      </p:sp>
      <p:sp>
        <p:nvSpPr>
          <p:cNvPr id="3" name="TextBox 2">
            <a:extLst>
              <a:ext uri="{FF2B5EF4-FFF2-40B4-BE49-F238E27FC236}">
                <a16:creationId xmlns:a16="http://schemas.microsoft.com/office/drawing/2014/main" id="{9C55DB1E-618C-0503-F6E5-9AA35263F98D}"/>
              </a:ext>
            </a:extLst>
          </p:cNvPr>
          <p:cNvSpPr txBox="1"/>
          <p:nvPr/>
        </p:nvSpPr>
        <p:spPr>
          <a:xfrm>
            <a:off x="2058391" y="534391"/>
            <a:ext cx="7065990" cy="369332"/>
          </a:xfrm>
          <a:prstGeom prst="rect">
            <a:avLst/>
          </a:prstGeom>
          <a:noFill/>
        </p:spPr>
        <p:txBody>
          <a:bodyPr wrap="square" rtlCol="0">
            <a:spAutoFit/>
          </a:bodyPr>
          <a:lstStyle/>
          <a:p>
            <a:r>
              <a:rPr lang="en-US" b="1" dirty="0"/>
              <a:t>Am I making this up: NO </a:t>
            </a:r>
          </a:p>
        </p:txBody>
      </p:sp>
    </p:spTree>
    <p:extLst>
      <p:ext uri="{BB962C8B-B14F-4D97-AF65-F5344CB8AC3E}">
        <p14:creationId xmlns:p14="http://schemas.microsoft.com/office/powerpoint/2010/main" val="418777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76336763_890bfb9c3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285010"/>
            <a:ext cx="5143500" cy="5162550"/>
          </a:xfrm>
          <a:prstGeom prst="rect">
            <a:avLst/>
          </a:prstGeom>
        </p:spPr>
      </p:pic>
      <p:sp>
        <p:nvSpPr>
          <p:cNvPr id="3" name="TextBox 2"/>
          <p:cNvSpPr txBox="1"/>
          <p:nvPr/>
        </p:nvSpPr>
        <p:spPr>
          <a:xfrm>
            <a:off x="6935190" y="1555667"/>
            <a:ext cx="3496533" cy="4801314"/>
          </a:xfrm>
          <a:prstGeom prst="rect">
            <a:avLst/>
          </a:prstGeom>
          <a:noFill/>
        </p:spPr>
        <p:txBody>
          <a:bodyPr wrap="square" rtlCol="0">
            <a:spAutoFit/>
          </a:bodyPr>
          <a:lstStyle/>
          <a:p>
            <a:r>
              <a:rPr lang="en-US" b="1" dirty="0"/>
              <a:t>He found the ‘mechanism’ of evolution: </a:t>
            </a:r>
          </a:p>
          <a:p>
            <a:endParaRPr lang="en-US" b="1" dirty="0"/>
          </a:p>
          <a:p>
            <a:r>
              <a:rPr lang="en-US" dirty="0"/>
              <a:t>Struggle of survival: species against each other and against the natural environment</a:t>
            </a:r>
          </a:p>
          <a:p>
            <a:endParaRPr lang="en-US" b="1" dirty="0"/>
          </a:p>
          <a:p>
            <a:endParaRPr lang="en-US" b="1" dirty="0"/>
          </a:p>
          <a:p>
            <a:r>
              <a:rPr lang="en-US" b="1" dirty="0"/>
              <a:t>Mechanism; </a:t>
            </a:r>
          </a:p>
          <a:p>
            <a:r>
              <a:rPr lang="en-US" dirty="0"/>
              <a:t>Adaptation and  ‘natural selection’</a:t>
            </a:r>
          </a:p>
          <a:p>
            <a:endParaRPr lang="en-US" b="1" dirty="0"/>
          </a:p>
          <a:p>
            <a:endParaRPr lang="en-US" b="1" dirty="0"/>
          </a:p>
          <a:p>
            <a:r>
              <a:rPr lang="en-US" dirty="0"/>
              <a:t>At the core stands the principle of ‘</a:t>
            </a:r>
            <a:r>
              <a:rPr lang="en-US" dirty="0" err="1"/>
              <a:t>utility’that</a:t>
            </a:r>
            <a:r>
              <a:rPr lang="en-US" dirty="0"/>
              <a:t> stood at the core of </a:t>
            </a:r>
            <a:r>
              <a:rPr lang="en-US" dirty="0" err="1"/>
              <a:t>Briitsh</a:t>
            </a:r>
            <a:r>
              <a:rPr lang="en-US" dirty="0"/>
              <a:t> political economy from the 18</a:t>
            </a:r>
            <a:r>
              <a:rPr lang="en-US" baseline="30000" dirty="0"/>
              <a:t>th</a:t>
            </a:r>
            <a:r>
              <a:rPr lang="en-US" dirty="0"/>
              <a:t> century; </a:t>
            </a:r>
          </a:p>
        </p:txBody>
      </p:sp>
      <p:sp>
        <p:nvSpPr>
          <p:cNvPr id="4" name="TextBox 3">
            <a:extLst>
              <a:ext uri="{FF2B5EF4-FFF2-40B4-BE49-F238E27FC236}">
                <a16:creationId xmlns:a16="http://schemas.microsoft.com/office/drawing/2014/main" id="{F8DB34BF-993B-B34D-8115-24FF7F7C1E39}"/>
              </a:ext>
            </a:extLst>
          </p:cNvPr>
          <p:cNvSpPr txBox="1"/>
          <p:nvPr/>
        </p:nvSpPr>
        <p:spPr>
          <a:xfrm>
            <a:off x="2543909" y="6060831"/>
            <a:ext cx="2628155" cy="369332"/>
          </a:xfrm>
          <a:prstGeom prst="rect">
            <a:avLst/>
          </a:prstGeom>
          <a:noFill/>
        </p:spPr>
        <p:txBody>
          <a:bodyPr wrap="none" rtlCol="0">
            <a:spAutoFit/>
          </a:bodyPr>
          <a:lstStyle/>
          <a:p>
            <a:r>
              <a:rPr lang="en-US" dirty="0"/>
              <a:t>Page from Darwin’s diary</a:t>
            </a:r>
          </a:p>
        </p:txBody>
      </p:sp>
      <p:sp>
        <p:nvSpPr>
          <p:cNvPr id="5" name="TextBox 4">
            <a:extLst>
              <a:ext uri="{FF2B5EF4-FFF2-40B4-BE49-F238E27FC236}">
                <a16:creationId xmlns:a16="http://schemas.microsoft.com/office/drawing/2014/main" id="{CDB47F1A-3F67-0DCF-F8AF-5171A6C6E4C8}"/>
              </a:ext>
            </a:extLst>
          </p:cNvPr>
          <p:cNvSpPr txBox="1"/>
          <p:nvPr/>
        </p:nvSpPr>
        <p:spPr>
          <a:xfrm>
            <a:off x="6210795" y="427513"/>
            <a:ext cx="4261718" cy="923330"/>
          </a:xfrm>
          <a:prstGeom prst="rect">
            <a:avLst/>
          </a:prstGeom>
          <a:noFill/>
        </p:spPr>
        <p:txBody>
          <a:bodyPr wrap="square" rtlCol="0">
            <a:spAutoFit/>
          </a:bodyPr>
          <a:lstStyle/>
          <a:p>
            <a:r>
              <a:rPr lang="en-US" dirty="0"/>
              <a:t>In Malthus he finds the </a:t>
            </a:r>
          </a:p>
          <a:p>
            <a:r>
              <a:rPr lang="en-US" dirty="0"/>
              <a:t>solution to his question that arose from his empirical collection of </a:t>
            </a:r>
            <a:r>
              <a:rPr lang="en-US" dirty="0" err="1"/>
              <a:t>speciments</a:t>
            </a:r>
            <a:endParaRPr lang="en-US" dirty="0"/>
          </a:p>
        </p:txBody>
      </p:sp>
    </p:spTree>
    <p:extLst>
      <p:ext uri="{BB962C8B-B14F-4D97-AF65-F5344CB8AC3E}">
        <p14:creationId xmlns:p14="http://schemas.microsoft.com/office/powerpoint/2010/main" val="4108200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FAE572-748B-0742-8528-7C4FC11DB772}"/>
              </a:ext>
            </a:extLst>
          </p:cNvPr>
          <p:cNvSpPr txBox="1"/>
          <p:nvPr/>
        </p:nvSpPr>
        <p:spPr>
          <a:xfrm>
            <a:off x="2051539" y="1395047"/>
            <a:ext cx="6084277" cy="3693319"/>
          </a:xfrm>
          <a:prstGeom prst="rect">
            <a:avLst/>
          </a:prstGeom>
          <a:noFill/>
        </p:spPr>
        <p:txBody>
          <a:bodyPr wrap="square" rtlCol="0">
            <a:spAutoFit/>
          </a:bodyPr>
          <a:lstStyle/>
          <a:p>
            <a:r>
              <a:rPr lang="en-US" u="sng" dirty="0"/>
              <a:t>Crucial here</a:t>
            </a:r>
            <a:r>
              <a:rPr lang="en-US" dirty="0"/>
              <a:t>: in </a:t>
            </a:r>
            <a:r>
              <a:rPr lang="en-US" i="1" dirty="0"/>
              <a:t>Origin of Species </a:t>
            </a:r>
            <a:r>
              <a:rPr lang="en-US" dirty="0"/>
              <a:t>Darwin avoids the issue of human evolution</a:t>
            </a:r>
          </a:p>
          <a:p>
            <a:endParaRPr lang="en-US" i="1" dirty="0"/>
          </a:p>
          <a:p>
            <a:r>
              <a:rPr lang="en-US" dirty="0"/>
              <a:t>His suggestions that humans develop in line with all other living beings. They do not emerge from a separate act of creation is indeed frightening for many</a:t>
            </a:r>
          </a:p>
          <a:p>
            <a:endParaRPr lang="en-US" i="1" dirty="0"/>
          </a:p>
          <a:p>
            <a:r>
              <a:rPr lang="en-US" dirty="0"/>
              <a:t>and it ties into many political debates back then: </a:t>
            </a:r>
          </a:p>
          <a:p>
            <a:endParaRPr lang="en-US" dirty="0"/>
          </a:p>
          <a:p>
            <a:r>
              <a:rPr lang="en-US" dirty="0"/>
              <a:t>race/religious  debate: Were Humans derive from single species or from a several ancestors? (</a:t>
            </a:r>
            <a:r>
              <a:rPr lang="en-US" dirty="0" err="1"/>
              <a:t>monogenist</a:t>
            </a:r>
            <a:r>
              <a:rPr lang="en-US" dirty="0"/>
              <a:t>- </a:t>
            </a:r>
            <a:r>
              <a:rPr lang="en-US" dirty="0" err="1"/>
              <a:t>polygenist</a:t>
            </a:r>
            <a:r>
              <a:rPr lang="en-US" dirty="0"/>
              <a:t> debate at the time, particular in regard to the issues of race and slavery</a:t>
            </a:r>
          </a:p>
        </p:txBody>
      </p:sp>
      <p:sp>
        <p:nvSpPr>
          <p:cNvPr id="4" name="TextBox 3">
            <a:extLst>
              <a:ext uri="{FF2B5EF4-FFF2-40B4-BE49-F238E27FC236}">
                <a16:creationId xmlns:a16="http://schemas.microsoft.com/office/drawing/2014/main" id="{290B5311-B42F-0D47-B64D-B90E06DC7DF4}"/>
              </a:ext>
            </a:extLst>
          </p:cNvPr>
          <p:cNvSpPr txBox="1"/>
          <p:nvPr/>
        </p:nvSpPr>
        <p:spPr>
          <a:xfrm>
            <a:off x="2907324" y="527538"/>
            <a:ext cx="4209999" cy="369332"/>
          </a:xfrm>
          <a:prstGeom prst="rect">
            <a:avLst/>
          </a:prstGeom>
          <a:noFill/>
        </p:spPr>
        <p:txBody>
          <a:bodyPr wrap="none" rtlCol="0">
            <a:spAutoFit/>
          </a:bodyPr>
          <a:lstStyle/>
          <a:p>
            <a:r>
              <a:rPr lang="en-US" b="1" dirty="0"/>
              <a:t>		The evolution of man</a:t>
            </a:r>
          </a:p>
        </p:txBody>
      </p:sp>
    </p:spTree>
    <p:extLst>
      <p:ext uri="{BB962C8B-B14F-4D97-AF65-F5344CB8AC3E}">
        <p14:creationId xmlns:p14="http://schemas.microsoft.com/office/powerpoint/2010/main" val="18577846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fred_Russel_Wallace_1862_-_Project_Gutenberg_eText_1599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311" y="440577"/>
            <a:ext cx="2717127" cy="5183992"/>
          </a:xfrm>
          <a:prstGeom prst="rect">
            <a:avLst/>
          </a:prstGeom>
        </p:spPr>
      </p:pic>
      <p:sp>
        <p:nvSpPr>
          <p:cNvPr id="3" name="TextBox 2"/>
          <p:cNvSpPr txBox="1"/>
          <p:nvPr/>
        </p:nvSpPr>
        <p:spPr>
          <a:xfrm>
            <a:off x="593766" y="5937662"/>
            <a:ext cx="4972375" cy="923330"/>
          </a:xfrm>
          <a:prstGeom prst="rect">
            <a:avLst/>
          </a:prstGeom>
          <a:noFill/>
        </p:spPr>
        <p:txBody>
          <a:bodyPr wrap="square" rtlCol="0">
            <a:spAutoFit/>
          </a:bodyPr>
          <a:lstStyle/>
          <a:p>
            <a:r>
              <a:rPr lang="en-GB" b="1" dirty="0"/>
              <a:t>Alfred Russell Wallace </a:t>
            </a:r>
            <a:r>
              <a:rPr lang="en-GB" dirty="0"/>
              <a:t>(1823 </a:t>
            </a:r>
          </a:p>
          <a:p>
            <a:r>
              <a:rPr lang="en-GB" dirty="0"/>
              <a:t>– 1913)</a:t>
            </a:r>
          </a:p>
          <a:p>
            <a:endParaRPr lang="en-US" dirty="0"/>
          </a:p>
        </p:txBody>
      </p:sp>
      <p:sp>
        <p:nvSpPr>
          <p:cNvPr id="5" name="Rectangle 4"/>
          <p:cNvSpPr/>
          <p:nvPr/>
        </p:nvSpPr>
        <p:spPr>
          <a:xfrm>
            <a:off x="5039046" y="694268"/>
            <a:ext cx="4551348" cy="1200329"/>
          </a:xfrm>
          <a:prstGeom prst="rect">
            <a:avLst/>
          </a:prstGeom>
        </p:spPr>
        <p:txBody>
          <a:bodyPr wrap="square">
            <a:spAutoFit/>
          </a:bodyPr>
          <a:lstStyle/>
          <a:p>
            <a:r>
              <a:rPr lang="en-GB" i="1" dirty="0"/>
              <a:t>The Geographical Distribution of Animals </a:t>
            </a:r>
            <a:r>
              <a:rPr lang="en-GB" dirty="0"/>
              <a:t>(1876)</a:t>
            </a:r>
            <a:endParaRPr lang="en-US" b="1" dirty="0"/>
          </a:p>
          <a:p>
            <a:endParaRPr lang="en-GB" dirty="0"/>
          </a:p>
          <a:p>
            <a:r>
              <a:rPr lang="en-GB" i="1" dirty="0"/>
              <a:t>The Malay Archipelago </a:t>
            </a:r>
            <a:r>
              <a:rPr lang="en-GB" dirty="0"/>
              <a:t>(1869) </a:t>
            </a:r>
            <a:endParaRPr lang="en-US" dirty="0"/>
          </a:p>
        </p:txBody>
      </p:sp>
      <p:sp>
        <p:nvSpPr>
          <p:cNvPr id="7" name="Rectangle 6"/>
          <p:cNvSpPr/>
          <p:nvPr/>
        </p:nvSpPr>
        <p:spPr>
          <a:xfrm>
            <a:off x="4806462" y="2031964"/>
            <a:ext cx="4783932" cy="646331"/>
          </a:xfrm>
          <a:prstGeom prst="rect">
            <a:avLst/>
          </a:prstGeom>
        </p:spPr>
        <p:txBody>
          <a:bodyPr wrap="square">
            <a:spAutoFit/>
          </a:bodyPr>
          <a:lstStyle/>
          <a:p>
            <a:r>
              <a:rPr lang="en-GB" i="1" dirty="0"/>
              <a:t>On the Laws which has Introduced the Introduction of New Species’</a:t>
            </a:r>
            <a:endParaRPr lang="en-US" dirty="0"/>
          </a:p>
        </p:txBody>
      </p:sp>
      <p:sp>
        <p:nvSpPr>
          <p:cNvPr id="8" name="TextBox 7"/>
          <p:cNvSpPr txBox="1"/>
          <p:nvPr/>
        </p:nvSpPr>
        <p:spPr>
          <a:xfrm>
            <a:off x="4916384" y="2815663"/>
            <a:ext cx="5751617" cy="4247317"/>
          </a:xfrm>
          <a:prstGeom prst="rect">
            <a:avLst/>
          </a:prstGeom>
          <a:noFill/>
        </p:spPr>
        <p:txBody>
          <a:bodyPr wrap="square" rtlCol="0">
            <a:spAutoFit/>
          </a:bodyPr>
          <a:lstStyle/>
          <a:p>
            <a:r>
              <a:rPr lang="en-US" dirty="0"/>
              <a:t>Also gets the final clues for evolutionary change from Malthus </a:t>
            </a:r>
          </a:p>
          <a:p>
            <a:endParaRPr lang="en-US" dirty="0"/>
          </a:p>
          <a:p>
            <a:r>
              <a:rPr lang="en-GB" dirty="0"/>
              <a:t>‘On the Tendency of Varieties to Depart </a:t>
            </a:r>
            <a:r>
              <a:rPr lang="en-GB" dirty="0" err="1"/>
              <a:t>Indefinitly</a:t>
            </a:r>
            <a:r>
              <a:rPr lang="en-GB" dirty="0"/>
              <a:t> from</a:t>
            </a:r>
          </a:p>
          <a:p>
            <a:r>
              <a:rPr lang="en-GB" dirty="0"/>
              <a:t> the Original Type’  - </a:t>
            </a:r>
          </a:p>
          <a:p>
            <a:r>
              <a:rPr lang="en-GB" dirty="0"/>
              <a:t>	paper sent to Darwin who realised that Wallace I	s up to exactly the same thing and has written it 	already.</a:t>
            </a:r>
          </a:p>
          <a:p>
            <a:endParaRPr lang="en-GB" dirty="0"/>
          </a:p>
          <a:p>
            <a:r>
              <a:rPr lang="en-GB" dirty="0"/>
              <a:t>Darwin then rushes to public </a:t>
            </a:r>
            <a:r>
              <a:rPr lang="en-GB" i="1" dirty="0"/>
              <a:t>Origin of Species (</a:t>
            </a:r>
            <a:r>
              <a:rPr lang="en-GB" dirty="0"/>
              <a:t>1859) to ‘beat’ Wallace </a:t>
            </a:r>
            <a:r>
              <a:rPr lang="en-GB" dirty="0" err="1"/>
              <a:t>publation</a:t>
            </a:r>
            <a:endParaRPr lang="en-GB" dirty="0"/>
          </a:p>
          <a:p>
            <a:endParaRPr lang="en-GB" dirty="0"/>
          </a:p>
          <a:p>
            <a:r>
              <a:rPr lang="en-GB" dirty="0"/>
              <a:t>Did Darwin prevailed because he was better connected, richer and socially more influential than the working class scholar Wallace? </a:t>
            </a:r>
            <a:endParaRPr lang="en-US" dirty="0"/>
          </a:p>
        </p:txBody>
      </p:sp>
      <p:sp>
        <p:nvSpPr>
          <p:cNvPr id="4" name="TextBox 3">
            <a:extLst>
              <a:ext uri="{FF2B5EF4-FFF2-40B4-BE49-F238E27FC236}">
                <a16:creationId xmlns:a16="http://schemas.microsoft.com/office/drawing/2014/main" id="{2E447A40-6354-3444-84DC-BA7FA92ADD46}"/>
              </a:ext>
            </a:extLst>
          </p:cNvPr>
          <p:cNvSpPr txBox="1"/>
          <p:nvPr/>
        </p:nvSpPr>
        <p:spPr>
          <a:xfrm>
            <a:off x="4806463" y="187570"/>
            <a:ext cx="4350743" cy="646331"/>
          </a:xfrm>
          <a:prstGeom prst="rect">
            <a:avLst/>
          </a:prstGeom>
          <a:noFill/>
        </p:spPr>
        <p:txBody>
          <a:bodyPr wrap="none" rtlCol="0">
            <a:spAutoFit/>
          </a:bodyPr>
          <a:lstStyle/>
          <a:p>
            <a:r>
              <a:rPr lang="en-US" b="1" dirty="0"/>
              <a:t>Two different ideas of human evolution: </a:t>
            </a:r>
          </a:p>
          <a:p>
            <a:r>
              <a:rPr lang="en-US" b="1" dirty="0"/>
              <a:t>Darwin? Wallace? </a:t>
            </a:r>
          </a:p>
        </p:txBody>
      </p:sp>
    </p:spTree>
    <p:extLst>
      <p:ext uri="{BB962C8B-B14F-4D97-AF65-F5344CB8AC3E}">
        <p14:creationId xmlns:p14="http://schemas.microsoft.com/office/powerpoint/2010/main" val="3675185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45733" y="118533"/>
            <a:ext cx="8703734" cy="6186309"/>
          </a:xfrm>
          <a:prstGeom prst="rect">
            <a:avLst/>
          </a:prstGeom>
          <a:noFill/>
        </p:spPr>
        <p:txBody>
          <a:bodyPr wrap="square" rtlCol="0">
            <a:spAutoFit/>
          </a:bodyPr>
          <a:lstStyle/>
          <a:p>
            <a:r>
              <a:rPr lang="en-US" dirty="0"/>
              <a:t>Interesting is: Wallace presents human evolution differently from Darwin: </a:t>
            </a:r>
          </a:p>
          <a:p>
            <a:endParaRPr lang="en-US" dirty="0"/>
          </a:p>
          <a:p>
            <a:r>
              <a:rPr lang="en-GB" i="1" dirty="0"/>
              <a:t>The Origin of Human Races and the Antiquity of Man Deduced from the Theory of Natural Selection  (1864)</a:t>
            </a:r>
          </a:p>
          <a:p>
            <a:endParaRPr lang="en-GB" i="1" dirty="0"/>
          </a:p>
          <a:p>
            <a:r>
              <a:rPr lang="en-GB" dirty="0"/>
              <a:t>Humans, unlike other organisms had experiences, therefore he advocates </a:t>
            </a:r>
            <a:r>
              <a:rPr lang="en-GB" b="1" dirty="0"/>
              <a:t>two distinct stages in human evolution.</a:t>
            </a:r>
          </a:p>
          <a:p>
            <a:endParaRPr lang="en-GB" dirty="0"/>
          </a:p>
          <a:p>
            <a:pPr marL="342900" indent="-342900">
              <a:buAutoNum type="arabicPeriod"/>
            </a:pPr>
            <a:r>
              <a:rPr lang="en-GB" dirty="0"/>
              <a:t>In the first stage, human ancestors had evolved just as any other creature according to the principles of natural selection. Therefore, individuals who carried favourable variations in the constant struggle for existences survived, their form forms continued to modify.</a:t>
            </a:r>
          </a:p>
          <a:p>
            <a:pPr marL="342900" indent="-342900">
              <a:buAutoNum type="arabicPeriod"/>
            </a:pPr>
            <a:endParaRPr lang="en-GB" dirty="0"/>
          </a:p>
          <a:p>
            <a:pPr marL="342900" indent="-342900">
              <a:buAutoNum type="arabicPeriod"/>
            </a:pPr>
            <a:r>
              <a:rPr lang="en-GB" dirty="0"/>
              <a:t> But once the intellectual capabilities on the human species form were well developed,  natural selection would not longer act on the human physical form and structure and it would remain essentially unchanged. At some point, humans develop due their conscious decision making and that takes them out of natural evolution! </a:t>
            </a:r>
          </a:p>
          <a:p>
            <a:pPr marL="342900" indent="-342900">
              <a:buAutoNum type="arabicPeriod"/>
            </a:pPr>
            <a:endParaRPr lang="en-GB" i="1" dirty="0"/>
          </a:p>
          <a:p>
            <a:endParaRPr lang="en-GB" i="1" dirty="0"/>
          </a:p>
          <a:p>
            <a:endParaRPr lang="en-GB" dirty="0"/>
          </a:p>
          <a:p>
            <a:endParaRPr lang="en-US" dirty="0"/>
          </a:p>
        </p:txBody>
      </p:sp>
    </p:spTree>
    <p:extLst>
      <p:ext uri="{BB962C8B-B14F-4D97-AF65-F5344CB8AC3E}">
        <p14:creationId xmlns:p14="http://schemas.microsoft.com/office/powerpoint/2010/main" val="1455736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8764" y="95004"/>
            <a:ext cx="9216830" cy="7294305"/>
          </a:xfrm>
          <a:prstGeom prst="rect">
            <a:avLst/>
          </a:prstGeom>
          <a:noFill/>
        </p:spPr>
        <p:txBody>
          <a:bodyPr wrap="square" rtlCol="0">
            <a:spAutoFit/>
          </a:bodyPr>
          <a:lstStyle/>
          <a:p>
            <a:r>
              <a:rPr lang="en-US" b="1" dirty="0"/>
              <a:t>Central: </a:t>
            </a:r>
          </a:p>
          <a:p>
            <a:endParaRPr lang="en-US" dirty="0"/>
          </a:p>
          <a:p>
            <a:r>
              <a:rPr lang="en-US" dirty="0"/>
              <a:t>Wallace begins question the idea of evolution in regard to the development of human consciousness</a:t>
            </a:r>
          </a:p>
          <a:p>
            <a:endParaRPr lang="en-US" dirty="0"/>
          </a:p>
          <a:p>
            <a:r>
              <a:rPr lang="en-GB" dirty="0"/>
              <a:t>Argues that natural selection Based on the principle of ‘utility– the basis of evolutionary theory --  alone is insufficient to explain moral nature of man: </a:t>
            </a:r>
          </a:p>
          <a:p>
            <a:endParaRPr lang="en-US" dirty="0"/>
          </a:p>
          <a:p>
            <a:endParaRPr lang="en-US" dirty="0"/>
          </a:p>
          <a:p>
            <a:r>
              <a:rPr lang="en-US" dirty="0"/>
              <a:t>‘Evolution which is based on utility cannot</a:t>
            </a:r>
            <a:r>
              <a:rPr lang="en-GB" dirty="0"/>
              <a:t>…give an account whatever of the origin of sensation or conscious life…the moral and higher nature of man is as unique a phenomenon as was conscious life’.</a:t>
            </a:r>
          </a:p>
          <a:p>
            <a:r>
              <a:rPr lang="en-GB" dirty="0"/>
              <a:t>	this is also Karl Marx’ and Friedrich Engels’ view by the way!</a:t>
            </a:r>
          </a:p>
          <a:p>
            <a:endParaRPr lang="en-GB" dirty="0"/>
          </a:p>
          <a:p>
            <a:r>
              <a:rPr lang="en-GB" b="1" dirty="0"/>
              <a:t>Solution to problem: </a:t>
            </a:r>
          </a:p>
          <a:p>
            <a:endParaRPr lang="en-GB" dirty="0"/>
          </a:p>
          <a:p>
            <a:r>
              <a:rPr lang="en-GB" dirty="0"/>
              <a:t>There must be some kind of power that was guiding the actions of the ‘great laws of organic development’ in definite directions for special ends.  </a:t>
            </a:r>
          </a:p>
          <a:p>
            <a:endParaRPr lang="en-GB" dirty="0"/>
          </a:p>
          <a:p>
            <a:r>
              <a:rPr lang="en-GB" dirty="0"/>
              <a:t>For Wallace </a:t>
            </a:r>
            <a:r>
              <a:rPr lang="en-GB" b="1" dirty="0"/>
              <a:t>the essence of man was his unique spirit</a:t>
            </a:r>
            <a:r>
              <a:rPr lang="en-GB" dirty="0"/>
              <a:t>: ‘if you leave out the spiritual nature of man you are not studying man at all’. </a:t>
            </a:r>
          </a:p>
          <a:p>
            <a:endParaRPr lang="en-GB" dirty="0"/>
          </a:p>
          <a:p>
            <a:r>
              <a:rPr lang="en-GB" dirty="0"/>
              <a:t>	Natural selection based on utility alone </a:t>
            </a:r>
            <a:r>
              <a:rPr lang="en-GB" u="sng" dirty="0"/>
              <a:t>cannot explain </a:t>
            </a:r>
            <a:r>
              <a:rPr lang="en-GB" dirty="0"/>
              <a:t>this human spirit (not 	necessarily God-given!!!)</a:t>
            </a:r>
          </a:p>
          <a:p>
            <a:endParaRPr lang="en-US" dirty="0"/>
          </a:p>
        </p:txBody>
      </p:sp>
    </p:spTree>
    <p:extLst>
      <p:ext uri="{BB962C8B-B14F-4D97-AF65-F5344CB8AC3E}">
        <p14:creationId xmlns:p14="http://schemas.microsoft.com/office/powerpoint/2010/main" val="485797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Huxley(Woodburytyp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3022" y="1225466"/>
            <a:ext cx="3060700" cy="4013200"/>
          </a:xfrm>
          <a:prstGeom prst="rect">
            <a:avLst/>
          </a:prstGeom>
        </p:spPr>
      </p:pic>
      <p:pic>
        <p:nvPicPr>
          <p:cNvPr id="5" name="Picture 4" descr="huxley2_sma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3200" y="0"/>
            <a:ext cx="5080000" cy="4152900"/>
          </a:xfrm>
          <a:prstGeom prst="rect">
            <a:avLst/>
          </a:prstGeom>
        </p:spPr>
      </p:pic>
      <p:sp>
        <p:nvSpPr>
          <p:cNvPr id="6" name="TextBox 5"/>
          <p:cNvSpPr txBox="1"/>
          <p:nvPr/>
        </p:nvSpPr>
        <p:spPr>
          <a:xfrm>
            <a:off x="1881711" y="5455991"/>
            <a:ext cx="2486095" cy="646331"/>
          </a:xfrm>
          <a:prstGeom prst="rect">
            <a:avLst/>
          </a:prstGeom>
          <a:noFill/>
        </p:spPr>
        <p:txBody>
          <a:bodyPr wrap="square" rtlCol="0">
            <a:spAutoFit/>
          </a:bodyPr>
          <a:lstStyle/>
          <a:p>
            <a:r>
              <a:rPr lang="en-US" dirty="0"/>
              <a:t>Thomas Henry Huxley (1825 – 1895) </a:t>
            </a:r>
          </a:p>
        </p:txBody>
      </p:sp>
      <p:sp>
        <p:nvSpPr>
          <p:cNvPr id="7" name="TextBox 6"/>
          <p:cNvSpPr txBox="1"/>
          <p:nvPr/>
        </p:nvSpPr>
        <p:spPr>
          <a:xfrm>
            <a:off x="5193324" y="4152901"/>
            <a:ext cx="4572061" cy="2585323"/>
          </a:xfrm>
          <a:prstGeom prst="rect">
            <a:avLst/>
          </a:prstGeom>
          <a:noFill/>
        </p:spPr>
        <p:txBody>
          <a:bodyPr wrap="square" rtlCol="0">
            <a:spAutoFit/>
          </a:bodyPr>
          <a:lstStyle/>
          <a:p>
            <a:r>
              <a:rPr lang="en-US" dirty="0"/>
              <a:t>1</a:t>
            </a:r>
            <a:r>
              <a:rPr lang="en-US" baseline="30000" dirty="0"/>
              <a:t>st</a:t>
            </a:r>
            <a:r>
              <a:rPr lang="en-US" dirty="0"/>
              <a:t> publication on human evolution -- on the basis of comparative anatomy (1863)</a:t>
            </a:r>
          </a:p>
          <a:p>
            <a:endParaRPr lang="en-US" dirty="0"/>
          </a:p>
          <a:p>
            <a:r>
              <a:rPr lang="en-US" dirty="0"/>
              <a:t>But the question remains for him: how to explain human morals?</a:t>
            </a:r>
          </a:p>
          <a:p>
            <a:r>
              <a:rPr lang="en-US" dirty="0"/>
              <a:t>Human dignity (morals and values, ethic) was not inherited but needed to be gained through consciously searching ‘good’ and ‘evil’  (influence of utilitarianism)</a:t>
            </a:r>
          </a:p>
        </p:txBody>
      </p:sp>
      <p:sp>
        <p:nvSpPr>
          <p:cNvPr id="2" name="TextBox 1">
            <a:extLst>
              <a:ext uri="{FF2B5EF4-FFF2-40B4-BE49-F238E27FC236}">
                <a16:creationId xmlns:a16="http://schemas.microsoft.com/office/drawing/2014/main" id="{CA81CE5E-C232-6D4A-A773-552CBAD4055C}"/>
              </a:ext>
            </a:extLst>
          </p:cNvPr>
          <p:cNvSpPr txBox="1"/>
          <p:nvPr/>
        </p:nvSpPr>
        <p:spPr>
          <a:xfrm>
            <a:off x="1688123" y="281354"/>
            <a:ext cx="3670620" cy="923330"/>
          </a:xfrm>
          <a:prstGeom prst="rect">
            <a:avLst/>
          </a:prstGeom>
          <a:noFill/>
        </p:spPr>
        <p:txBody>
          <a:bodyPr wrap="none" rtlCol="0">
            <a:spAutoFit/>
          </a:bodyPr>
          <a:lstStyle/>
          <a:p>
            <a:r>
              <a:rPr lang="en-US" b="1" dirty="0"/>
              <a:t>But Darwin’s ideas wins out!</a:t>
            </a:r>
          </a:p>
          <a:p>
            <a:endParaRPr lang="en-US" b="1" dirty="0"/>
          </a:p>
          <a:p>
            <a:r>
              <a:rPr lang="en-US" b="1" dirty="0"/>
              <a:t>Darwin’s ‘Bulldog’ pushes them…</a:t>
            </a:r>
          </a:p>
        </p:txBody>
      </p:sp>
    </p:spTree>
    <p:extLst>
      <p:ext uri="{BB962C8B-B14F-4D97-AF65-F5344CB8AC3E}">
        <p14:creationId xmlns:p14="http://schemas.microsoft.com/office/powerpoint/2010/main" val="3262602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E4B17A-2EF9-18E0-9C88-E4729E100E10}"/>
              </a:ext>
            </a:extLst>
          </p:cNvPr>
          <p:cNvSpPr txBox="1"/>
          <p:nvPr/>
        </p:nvSpPr>
        <p:spPr>
          <a:xfrm>
            <a:off x="689669" y="296883"/>
            <a:ext cx="10520637" cy="4801314"/>
          </a:xfrm>
          <a:prstGeom prst="rect">
            <a:avLst/>
          </a:prstGeom>
          <a:noFill/>
        </p:spPr>
        <p:txBody>
          <a:bodyPr wrap="square" rtlCol="0">
            <a:spAutoFit/>
          </a:bodyPr>
          <a:lstStyle/>
          <a:p>
            <a:r>
              <a:rPr lang="en-GB" b="1" dirty="0"/>
              <a:t>According to the sociologist Dorothy Richards: NO! </a:t>
            </a:r>
          </a:p>
          <a:p>
            <a:endParaRPr lang="en-GB" b="1" dirty="0"/>
          </a:p>
          <a:p>
            <a:r>
              <a:rPr lang="en-GB" dirty="0"/>
              <a:t>‘This 99.9 percent sound bite, commonly deployed to debunk the biological meaning of race, </a:t>
            </a:r>
            <a:r>
              <a:rPr lang="en-GB" b="1" dirty="0"/>
              <a:t>is not enough to prove that race is not biological.</a:t>
            </a:r>
            <a:r>
              <a:rPr lang="en-GB" dirty="0"/>
              <a:t> Human beings share a majority of their estimated 22,000 genes with other mammals. As fellow primates, chimpanzees are extremely close to humans: we share 98.7 percent of our genes. Humans are also 90 percent genetically the same as mice. So, </a:t>
            </a:r>
            <a:r>
              <a:rPr lang="en-GB" b="1" dirty="0"/>
              <a:t>bearing genetic similarity does not mean there are no important differences</a:t>
            </a:r>
            <a:r>
              <a:rPr lang="en-GB" dirty="0"/>
              <a:t>. With more than 3 billion nucleotide pairs in the human genome, even a 0.1 percent difference can be consequential. </a:t>
            </a:r>
          </a:p>
          <a:p>
            <a:endParaRPr lang="en-GB" dirty="0"/>
          </a:p>
          <a:p>
            <a:r>
              <a:rPr lang="en-GB" dirty="0"/>
              <a:t>Still, as species go, Homo sapiens stand out as remarkably homogeneous. There is less genetic variation in the entire human race than in a typical wild population of chimpanzees. </a:t>
            </a:r>
            <a:r>
              <a:rPr lang="en-GB" b="1" dirty="0"/>
              <a:t>This means that what matters to understanding human genetic variation is not only the amount of genetic difference but what the differences are and how they are expressed and distributed</a:t>
            </a:r>
            <a:r>
              <a:rPr lang="en-GB" dirty="0"/>
              <a:t>’, </a:t>
            </a:r>
          </a:p>
          <a:p>
            <a:endParaRPr lang="en-GB" dirty="0"/>
          </a:p>
          <a:p>
            <a:r>
              <a:rPr lang="en-GB" dirty="0"/>
              <a:t>‘While it is true that the 0.1 percent of human genetic difference is meaningful, it does not mean that human genetic difference is organized by race.’</a:t>
            </a:r>
          </a:p>
          <a:p>
            <a:endParaRPr lang="en-GB" dirty="0"/>
          </a:p>
        </p:txBody>
      </p:sp>
      <p:sp>
        <p:nvSpPr>
          <p:cNvPr id="6" name="TextBox 5">
            <a:extLst>
              <a:ext uri="{FF2B5EF4-FFF2-40B4-BE49-F238E27FC236}">
                <a16:creationId xmlns:a16="http://schemas.microsoft.com/office/drawing/2014/main" id="{A9DF33AE-F880-A6BD-6BB0-3BF3D6D2840A}"/>
              </a:ext>
            </a:extLst>
          </p:cNvPr>
          <p:cNvSpPr txBox="1"/>
          <p:nvPr/>
        </p:nvSpPr>
        <p:spPr>
          <a:xfrm>
            <a:off x="689669" y="5011387"/>
            <a:ext cx="10971901" cy="923330"/>
          </a:xfrm>
          <a:prstGeom prst="rect">
            <a:avLst/>
          </a:prstGeom>
          <a:noFill/>
        </p:spPr>
        <p:txBody>
          <a:bodyPr wrap="square" rtlCol="0">
            <a:spAutoFit/>
          </a:bodyPr>
          <a:lstStyle/>
          <a:p>
            <a:r>
              <a:rPr lang="en-GB" i="0" dirty="0">
                <a:solidFill>
                  <a:srgbClr val="555555"/>
                </a:solidFill>
                <a:effectLst/>
                <a:latin typeface="-apple-system"/>
              </a:rPr>
              <a:t>Roberts claims: The question in science was no longer whether or not racial differences exist at the molecular level, </a:t>
            </a:r>
            <a:r>
              <a:rPr lang="en-GB" b="1" i="0" dirty="0">
                <a:solidFill>
                  <a:srgbClr val="555555"/>
                </a:solidFill>
                <a:effectLst/>
                <a:latin typeface="-apple-system"/>
              </a:rPr>
              <a:t>but how to go about discovering them.</a:t>
            </a:r>
            <a:br>
              <a:rPr lang="en-GB" b="1" dirty="0"/>
            </a:br>
            <a:endParaRPr lang="en-US" b="1" dirty="0"/>
          </a:p>
        </p:txBody>
      </p:sp>
      <p:sp>
        <p:nvSpPr>
          <p:cNvPr id="7" name="TextBox 6">
            <a:extLst>
              <a:ext uri="{FF2B5EF4-FFF2-40B4-BE49-F238E27FC236}">
                <a16:creationId xmlns:a16="http://schemas.microsoft.com/office/drawing/2014/main" id="{4A07B9CE-F945-AD5B-0706-2F7480AFB8FA}"/>
              </a:ext>
            </a:extLst>
          </p:cNvPr>
          <p:cNvSpPr txBox="1"/>
          <p:nvPr/>
        </p:nvSpPr>
        <p:spPr>
          <a:xfrm>
            <a:off x="689669" y="6127669"/>
            <a:ext cx="11625043" cy="923330"/>
          </a:xfrm>
          <a:prstGeom prst="rect">
            <a:avLst/>
          </a:prstGeom>
          <a:noFill/>
        </p:spPr>
        <p:txBody>
          <a:bodyPr wrap="square" rtlCol="0">
            <a:spAutoFit/>
          </a:bodyPr>
          <a:lstStyle/>
          <a:p>
            <a:r>
              <a:rPr lang="en-GB" dirty="0"/>
              <a:t>How: New genomic technologies allowed to move away from comparison of individual genes to more the analysis of gene clustering on a global scale, searching for more complex structure of correlated gene frequencies.</a:t>
            </a:r>
          </a:p>
          <a:p>
            <a:endParaRPr lang="en-US" dirty="0"/>
          </a:p>
        </p:txBody>
      </p:sp>
    </p:spTree>
    <p:extLst>
      <p:ext uri="{BB962C8B-B14F-4D97-AF65-F5344CB8AC3E}">
        <p14:creationId xmlns:p14="http://schemas.microsoft.com/office/powerpoint/2010/main" val="5324723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Darwin_-_Descent_of_Man_(187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9990" y="612552"/>
            <a:ext cx="3303990" cy="5253256"/>
          </a:xfrm>
          <a:prstGeom prst="rect">
            <a:avLst/>
          </a:prstGeom>
        </p:spPr>
      </p:pic>
      <p:pic>
        <p:nvPicPr>
          <p:cNvPr id="3" name="Picture 2" descr="200px-Expression_of_the_Emotions_in_Man_and_Animals_title_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8793" y="1107818"/>
            <a:ext cx="2740783" cy="4536000"/>
          </a:xfrm>
          <a:prstGeom prst="rect">
            <a:avLst/>
          </a:prstGeom>
        </p:spPr>
      </p:pic>
      <p:sp>
        <p:nvSpPr>
          <p:cNvPr id="4" name="TextBox 3"/>
          <p:cNvSpPr txBox="1"/>
          <p:nvPr/>
        </p:nvSpPr>
        <p:spPr>
          <a:xfrm>
            <a:off x="3401986" y="6153642"/>
            <a:ext cx="7113615" cy="646331"/>
          </a:xfrm>
          <a:prstGeom prst="rect">
            <a:avLst/>
          </a:prstGeom>
          <a:noFill/>
        </p:spPr>
        <p:txBody>
          <a:bodyPr wrap="square" rtlCol="0">
            <a:spAutoFit/>
          </a:bodyPr>
          <a:lstStyle/>
          <a:p>
            <a:r>
              <a:rPr lang="en-US" dirty="0"/>
              <a:t>Darwin’s offers his own view on the raging debate on ‘human evolution’ in two, by now, famous publications </a:t>
            </a:r>
          </a:p>
        </p:txBody>
      </p:sp>
      <p:sp>
        <p:nvSpPr>
          <p:cNvPr id="5" name="TextBox 4"/>
          <p:cNvSpPr txBox="1"/>
          <p:nvPr/>
        </p:nvSpPr>
        <p:spPr>
          <a:xfrm>
            <a:off x="2540001" y="5813759"/>
            <a:ext cx="942290" cy="369332"/>
          </a:xfrm>
          <a:prstGeom prst="rect">
            <a:avLst/>
          </a:prstGeom>
          <a:noFill/>
        </p:spPr>
        <p:txBody>
          <a:bodyPr wrap="square" rtlCol="0">
            <a:spAutoFit/>
          </a:bodyPr>
          <a:lstStyle/>
          <a:p>
            <a:r>
              <a:rPr lang="en-US" dirty="0"/>
              <a:t>1871</a:t>
            </a:r>
          </a:p>
        </p:txBody>
      </p:sp>
      <p:sp>
        <p:nvSpPr>
          <p:cNvPr id="6" name="TextBox 5"/>
          <p:cNvSpPr txBox="1"/>
          <p:nvPr/>
        </p:nvSpPr>
        <p:spPr>
          <a:xfrm>
            <a:off x="7980693" y="5813759"/>
            <a:ext cx="678391" cy="369332"/>
          </a:xfrm>
          <a:prstGeom prst="rect">
            <a:avLst/>
          </a:prstGeom>
          <a:noFill/>
        </p:spPr>
        <p:txBody>
          <a:bodyPr wrap="none" rtlCol="0">
            <a:spAutoFit/>
          </a:bodyPr>
          <a:lstStyle/>
          <a:p>
            <a:r>
              <a:rPr lang="en-US" dirty="0"/>
              <a:t>1872</a:t>
            </a:r>
          </a:p>
        </p:txBody>
      </p:sp>
      <p:sp>
        <p:nvSpPr>
          <p:cNvPr id="7" name="TextBox 6">
            <a:extLst>
              <a:ext uri="{FF2B5EF4-FFF2-40B4-BE49-F238E27FC236}">
                <a16:creationId xmlns:a16="http://schemas.microsoft.com/office/drawing/2014/main" id="{B90EC322-A5C1-654E-47CB-45406A653F62}"/>
              </a:ext>
            </a:extLst>
          </p:cNvPr>
          <p:cNvSpPr txBox="1"/>
          <p:nvPr/>
        </p:nvSpPr>
        <p:spPr>
          <a:xfrm>
            <a:off x="2010889" y="178130"/>
            <a:ext cx="9092361" cy="369332"/>
          </a:xfrm>
          <a:prstGeom prst="rect">
            <a:avLst/>
          </a:prstGeom>
          <a:noFill/>
        </p:spPr>
        <p:txBody>
          <a:bodyPr wrap="none" rtlCol="0">
            <a:spAutoFit/>
          </a:bodyPr>
          <a:lstStyle/>
          <a:p>
            <a:r>
              <a:rPr lang="en-US" b="1" dirty="0"/>
              <a:t>Darwin’s remains silent on the question of the evolution of man for quite some time …</a:t>
            </a:r>
          </a:p>
        </p:txBody>
      </p:sp>
    </p:spTree>
    <p:extLst>
      <p:ext uri="{BB962C8B-B14F-4D97-AF65-F5344CB8AC3E}">
        <p14:creationId xmlns:p14="http://schemas.microsoft.com/office/powerpoint/2010/main" val="2434529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5334" y="0"/>
            <a:ext cx="6620933" cy="5355312"/>
          </a:xfrm>
          <a:prstGeom prst="rect">
            <a:avLst/>
          </a:prstGeom>
          <a:noFill/>
        </p:spPr>
        <p:txBody>
          <a:bodyPr wrap="square" rtlCol="0">
            <a:spAutoFit/>
          </a:bodyPr>
          <a:lstStyle/>
          <a:p>
            <a:r>
              <a:rPr lang="en-US" b="1" dirty="0"/>
              <a:t>Central claim: Humans are Animals!</a:t>
            </a:r>
          </a:p>
          <a:p>
            <a:endParaRPr lang="en-US" dirty="0"/>
          </a:p>
          <a:p>
            <a:r>
              <a:rPr lang="en-US" dirty="0"/>
              <a:t>Claim is based on comparative anatomy of similar mental structures of animals and humans – comparative anatomy goes back to the 18th century and stands at the core of the categorization of race (e.g. measurements of skulls, skeletons)</a:t>
            </a:r>
          </a:p>
          <a:p>
            <a:endParaRPr lang="en-US" dirty="0"/>
          </a:p>
          <a:p>
            <a:r>
              <a:rPr lang="en-GB" dirty="0"/>
              <a:t>He argued that </a:t>
            </a:r>
            <a:r>
              <a:rPr lang="en-GB" b="1" dirty="0"/>
              <a:t>because animals such as apes and humans shared the same brain and nervous system</a:t>
            </a:r>
            <a:r>
              <a:rPr lang="en-GB" dirty="0"/>
              <a:t>, </a:t>
            </a:r>
            <a:r>
              <a:rPr lang="en-GB" b="1" dirty="0"/>
              <a:t>they also shared the underlying psychic/mental state.  </a:t>
            </a:r>
          </a:p>
          <a:p>
            <a:endParaRPr lang="en-GB" dirty="0"/>
          </a:p>
          <a:p>
            <a:r>
              <a:rPr lang="en-GB" dirty="0"/>
              <a:t>Thus, if  an animal exhibited a particular behaviour that had a human counterpart, he argues that the underlying psychic state is the same as in humans. </a:t>
            </a:r>
          </a:p>
          <a:p>
            <a:r>
              <a:rPr lang="en-GB" dirty="0"/>
              <a:t>	</a:t>
            </a:r>
          </a:p>
          <a:p>
            <a:r>
              <a:rPr lang="en-GB" b="1" dirty="0"/>
              <a:t>But can we simply assume this? Can we assume that animals are like us? </a:t>
            </a:r>
          </a:p>
          <a:p>
            <a:endParaRPr lang="en-GB" dirty="0"/>
          </a:p>
          <a:p>
            <a:r>
              <a:rPr lang="en-GB" dirty="0"/>
              <a:t>Why is this problematic? </a:t>
            </a:r>
            <a:endParaRPr lang="en-US" dirty="0"/>
          </a:p>
        </p:txBody>
      </p:sp>
    </p:spTree>
    <p:extLst>
      <p:ext uri="{BB962C8B-B14F-4D97-AF65-F5344CB8AC3E}">
        <p14:creationId xmlns:p14="http://schemas.microsoft.com/office/powerpoint/2010/main" val="17284373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8564DB-DAD4-7945-A02D-4624D3B2BF80}"/>
              </a:ext>
            </a:extLst>
          </p:cNvPr>
          <p:cNvSpPr txBox="1"/>
          <p:nvPr/>
        </p:nvSpPr>
        <p:spPr>
          <a:xfrm>
            <a:off x="1844635" y="2161308"/>
            <a:ext cx="7404874" cy="3970318"/>
          </a:xfrm>
          <a:prstGeom prst="rect">
            <a:avLst/>
          </a:prstGeom>
          <a:noFill/>
        </p:spPr>
        <p:txBody>
          <a:bodyPr wrap="square" rtlCol="0">
            <a:spAutoFit/>
          </a:bodyPr>
          <a:lstStyle/>
          <a:p>
            <a:r>
              <a:rPr lang="en-GB" dirty="0"/>
              <a:t>His idea of human ‘nature’ is based on his observation of the psychic state of humans in his own British society (note: same as 119</a:t>
            </a:r>
            <a:r>
              <a:rPr lang="en-GB" baseline="30000" dirty="0"/>
              <a:t>th</a:t>
            </a:r>
            <a:r>
              <a:rPr lang="en-GB" dirty="0"/>
              <a:t> century science of phrenology)  </a:t>
            </a:r>
          </a:p>
          <a:p>
            <a:endParaRPr lang="en-GB" dirty="0"/>
          </a:p>
          <a:p>
            <a:r>
              <a:rPr lang="en-GB" dirty="0"/>
              <a:t>He simply </a:t>
            </a:r>
            <a:r>
              <a:rPr lang="en-GB" u="sng" dirty="0"/>
              <a:t>anthropomorphized</a:t>
            </a:r>
            <a:r>
              <a:rPr lang="en-GB" dirty="0"/>
              <a:t> the animal world, that is, he extended what were described as human qualities and character traits in his own Victorian culture to the animal world (including ‘hope’! Dogs feel hope he claims!</a:t>
            </a:r>
          </a:p>
          <a:p>
            <a:r>
              <a:rPr lang="en-GB" dirty="0"/>
              <a:t>	</a:t>
            </a:r>
          </a:p>
          <a:p>
            <a:r>
              <a:rPr lang="en-GB" dirty="0"/>
              <a:t>My claim is: Anthropomorphism is what the evolutionary neuroscience continues to do today. </a:t>
            </a:r>
          </a:p>
          <a:p>
            <a:r>
              <a:rPr lang="en-GB" dirty="0"/>
              <a:t>(see the very clever and fun critique by Raymond Tallis, himself a  neuroscientist, in his ‘</a:t>
            </a:r>
            <a:r>
              <a:rPr lang="en-GB" i="1" dirty="0"/>
              <a:t>Aping Mankind: </a:t>
            </a:r>
            <a:r>
              <a:rPr lang="en-GB" i="1" dirty="0" err="1"/>
              <a:t>Neuromania</a:t>
            </a:r>
            <a:r>
              <a:rPr lang="en-GB" i="1" dirty="0"/>
              <a:t>, 	</a:t>
            </a:r>
            <a:r>
              <a:rPr lang="en-GB" i="1" dirty="0" err="1"/>
              <a:t>Darwinitis</a:t>
            </a:r>
            <a:r>
              <a:rPr lang="en-GB" i="1" dirty="0"/>
              <a:t> and the Misrepresentation of Humanity</a:t>
            </a:r>
            <a:r>
              <a:rPr lang="en-GB" dirty="0"/>
              <a:t>’ (2011)</a:t>
            </a:r>
            <a:endParaRPr lang="en-US" dirty="0"/>
          </a:p>
        </p:txBody>
      </p:sp>
      <p:sp>
        <p:nvSpPr>
          <p:cNvPr id="3" name="TextBox 2">
            <a:extLst>
              <a:ext uri="{FF2B5EF4-FFF2-40B4-BE49-F238E27FC236}">
                <a16:creationId xmlns:a16="http://schemas.microsoft.com/office/drawing/2014/main" id="{7D0236F0-1FB6-924E-A882-BA768318FC1F}"/>
              </a:ext>
            </a:extLst>
          </p:cNvPr>
          <p:cNvSpPr txBox="1"/>
          <p:nvPr/>
        </p:nvSpPr>
        <p:spPr>
          <a:xfrm>
            <a:off x="665018" y="368134"/>
            <a:ext cx="8772061" cy="1200329"/>
          </a:xfrm>
          <a:prstGeom prst="rect">
            <a:avLst/>
          </a:prstGeom>
          <a:noFill/>
        </p:spPr>
        <p:txBody>
          <a:bodyPr wrap="square" rtlCol="0">
            <a:spAutoFit/>
          </a:bodyPr>
          <a:lstStyle/>
          <a:p>
            <a:r>
              <a:rPr lang="en-US" b="1" dirty="0"/>
              <a:t>The Big Problem of Darwin’s Evolution of Man: Anthropomorphizing human Nature</a:t>
            </a:r>
          </a:p>
          <a:p>
            <a:endParaRPr lang="en-US" b="1" dirty="0"/>
          </a:p>
          <a:p>
            <a:r>
              <a:rPr lang="en-US" b="1" dirty="0"/>
              <a:t>Def. anthropomorphism: </a:t>
            </a:r>
            <a:r>
              <a:rPr lang="en-GB" dirty="0">
                <a:solidFill>
                  <a:srgbClr val="1F1F1F"/>
                </a:solidFill>
                <a:latin typeface="Arial" panose="020B0604020202020204" pitchFamily="34" charset="0"/>
              </a:rPr>
              <a:t>the attribution of human characteristics or behaviour to a animals. </a:t>
            </a:r>
            <a:endParaRPr lang="en-US" b="1" dirty="0"/>
          </a:p>
        </p:txBody>
      </p:sp>
    </p:spTree>
    <p:extLst>
      <p:ext uri="{BB962C8B-B14F-4D97-AF65-F5344CB8AC3E}">
        <p14:creationId xmlns:p14="http://schemas.microsoft.com/office/powerpoint/2010/main" val="2465473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3summer-mindreader2-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5313" y="554543"/>
            <a:ext cx="4857962" cy="3810166"/>
          </a:xfrm>
          <a:prstGeom prst="rect">
            <a:avLst/>
          </a:prstGeom>
        </p:spPr>
      </p:pic>
      <p:sp>
        <p:nvSpPr>
          <p:cNvPr id="3" name="TextBox 2"/>
          <p:cNvSpPr txBox="1"/>
          <p:nvPr/>
        </p:nvSpPr>
        <p:spPr>
          <a:xfrm>
            <a:off x="7203275" y="554543"/>
            <a:ext cx="2888993" cy="1477328"/>
          </a:xfrm>
          <a:prstGeom prst="rect">
            <a:avLst/>
          </a:prstGeom>
          <a:noFill/>
        </p:spPr>
        <p:txBody>
          <a:bodyPr wrap="square" rtlCol="0">
            <a:spAutoFit/>
          </a:bodyPr>
          <a:lstStyle/>
          <a:p>
            <a:r>
              <a:rPr lang="en-US" dirty="0"/>
              <a:t>Expressions are not unique to humans according to Darwin – compares expressions in human/animals</a:t>
            </a:r>
          </a:p>
        </p:txBody>
      </p:sp>
      <p:sp>
        <p:nvSpPr>
          <p:cNvPr id="4" name="TextBox 3"/>
          <p:cNvSpPr txBox="1"/>
          <p:nvPr/>
        </p:nvSpPr>
        <p:spPr>
          <a:xfrm>
            <a:off x="2114224" y="5831647"/>
            <a:ext cx="7569190" cy="369332"/>
          </a:xfrm>
          <a:prstGeom prst="rect">
            <a:avLst/>
          </a:prstGeom>
          <a:noFill/>
        </p:spPr>
        <p:txBody>
          <a:bodyPr wrap="square" rtlCol="0">
            <a:spAutoFit/>
          </a:bodyPr>
          <a:lstStyle/>
          <a:p>
            <a:endParaRPr lang="en-US" dirty="0"/>
          </a:p>
        </p:txBody>
      </p:sp>
      <p:sp>
        <p:nvSpPr>
          <p:cNvPr id="5" name="Rectangle 4"/>
          <p:cNvSpPr/>
          <p:nvPr/>
        </p:nvSpPr>
        <p:spPr>
          <a:xfrm>
            <a:off x="1659468" y="4364710"/>
            <a:ext cx="8023947" cy="3139321"/>
          </a:xfrm>
          <a:prstGeom prst="rect">
            <a:avLst/>
          </a:prstGeom>
        </p:spPr>
        <p:txBody>
          <a:bodyPr wrap="square">
            <a:spAutoFit/>
          </a:bodyPr>
          <a:lstStyle/>
          <a:p>
            <a:r>
              <a:rPr lang="en-GB" b="1" dirty="0"/>
              <a:t>Claim: </a:t>
            </a:r>
          </a:p>
          <a:p>
            <a:r>
              <a:rPr lang="en-GB" dirty="0"/>
              <a:t>Consciences and moral obligations ultimately derived from persistent social instincts which existed in both animals and humans. Therefore, he claims for a continuum between animals and humans. (Even religious sentiments existed in animals according to Darwin! Dogs have religious faith, they feel compassion etc.)</a:t>
            </a:r>
          </a:p>
          <a:p>
            <a:r>
              <a:rPr lang="en-GB" dirty="0"/>
              <a:t>	</a:t>
            </a:r>
          </a:p>
          <a:p>
            <a:r>
              <a:rPr lang="en-GB" b="1" dirty="0"/>
              <a:t>Difference to Wallace</a:t>
            </a:r>
            <a:r>
              <a:rPr lang="en-GB" dirty="0"/>
              <a:t>: Wallace saw no continuum between animals and humans in evolution1!!</a:t>
            </a:r>
          </a:p>
          <a:p>
            <a:endParaRPr lang="en-GB" dirty="0"/>
          </a:p>
          <a:p>
            <a:endParaRPr lang="en-US" dirty="0"/>
          </a:p>
        </p:txBody>
      </p:sp>
    </p:spTree>
    <p:extLst>
      <p:ext uri="{BB962C8B-B14F-4D97-AF65-F5344CB8AC3E}">
        <p14:creationId xmlns:p14="http://schemas.microsoft.com/office/powerpoint/2010/main" val="3708217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DDC7A6-BD6A-CF00-AD77-0324E1EF44C2}"/>
              </a:ext>
            </a:extLst>
          </p:cNvPr>
          <p:cNvSpPr txBox="1"/>
          <p:nvPr/>
        </p:nvSpPr>
        <p:spPr>
          <a:xfrm>
            <a:off x="225631" y="985653"/>
            <a:ext cx="11376561" cy="923330"/>
          </a:xfrm>
          <a:prstGeom prst="rect">
            <a:avLst/>
          </a:prstGeom>
          <a:noFill/>
        </p:spPr>
        <p:txBody>
          <a:bodyPr wrap="square" rtlCol="0">
            <a:spAutoFit/>
          </a:bodyPr>
          <a:lstStyle/>
          <a:p>
            <a:r>
              <a:rPr lang="en-GB" b="1" dirty="0"/>
              <a:t>The implications of Darwinian theory for progressive, as well as racist and sexist theories of human nature would remain one of the most controversial subjects of debate through the end of the nineteenth century and beyond.</a:t>
            </a:r>
            <a:endParaRPr lang="en-US" b="1" dirty="0"/>
          </a:p>
        </p:txBody>
      </p:sp>
      <p:sp>
        <p:nvSpPr>
          <p:cNvPr id="3" name="TextBox 2">
            <a:extLst>
              <a:ext uri="{FF2B5EF4-FFF2-40B4-BE49-F238E27FC236}">
                <a16:creationId xmlns:a16="http://schemas.microsoft.com/office/drawing/2014/main" id="{1E9F94B2-40FC-C94E-1DA7-AA5A49A2B162}"/>
              </a:ext>
            </a:extLst>
          </p:cNvPr>
          <p:cNvSpPr txBox="1"/>
          <p:nvPr/>
        </p:nvSpPr>
        <p:spPr>
          <a:xfrm>
            <a:off x="380010" y="2054430"/>
            <a:ext cx="10699668" cy="4801314"/>
          </a:xfrm>
          <a:prstGeom prst="rect">
            <a:avLst/>
          </a:prstGeom>
          <a:noFill/>
        </p:spPr>
        <p:txBody>
          <a:bodyPr wrap="square" rtlCol="0">
            <a:spAutoFit/>
          </a:bodyPr>
          <a:lstStyle/>
          <a:p>
            <a:r>
              <a:rPr lang="en-GB" b="1" dirty="0"/>
              <a:t>Darwin's views on race and sex/gender are intertwined and mingled also with those of class</a:t>
            </a:r>
            <a:r>
              <a:rPr lang="en-GB" dirty="0"/>
              <a:t>. </a:t>
            </a:r>
          </a:p>
          <a:p>
            <a:r>
              <a:rPr lang="en-GB" dirty="0"/>
              <a:t>In </a:t>
            </a:r>
            <a:r>
              <a:rPr lang="en-GB" i="1" dirty="0"/>
              <a:t>Descent of Man</a:t>
            </a:r>
            <a:r>
              <a:rPr lang="en-GB" dirty="0"/>
              <a:t>, he tried to explain the origin of human races, and many of the </a:t>
            </a:r>
            <a:r>
              <a:rPr lang="en-GB" b="1" dirty="0"/>
              <a:t>differences between the sexes, with a single theory: sexual selection</a:t>
            </a:r>
            <a:r>
              <a:rPr lang="en-GB" dirty="0"/>
              <a:t>. Sexual selection was manifest through physical attraction, mate choice, and contests between potential suitors. In animals, he argued, sexual selection tended to amplify differences between males and females of the same species (e.g. different physical attributes to male and female animals)</a:t>
            </a:r>
          </a:p>
          <a:p>
            <a:endParaRPr lang="en-GB" dirty="0"/>
          </a:p>
          <a:p>
            <a:r>
              <a:rPr lang="en-GB" b="1" dirty="0"/>
              <a:t>Darwin believed that the same process of sexual selection operated in early humans, and had gradually led to the development of different races. </a:t>
            </a:r>
            <a:r>
              <a:rPr lang="en-GB" dirty="0"/>
              <a:t>Preferences for particular features (hair colour and texture, eye colour and shape, etc.) amongst different human groups would gradually increase those features over long periods of time. </a:t>
            </a:r>
          </a:p>
          <a:p>
            <a:endParaRPr lang="en-GB" dirty="0"/>
          </a:p>
          <a:p>
            <a:r>
              <a:rPr lang="en-GB" b="1" dirty="0"/>
              <a:t>Darwin argued forcefully for the unity of the human species</a:t>
            </a:r>
            <a:r>
              <a:rPr lang="en-GB" dirty="0"/>
              <a:t>, commenting that the dispute between </a:t>
            </a:r>
            <a:r>
              <a:rPr lang="en-GB" dirty="0" err="1"/>
              <a:t>monogenists</a:t>
            </a:r>
            <a:r>
              <a:rPr lang="en-GB" dirty="0"/>
              <a:t> and polygenists raging at this time, would 'die a silent and unobserved death' when evolution was generally accepted.</a:t>
            </a:r>
          </a:p>
          <a:p>
            <a:endParaRPr lang="en-GB" dirty="0"/>
          </a:p>
          <a:p>
            <a:endParaRPr lang="en-US" dirty="0"/>
          </a:p>
        </p:txBody>
      </p:sp>
      <p:sp>
        <p:nvSpPr>
          <p:cNvPr id="4" name="TextBox 3">
            <a:extLst>
              <a:ext uri="{FF2B5EF4-FFF2-40B4-BE49-F238E27FC236}">
                <a16:creationId xmlns:a16="http://schemas.microsoft.com/office/drawing/2014/main" id="{28B28FAC-5C1F-335F-046E-5B1FFAC27A19}"/>
              </a:ext>
            </a:extLst>
          </p:cNvPr>
          <p:cNvSpPr txBox="1"/>
          <p:nvPr/>
        </p:nvSpPr>
        <p:spPr>
          <a:xfrm>
            <a:off x="1805049" y="344384"/>
            <a:ext cx="5394362" cy="369332"/>
          </a:xfrm>
          <a:prstGeom prst="rect">
            <a:avLst/>
          </a:prstGeom>
          <a:noFill/>
        </p:spPr>
        <p:txBody>
          <a:bodyPr wrap="none" rtlCol="0">
            <a:spAutoFit/>
          </a:bodyPr>
          <a:lstStyle/>
          <a:p>
            <a:r>
              <a:rPr lang="en-US" dirty="0"/>
              <a:t>		</a:t>
            </a:r>
            <a:r>
              <a:rPr lang="en-US" b="1" dirty="0"/>
              <a:t>Darwin on Race and Sex/Gender</a:t>
            </a:r>
          </a:p>
        </p:txBody>
      </p:sp>
    </p:spTree>
    <p:extLst>
      <p:ext uri="{BB962C8B-B14F-4D97-AF65-F5344CB8AC3E}">
        <p14:creationId xmlns:p14="http://schemas.microsoft.com/office/powerpoint/2010/main" val="3058142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EA2E34-FD6B-10E3-3080-E0E63E606EAD}"/>
              </a:ext>
            </a:extLst>
          </p:cNvPr>
          <p:cNvSpPr txBox="1"/>
          <p:nvPr/>
        </p:nvSpPr>
        <p:spPr>
          <a:xfrm>
            <a:off x="712521" y="1270660"/>
            <a:ext cx="11234056" cy="5078313"/>
          </a:xfrm>
          <a:prstGeom prst="rect">
            <a:avLst/>
          </a:prstGeom>
          <a:noFill/>
        </p:spPr>
        <p:txBody>
          <a:bodyPr wrap="square" rtlCol="0">
            <a:spAutoFit/>
          </a:bodyPr>
          <a:lstStyle/>
          <a:p>
            <a:r>
              <a:rPr lang="en-GB" dirty="0"/>
              <a:t>Racial characteristics, moreover, were not fixed, for Darwin. Like the traits of any animal or plant, they were always varying, always subject to change depending on the conditions of life. His belief in the unity of human races, and his criticisms of racial 'fixity', were strongly motivated by his passionate abolitionism, and his experiences of the atrocities of slavery during the Beagle voyage, as well as ongoing conflicts such as the American Civil War. (Say, the author’s of the ‘Darwin project’.)</a:t>
            </a:r>
          </a:p>
          <a:p>
            <a:endParaRPr lang="en-GB" dirty="0"/>
          </a:p>
          <a:p>
            <a:r>
              <a:rPr lang="en-GB" dirty="0"/>
              <a:t>However, Darwin reintroduced the structure of hierarchy of humans This is most clear in his discussion of the differences between men and women, and in the ranking of peoples, past and present, on the basis of their 'civilization’ (e.g. stages of civilisation).</a:t>
            </a:r>
          </a:p>
          <a:p>
            <a:endParaRPr lang="en-GB" dirty="0"/>
          </a:p>
          <a:p>
            <a:r>
              <a:rPr lang="en-GB" dirty="0"/>
              <a:t>While Darwin's views on race differed widely from those of his white supremacist contemporaries, he nonetheless clung to a single scale of civilisation on which different peoples could be ranked. </a:t>
            </a:r>
          </a:p>
          <a:p>
            <a:endParaRPr lang="en-GB" dirty="0"/>
          </a:p>
          <a:p>
            <a:r>
              <a:rPr lang="en-GB" dirty="0"/>
              <a:t>The 'grade of civilization', he wrote, 'seems a most important element in the success of nations' (</a:t>
            </a:r>
            <a:r>
              <a:rPr lang="en-GB" i="1" dirty="0"/>
              <a:t>Descent</a:t>
            </a:r>
            <a:r>
              <a:rPr lang="en-GB" dirty="0"/>
              <a:t> 1: 239). For Darwin, the civilising process was essentially one of education, and this could lead to intellectual, moral, and technological advance. It is for this reason that he allowed for the possibility of women becoming the equals of men, and of non-European peoples becoming 'civilized' (i.e. European). </a:t>
            </a:r>
          </a:p>
          <a:p>
            <a:endParaRPr lang="en-US" dirty="0"/>
          </a:p>
        </p:txBody>
      </p:sp>
      <p:sp>
        <p:nvSpPr>
          <p:cNvPr id="3" name="TextBox 2">
            <a:extLst>
              <a:ext uri="{FF2B5EF4-FFF2-40B4-BE49-F238E27FC236}">
                <a16:creationId xmlns:a16="http://schemas.microsoft.com/office/drawing/2014/main" id="{61B99024-2F3D-1E6E-010E-13AA79B3494E}"/>
              </a:ext>
            </a:extLst>
          </p:cNvPr>
          <p:cNvSpPr txBox="1"/>
          <p:nvPr/>
        </p:nvSpPr>
        <p:spPr>
          <a:xfrm>
            <a:off x="2885704" y="676894"/>
            <a:ext cx="4203010" cy="369332"/>
          </a:xfrm>
          <a:prstGeom prst="rect">
            <a:avLst/>
          </a:prstGeom>
          <a:noFill/>
        </p:spPr>
        <p:txBody>
          <a:bodyPr wrap="none" rtlCol="0">
            <a:spAutoFit/>
          </a:bodyPr>
          <a:lstStyle/>
          <a:p>
            <a:r>
              <a:rPr lang="en-US" b="1" dirty="0"/>
              <a:t>Human hierarchy: race and sex/gender</a:t>
            </a:r>
          </a:p>
        </p:txBody>
      </p:sp>
    </p:spTree>
    <p:extLst>
      <p:ext uri="{BB962C8B-B14F-4D97-AF65-F5344CB8AC3E}">
        <p14:creationId xmlns:p14="http://schemas.microsoft.com/office/powerpoint/2010/main" val="39054894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D2BDE5-E8F0-C541-BF3E-B9E087A464C3}"/>
              </a:ext>
            </a:extLst>
          </p:cNvPr>
          <p:cNvSpPr txBox="1"/>
          <p:nvPr/>
        </p:nvSpPr>
        <p:spPr>
          <a:xfrm>
            <a:off x="2236519" y="771897"/>
            <a:ext cx="7552250" cy="3416320"/>
          </a:xfrm>
          <a:prstGeom prst="rect">
            <a:avLst/>
          </a:prstGeom>
          <a:noFill/>
        </p:spPr>
        <p:txBody>
          <a:bodyPr wrap="square" rtlCol="0">
            <a:spAutoFit/>
          </a:bodyPr>
          <a:lstStyle/>
          <a:p>
            <a:r>
              <a:rPr lang="en-US" b="1" dirty="0"/>
              <a:t>		Critics at the time</a:t>
            </a:r>
            <a:endParaRPr lang="en-US" dirty="0"/>
          </a:p>
          <a:p>
            <a:endParaRPr lang="en-US" dirty="0"/>
          </a:p>
          <a:p>
            <a:r>
              <a:rPr lang="en-US" dirty="0"/>
              <a:t>Karl Marx and Friedrich Engels:</a:t>
            </a:r>
          </a:p>
          <a:p>
            <a:endParaRPr lang="en-US" dirty="0"/>
          </a:p>
          <a:p>
            <a:r>
              <a:rPr lang="en-GB" dirty="0"/>
              <a:t>‘The whole Darwinian theory of the struggle for existence is simply the transference from society to animate nature of Hobbes’ theory of the war of every man against every man and the bourgeois economic theory of competition, along with the Malthusian theory of population...’</a:t>
            </a:r>
          </a:p>
          <a:p>
            <a:r>
              <a:rPr lang="en-GB" dirty="0"/>
              <a:t>(In</a:t>
            </a:r>
            <a:r>
              <a:rPr lang="en-GB" b="1" dirty="0"/>
              <a:t>: </a:t>
            </a:r>
            <a:r>
              <a:rPr lang="en-GB" i="1" dirty="0"/>
              <a:t>Labour Monthly</a:t>
            </a:r>
            <a:r>
              <a:rPr lang="en-GB" dirty="0"/>
              <a:t>, July 1936, pp. 437-442, “Engels and Darwin – Letter to Lavrov,” 1875)</a:t>
            </a:r>
          </a:p>
          <a:p>
            <a:endParaRPr lang="en-GB" dirty="0"/>
          </a:p>
          <a:p>
            <a:endParaRPr lang="en-GB" dirty="0"/>
          </a:p>
        </p:txBody>
      </p:sp>
    </p:spTree>
    <p:extLst>
      <p:ext uri="{BB962C8B-B14F-4D97-AF65-F5344CB8AC3E}">
        <p14:creationId xmlns:p14="http://schemas.microsoft.com/office/powerpoint/2010/main" val="12375982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1932" y="1674422"/>
            <a:ext cx="8007269" cy="3970318"/>
          </a:xfrm>
          <a:prstGeom prst="rect">
            <a:avLst/>
          </a:prstGeom>
          <a:noFill/>
        </p:spPr>
        <p:txBody>
          <a:bodyPr wrap="square" rtlCol="0">
            <a:spAutoFit/>
          </a:bodyPr>
          <a:lstStyle/>
          <a:p>
            <a:r>
              <a:rPr lang="en-US" dirty="0"/>
              <a:t>Today’s belief  of our ‘neuro-evolution’ is based on the ongoing power of Darwin’s ideas of human evolution and its mechanism (although they added more mechanisms)</a:t>
            </a:r>
          </a:p>
          <a:p>
            <a:endParaRPr lang="en-US" dirty="0"/>
          </a:p>
          <a:p>
            <a:r>
              <a:rPr lang="en-US" dirty="0"/>
              <a:t>and </a:t>
            </a:r>
          </a:p>
          <a:p>
            <a:endParaRPr lang="en-US" dirty="0"/>
          </a:p>
          <a:p>
            <a:r>
              <a:rPr lang="en-US" dirty="0"/>
              <a:t>it suffers from the same problems to explain consciousness and human mind</a:t>
            </a:r>
          </a:p>
          <a:p>
            <a:endParaRPr lang="en-US" dirty="0"/>
          </a:p>
          <a:p>
            <a:r>
              <a:rPr lang="en-US" dirty="0"/>
              <a:t>Their main claim is: We are our evolutionary brains and that is all we are. Whatever happens in in human history, happens because of our evolutionary heritage. Wars and other human historical events are expressions of evolutionary nature and human struggle for survival.</a:t>
            </a:r>
          </a:p>
          <a:p>
            <a:endParaRPr lang="en-US" dirty="0"/>
          </a:p>
          <a:p>
            <a:r>
              <a:rPr lang="en-US" dirty="0"/>
              <a:t> </a:t>
            </a:r>
          </a:p>
        </p:txBody>
      </p:sp>
      <p:sp>
        <p:nvSpPr>
          <p:cNvPr id="3" name="TextBox 2">
            <a:extLst>
              <a:ext uri="{FF2B5EF4-FFF2-40B4-BE49-F238E27FC236}">
                <a16:creationId xmlns:a16="http://schemas.microsoft.com/office/drawing/2014/main" id="{DEC4600C-1D65-3A4B-8A52-68D756524073}"/>
              </a:ext>
            </a:extLst>
          </p:cNvPr>
          <p:cNvSpPr txBox="1"/>
          <p:nvPr/>
        </p:nvSpPr>
        <p:spPr>
          <a:xfrm>
            <a:off x="1626920" y="688769"/>
            <a:ext cx="8822034" cy="383948"/>
          </a:xfrm>
          <a:prstGeom prst="rect">
            <a:avLst/>
          </a:prstGeom>
          <a:noFill/>
        </p:spPr>
        <p:txBody>
          <a:bodyPr wrap="square" rtlCol="0">
            <a:spAutoFit/>
          </a:bodyPr>
          <a:lstStyle/>
          <a:p>
            <a:r>
              <a:rPr lang="en-US" b="1" dirty="0"/>
              <a:t>Key problem of any human evolution theory remains anthropomorphism</a:t>
            </a:r>
          </a:p>
        </p:txBody>
      </p:sp>
    </p:spTree>
    <p:extLst>
      <p:ext uri="{BB962C8B-B14F-4D97-AF65-F5344CB8AC3E}">
        <p14:creationId xmlns:p14="http://schemas.microsoft.com/office/powerpoint/2010/main" val="332986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B3615F-4CB3-9899-B7F6-88932FF4C6F1}"/>
              </a:ext>
            </a:extLst>
          </p:cNvPr>
          <p:cNvPicPr>
            <a:picLocks noChangeAspect="1"/>
          </p:cNvPicPr>
          <p:nvPr/>
        </p:nvPicPr>
        <p:blipFill>
          <a:blip r:embed="rId2"/>
          <a:stretch>
            <a:fillRect/>
          </a:stretch>
        </p:blipFill>
        <p:spPr>
          <a:xfrm>
            <a:off x="920976" y="1162122"/>
            <a:ext cx="4320000" cy="4320000"/>
          </a:xfrm>
          <a:prstGeom prst="rect">
            <a:avLst/>
          </a:prstGeom>
        </p:spPr>
      </p:pic>
      <p:pic>
        <p:nvPicPr>
          <p:cNvPr id="4" name="Picture 3">
            <a:extLst>
              <a:ext uri="{FF2B5EF4-FFF2-40B4-BE49-F238E27FC236}">
                <a16:creationId xmlns:a16="http://schemas.microsoft.com/office/drawing/2014/main" id="{87049189-7A0B-138F-6819-9089F20C529F}"/>
              </a:ext>
            </a:extLst>
          </p:cNvPr>
          <p:cNvPicPr>
            <a:picLocks noChangeAspect="1"/>
          </p:cNvPicPr>
          <p:nvPr/>
        </p:nvPicPr>
        <p:blipFill>
          <a:blip r:embed="rId3"/>
          <a:stretch>
            <a:fillRect/>
          </a:stretch>
        </p:blipFill>
        <p:spPr>
          <a:xfrm>
            <a:off x="6096000" y="1162122"/>
            <a:ext cx="3240000" cy="3240000"/>
          </a:xfrm>
          <a:prstGeom prst="rect">
            <a:avLst/>
          </a:prstGeom>
        </p:spPr>
      </p:pic>
      <p:sp>
        <p:nvSpPr>
          <p:cNvPr id="5" name="TextBox 4">
            <a:extLst>
              <a:ext uri="{FF2B5EF4-FFF2-40B4-BE49-F238E27FC236}">
                <a16:creationId xmlns:a16="http://schemas.microsoft.com/office/drawing/2014/main" id="{BA394F21-3316-7849-C710-F00C08F7D997}"/>
              </a:ext>
            </a:extLst>
          </p:cNvPr>
          <p:cNvSpPr txBox="1"/>
          <p:nvPr/>
        </p:nvSpPr>
        <p:spPr>
          <a:xfrm>
            <a:off x="178130" y="130629"/>
            <a:ext cx="10706514" cy="646331"/>
          </a:xfrm>
          <a:prstGeom prst="rect">
            <a:avLst/>
          </a:prstGeom>
          <a:noFill/>
        </p:spPr>
        <p:txBody>
          <a:bodyPr wrap="square" rtlCol="0">
            <a:spAutoFit/>
          </a:bodyPr>
          <a:lstStyle/>
          <a:p>
            <a:r>
              <a:rPr lang="en-US" dirty="0"/>
              <a:t>Recent bestselling history books based on the history of humani kind, shaped by the knowledge of evolutionary cognitive brain sciences and epigenetics</a:t>
            </a:r>
          </a:p>
        </p:txBody>
      </p:sp>
      <p:sp>
        <p:nvSpPr>
          <p:cNvPr id="6" name="TextBox 5">
            <a:extLst>
              <a:ext uri="{FF2B5EF4-FFF2-40B4-BE49-F238E27FC236}">
                <a16:creationId xmlns:a16="http://schemas.microsoft.com/office/drawing/2014/main" id="{0EA44E4E-8D9E-FAEC-8021-F90C910C0266}"/>
              </a:ext>
            </a:extLst>
          </p:cNvPr>
          <p:cNvSpPr txBox="1"/>
          <p:nvPr/>
        </p:nvSpPr>
        <p:spPr>
          <a:xfrm>
            <a:off x="700644" y="5695879"/>
            <a:ext cx="10033292" cy="1200329"/>
          </a:xfrm>
          <a:prstGeom prst="rect">
            <a:avLst/>
          </a:prstGeom>
          <a:noFill/>
        </p:spPr>
        <p:txBody>
          <a:bodyPr wrap="square" rtlCol="0">
            <a:spAutoFit/>
          </a:bodyPr>
          <a:lstStyle/>
          <a:p>
            <a:r>
              <a:rPr lang="en-US" dirty="0"/>
              <a:t>I suggest we need to go back to Wallace and ask the question: Where is the human spirit </a:t>
            </a:r>
          </a:p>
          <a:p>
            <a:r>
              <a:rPr lang="en-US" dirty="0"/>
              <a:t>in all this? Are we really only our evolutionary heritage which – as we all know now – is</a:t>
            </a:r>
          </a:p>
          <a:p>
            <a:r>
              <a:rPr lang="en-US" dirty="0"/>
              <a:t>not a discover but an ‘invention’ of the 19</a:t>
            </a:r>
            <a:r>
              <a:rPr lang="en-US" baseline="30000" dirty="0"/>
              <a:t>th</a:t>
            </a:r>
            <a:r>
              <a:rPr lang="en-US" dirty="0"/>
              <a:t> century and  as Parker claims inherently ‘racists’ (even if sciences avoids the term ‘race’ now to come across as non-racists. </a:t>
            </a:r>
          </a:p>
        </p:txBody>
      </p:sp>
      <p:sp>
        <p:nvSpPr>
          <p:cNvPr id="3" name="TextBox 2">
            <a:extLst>
              <a:ext uri="{FF2B5EF4-FFF2-40B4-BE49-F238E27FC236}">
                <a16:creationId xmlns:a16="http://schemas.microsoft.com/office/drawing/2014/main" id="{2026AF8B-D39B-0626-A91A-02DCC5C8F832}"/>
              </a:ext>
            </a:extLst>
          </p:cNvPr>
          <p:cNvSpPr txBox="1"/>
          <p:nvPr/>
        </p:nvSpPr>
        <p:spPr>
          <a:xfrm>
            <a:off x="5688281" y="4869539"/>
            <a:ext cx="5841491" cy="646331"/>
          </a:xfrm>
          <a:prstGeom prst="rect">
            <a:avLst/>
          </a:prstGeom>
          <a:noFill/>
        </p:spPr>
        <p:txBody>
          <a:bodyPr wrap="square" rtlCol="0">
            <a:spAutoFit/>
          </a:bodyPr>
          <a:lstStyle/>
          <a:p>
            <a:r>
              <a:rPr lang="en-US" dirty="0"/>
              <a:t>Bregman is currently this year’s Reith lecture series on BBC https://</a:t>
            </a:r>
            <a:r>
              <a:rPr lang="en-US" dirty="0" err="1"/>
              <a:t>www.bbc.co.uk</a:t>
            </a:r>
            <a:r>
              <a:rPr lang="en-US" dirty="0"/>
              <a:t>/</a:t>
            </a:r>
            <a:r>
              <a:rPr lang="en-US" dirty="0" err="1"/>
              <a:t>programmes</a:t>
            </a:r>
            <a:r>
              <a:rPr lang="en-US" dirty="0"/>
              <a:t>/b00729d9.</a:t>
            </a:r>
          </a:p>
        </p:txBody>
      </p:sp>
    </p:spTree>
    <p:extLst>
      <p:ext uri="{BB962C8B-B14F-4D97-AF65-F5344CB8AC3E}">
        <p14:creationId xmlns:p14="http://schemas.microsoft.com/office/powerpoint/2010/main" val="2167421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5FCD4-D33B-4A56-458E-2E3C85918DC7}"/>
              </a:ext>
            </a:extLst>
          </p:cNvPr>
          <p:cNvSpPr>
            <a:spLocks noGrp="1"/>
          </p:cNvSpPr>
          <p:nvPr>
            <p:ph type="title"/>
          </p:nvPr>
        </p:nvSpPr>
        <p:spPr/>
        <p:txBody>
          <a:bodyPr>
            <a:normAutofit fontScale="90000"/>
          </a:bodyPr>
          <a:lstStyle/>
          <a:p>
            <a:r>
              <a:rPr lang="en-US" dirty="0"/>
              <a:t>					</a:t>
            </a:r>
            <a:br>
              <a:rPr lang="en-US" dirty="0"/>
            </a:br>
            <a:br>
              <a:rPr lang="en-US" dirty="0"/>
            </a:br>
            <a:br>
              <a:rPr lang="en-US" dirty="0"/>
            </a:br>
            <a:br>
              <a:rPr lang="en-US" dirty="0"/>
            </a:br>
            <a:br>
              <a:rPr lang="en-US" dirty="0"/>
            </a:br>
            <a:r>
              <a:rPr lang="en-US" dirty="0"/>
              <a:t>					The End</a:t>
            </a:r>
          </a:p>
        </p:txBody>
      </p:sp>
    </p:spTree>
    <p:extLst>
      <p:ext uri="{BB962C8B-B14F-4D97-AF65-F5344CB8AC3E}">
        <p14:creationId xmlns:p14="http://schemas.microsoft.com/office/powerpoint/2010/main" val="834742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005711-87D7-C130-7476-4E93C23BC8B8}"/>
              </a:ext>
            </a:extLst>
          </p:cNvPr>
          <p:cNvSpPr txBox="1"/>
          <p:nvPr/>
        </p:nvSpPr>
        <p:spPr>
          <a:xfrm>
            <a:off x="653143" y="629393"/>
            <a:ext cx="10533413" cy="5355312"/>
          </a:xfrm>
          <a:prstGeom prst="rect">
            <a:avLst/>
          </a:prstGeom>
          <a:noFill/>
        </p:spPr>
        <p:txBody>
          <a:bodyPr wrap="square" rtlCol="0">
            <a:spAutoFit/>
          </a:bodyPr>
          <a:lstStyle/>
          <a:p>
            <a:r>
              <a:rPr lang="en-GB" dirty="0"/>
              <a:t>‘Did the portrait of genetic unity and diversity unveiled by the Human Genome Project finally put an end to the biological concept of race once and for all? Would genomic science usher in an understanding of human variation devoid of antiquated racial classifications? </a:t>
            </a:r>
            <a:r>
              <a:rPr lang="en-GB" b="1" dirty="0"/>
              <a:t>The story I tell next reveals just the opposite: scientists are using advanced genomic theories and technologies to create a new racial science that claims to divide the human species into natural groups without the taint of racism</a:t>
            </a:r>
            <a:r>
              <a:rPr lang="en-GB" dirty="0"/>
              <a:t>.’</a:t>
            </a:r>
          </a:p>
          <a:p>
            <a:endParaRPr lang="en-GB" dirty="0"/>
          </a:p>
          <a:p>
            <a:endParaRPr lang="en-GB" dirty="0"/>
          </a:p>
          <a:p>
            <a:r>
              <a:rPr lang="en-GB" dirty="0"/>
              <a:t>How: Replacement in such research of the pesky term ‘race’ with ‘geographic ancestry’ and the use statistical probability,</a:t>
            </a:r>
          </a:p>
          <a:p>
            <a:endParaRPr lang="en-GB" dirty="0"/>
          </a:p>
          <a:p>
            <a:r>
              <a:rPr lang="en-GB" dirty="0"/>
              <a:t>‘This reconfiguration of race for the genomic age hinges on applying two key concepts to genetic information: statistical probability and geographic ancestry. With the advent of worldwide genomic population studies, many scientists are using statistical estimates of gene frequencies that differ among geographic populations as a more objective, scientific, and politically palatable alternative to race. Instead of grouping people by race for purposes of scientific studies, why not group them by statistical genomic similarities?’</a:t>
            </a:r>
          </a:p>
          <a:p>
            <a:endParaRPr lang="en-GB" dirty="0"/>
          </a:p>
          <a:p>
            <a:r>
              <a:rPr lang="en-GB" dirty="0"/>
              <a:t>Claim: ‘We are witnessing the emergence of a new form of racism in America, in which the State's power to control the life and death of populations relies on the classify life relies on classifying them by race'. </a:t>
            </a:r>
            <a:endParaRPr lang="en-US" dirty="0"/>
          </a:p>
        </p:txBody>
      </p:sp>
    </p:spTree>
    <p:extLst>
      <p:ext uri="{BB962C8B-B14F-4D97-AF65-F5344CB8AC3E}">
        <p14:creationId xmlns:p14="http://schemas.microsoft.com/office/powerpoint/2010/main" val="33941179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D6F1C3-E748-C49C-7AC5-88ED7261E4E1}"/>
              </a:ext>
            </a:extLst>
          </p:cNvPr>
          <p:cNvSpPr txBox="1"/>
          <p:nvPr/>
        </p:nvSpPr>
        <p:spPr>
          <a:xfrm>
            <a:off x="1140031" y="1484416"/>
            <a:ext cx="10117777" cy="6463308"/>
          </a:xfrm>
          <a:prstGeom prst="rect">
            <a:avLst/>
          </a:prstGeom>
          <a:noFill/>
        </p:spPr>
        <p:txBody>
          <a:bodyPr wrap="square" rtlCol="0">
            <a:spAutoFit/>
          </a:bodyPr>
          <a:lstStyle/>
          <a:p>
            <a:r>
              <a:rPr lang="en-GB" dirty="0"/>
              <a:t>As sociologists Michael Omi and Howard Winant write in Racial Formation in the United States, “racial categories are created, inhabited, transformed, and destroyed” in this sociohistorical process.49 If races are fixed biological groupings, how can the test defining who belongs in each group change? If a person’s race is inscribed in her genes, how can a judge officially assign (and reassign) it according to a legal classification system? If race is written in nature, how can people rewrite the rules?</a:t>
            </a:r>
            <a:br>
              <a:rPr lang="en-GB" dirty="0"/>
            </a:br>
            <a:r>
              <a:rPr lang="en-GB" dirty="0"/>
              <a:t>Roberts, Dorothy. </a:t>
            </a:r>
            <a:r>
              <a:rPr lang="en-GB" i="1" dirty="0"/>
              <a:t>Fatal Invention : How Science, Politics, and Big Business Re-Create Race in the Twenty-First Century</a:t>
            </a:r>
            <a:r>
              <a:rPr lang="en-GB" dirty="0"/>
              <a:t>, New Press, The, 2011.</a:t>
            </a:r>
            <a:r>
              <a:rPr lang="en-GB" i="1" dirty="0"/>
              <a:t> ProQuest </a:t>
            </a:r>
            <a:r>
              <a:rPr lang="en-GB" i="1" dirty="0" err="1"/>
              <a:t>Ebook</a:t>
            </a:r>
            <a:r>
              <a:rPr lang="en-GB" i="1" dirty="0"/>
              <a:t> Central</a:t>
            </a:r>
            <a:r>
              <a:rPr lang="en-GB" dirty="0"/>
              <a:t>, http://</a:t>
            </a:r>
            <a:r>
              <a:rPr lang="en-GB" dirty="0" err="1"/>
              <a:t>ebookcentral.proquest.com</a:t>
            </a:r>
            <a:r>
              <a:rPr lang="en-GB" dirty="0"/>
              <a:t>/lib/</a:t>
            </a:r>
            <a:r>
              <a:rPr lang="en-GB" dirty="0" err="1"/>
              <a:t>warw</a:t>
            </a:r>
            <a:r>
              <a:rPr lang="en-GB" dirty="0"/>
              <a:t>/</a:t>
            </a:r>
            <a:r>
              <a:rPr lang="en-GB" dirty="0" err="1"/>
              <a:t>detail.action?docID</a:t>
            </a:r>
            <a:r>
              <a:rPr lang="en-GB" dirty="0"/>
              <a:t>=729441.</a:t>
            </a:r>
            <a:br>
              <a:rPr lang="en-GB" dirty="0"/>
            </a:br>
            <a:r>
              <a:rPr lang="en-GB" dirty="0"/>
              <a:t>Created from </a:t>
            </a:r>
            <a:r>
              <a:rPr lang="en-GB" dirty="0" err="1"/>
              <a:t>warw</a:t>
            </a:r>
            <a:r>
              <a:rPr lang="en-GB" dirty="0"/>
              <a:t> on 2025-11-28 13:27:33.</a:t>
            </a:r>
          </a:p>
          <a:p>
            <a:endParaRPr lang="en-GB" dirty="0"/>
          </a:p>
          <a:p>
            <a:r>
              <a:rPr lang="en-GB" dirty="0"/>
              <a:t>The changes in defining America’s racial groups are not just a matter of adding or subtracting options. Rather, they reflect shifts in the rules the government employs to categorize people by race</a:t>
            </a:r>
            <a:br>
              <a:rPr lang="en-GB" dirty="0"/>
            </a:br>
            <a:r>
              <a:rPr lang="en-GB" dirty="0"/>
              <a:t>Roberts, Dorothy. </a:t>
            </a:r>
            <a:r>
              <a:rPr lang="en-GB" i="1" dirty="0"/>
              <a:t>Fatal Invention : How Science, Politics, and Big Business Re-Create Race in the Twenty-First Century</a:t>
            </a:r>
            <a:r>
              <a:rPr lang="en-GB" dirty="0"/>
              <a:t>, New Press, The, 2011.</a:t>
            </a:r>
            <a:r>
              <a:rPr lang="en-GB" i="1" dirty="0"/>
              <a:t> ProQuest </a:t>
            </a:r>
            <a:r>
              <a:rPr lang="en-GB" i="1" dirty="0" err="1"/>
              <a:t>Ebook</a:t>
            </a:r>
            <a:r>
              <a:rPr lang="en-GB" i="1" dirty="0"/>
              <a:t> Central</a:t>
            </a:r>
            <a:r>
              <a:rPr lang="en-GB" dirty="0"/>
              <a:t>, http://</a:t>
            </a:r>
            <a:r>
              <a:rPr lang="en-GB" dirty="0" err="1"/>
              <a:t>ebookcentral.proquest.com</a:t>
            </a:r>
            <a:r>
              <a:rPr lang="en-GB" dirty="0"/>
              <a:t>/lib/</a:t>
            </a:r>
            <a:r>
              <a:rPr lang="en-GB" dirty="0" err="1"/>
              <a:t>warw</a:t>
            </a:r>
            <a:r>
              <a:rPr lang="en-GB" dirty="0"/>
              <a:t>/</a:t>
            </a:r>
            <a:r>
              <a:rPr lang="en-GB" dirty="0" err="1"/>
              <a:t>detail.action?docID</a:t>
            </a:r>
            <a:r>
              <a:rPr lang="en-GB" dirty="0"/>
              <a:t>=729441.</a:t>
            </a:r>
            <a:br>
              <a:rPr lang="en-GB" dirty="0"/>
            </a:br>
            <a:r>
              <a:rPr lang="en-GB" dirty="0"/>
              <a:t>Created from </a:t>
            </a:r>
            <a:r>
              <a:rPr lang="en-GB" dirty="0" err="1"/>
              <a:t>warw</a:t>
            </a:r>
            <a:r>
              <a:rPr lang="en-GB" dirty="0"/>
              <a:t> on 2025-11-28 13:29:07.</a:t>
            </a:r>
          </a:p>
          <a:p>
            <a:endParaRPr lang="en-GB" dirty="0"/>
          </a:p>
          <a:p>
            <a:r>
              <a:rPr lang="en-GB" dirty="0"/>
              <a:t>race is the product of racism; racism is not the product of race.</a:t>
            </a:r>
            <a:br>
              <a:rPr lang="en-GB" dirty="0"/>
            </a:br>
            <a:r>
              <a:rPr lang="en-GB" dirty="0"/>
              <a:t>Roberts, Dorothy. </a:t>
            </a:r>
            <a:r>
              <a:rPr lang="en-GB" i="1" dirty="0"/>
              <a:t>Fatal Invention : How Science, Politics, and Big Business Re-Create Race in the Twenty-First Century</a:t>
            </a:r>
            <a:r>
              <a:rPr lang="en-GB" dirty="0"/>
              <a:t>, New Press, The, 2011.</a:t>
            </a:r>
            <a:r>
              <a:rPr lang="en-GB" i="1" dirty="0"/>
              <a:t> ProQuest </a:t>
            </a:r>
            <a:r>
              <a:rPr lang="en-GB" i="1" dirty="0" err="1"/>
              <a:t>Ebook</a:t>
            </a:r>
            <a:r>
              <a:rPr lang="en-GB" i="1" dirty="0"/>
              <a:t> Central</a:t>
            </a:r>
            <a:r>
              <a:rPr lang="en-GB" dirty="0"/>
              <a:t>, http://</a:t>
            </a:r>
            <a:r>
              <a:rPr lang="en-GB" dirty="0" err="1"/>
              <a:t>ebookcentral.proquest.com</a:t>
            </a:r>
            <a:r>
              <a:rPr lang="en-GB" dirty="0"/>
              <a:t>/lib/</a:t>
            </a:r>
            <a:r>
              <a:rPr lang="en-GB" dirty="0" err="1"/>
              <a:t>warw</a:t>
            </a:r>
            <a:r>
              <a:rPr lang="en-GB" dirty="0"/>
              <a:t>/</a:t>
            </a:r>
            <a:r>
              <a:rPr lang="en-GB" dirty="0" err="1"/>
              <a:t>detail.action?docID</a:t>
            </a:r>
            <a:r>
              <a:rPr lang="en-GB" dirty="0"/>
              <a:t>=729441.</a:t>
            </a:r>
            <a:br>
              <a:rPr lang="en-GB" dirty="0"/>
            </a:br>
            <a:r>
              <a:rPr lang="en-GB" dirty="0"/>
              <a:t>Created from </a:t>
            </a:r>
            <a:r>
              <a:rPr lang="en-GB" dirty="0" err="1"/>
              <a:t>warw</a:t>
            </a:r>
            <a:r>
              <a:rPr lang="en-GB" dirty="0"/>
              <a:t> on 2025-11-28 13:39:25.</a:t>
            </a:r>
            <a:endParaRPr lang="en-US" dirty="0"/>
          </a:p>
        </p:txBody>
      </p:sp>
      <p:sp>
        <p:nvSpPr>
          <p:cNvPr id="5" name="TextBox 4">
            <a:extLst>
              <a:ext uri="{FF2B5EF4-FFF2-40B4-BE49-F238E27FC236}">
                <a16:creationId xmlns:a16="http://schemas.microsoft.com/office/drawing/2014/main" id="{8D2BAA6C-49BF-CBC1-93BF-2DD8E73736CC}"/>
              </a:ext>
            </a:extLst>
          </p:cNvPr>
          <p:cNvSpPr txBox="1"/>
          <p:nvPr/>
        </p:nvSpPr>
        <p:spPr>
          <a:xfrm>
            <a:off x="1401288" y="926275"/>
            <a:ext cx="9813007" cy="369332"/>
          </a:xfrm>
          <a:prstGeom prst="rect">
            <a:avLst/>
          </a:prstGeom>
          <a:noFill/>
        </p:spPr>
        <p:txBody>
          <a:bodyPr wrap="none" rtlCol="0">
            <a:spAutoFit/>
          </a:bodyPr>
          <a:lstStyle/>
          <a:p>
            <a:r>
              <a:rPr lang="en-GB" dirty="0"/>
              <a:t>ace and racism emerged as integral aspects of the American republic, not at all in opposition to it.</a:t>
            </a:r>
            <a:endParaRPr lang="en-US" dirty="0"/>
          </a:p>
        </p:txBody>
      </p:sp>
    </p:spTree>
    <p:extLst>
      <p:ext uri="{BB962C8B-B14F-4D97-AF65-F5344CB8AC3E}">
        <p14:creationId xmlns:p14="http://schemas.microsoft.com/office/powerpoint/2010/main" val="13085811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C5007EB-CD67-0CA2-23CC-C1EC03BE7D92}"/>
              </a:ext>
            </a:extLst>
          </p:cNvPr>
          <p:cNvSpPr txBox="1"/>
          <p:nvPr/>
        </p:nvSpPr>
        <p:spPr>
          <a:xfrm>
            <a:off x="736269" y="724396"/>
            <a:ext cx="9025247" cy="1754326"/>
          </a:xfrm>
          <a:prstGeom prst="rect">
            <a:avLst/>
          </a:prstGeom>
          <a:noFill/>
        </p:spPr>
        <p:txBody>
          <a:bodyPr wrap="square">
            <a:spAutoFit/>
          </a:bodyPr>
          <a:lstStyle/>
          <a:p>
            <a:r>
              <a:rPr lang="en-GB" b="0" i="0" dirty="0">
                <a:solidFill>
                  <a:srgbClr val="555555"/>
                </a:solidFill>
                <a:effectLst/>
                <a:latin typeface="-apple-system"/>
              </a:rPr>
              <a:t>The question was no longer whether or not racial differences exist at the molecular level, but how to go about discovering them.</a:t>
            </a:r>
            <a:br>
              <a:rPr lang="en-GB" dirty="0"/>
            </a:br>
            <a:r>
              <a:rPr lang="en-GB" b="0" i="0" dirty="0">
                <a:solidFill>
                  <a:srgbClr val="555555"/>
                </a:solidFill>
                <a:effectLst/>
                <a:latin typeface="-apple-system"/>
              </a:rPr>
              <a:t>Roberts, Dorothy. </a:t>
            </a:r>
            <a:r>
              <a:rPr lang="en-GB" b="0" i="1" dirty="0">
                <a:solidFill>
                  <a:srgbClr val="555555"/>
                </a:solidFill>
                <a:effectLst/>
                <a:latin typeface="-apple-system"/>
              </a:rPr>
              <a:t>Fatal Invention : How Science, Politics, and Big Business Re-Create Race in the Twenty-First Century</a:t>
            </a:r>
            <a:r>
              <a:rPr lang="en-GB" b="0" i="0" dirty="0">
                <a:solidFill>
                  <a:srgbClr val="555555"/>
                </a:solidFill>
                <a:effectLst/>
                <a:latin typeface="-apple-system"/>
              </a:rPr>
              <a:t>, New Press, The, 2011.</a:t>
            </a:r>
            <a:r>
              <a:rPr lang="en-GB" b="0" i="1" dirty="0">
                <a:solidFill>
                  <a:srgbClr val="555555"/>
                </a:solidFill>
                <a:effectLst/>
                <a:latin typeface="-apple-system"/>
              </a:rPr>
              <a:t> ProQuest </a:t>
            </a:r>
            <a:r>
              <a:rPr lang="en-GB" b="0" i="1" dirty="0" err="1">
                <a:solidFill>
                  <a:srgbClr val="555555"/>
                </a:solidFill>
                <a:effectLst/>
                <a:latin typeface="-apple-system"/>
              </a:rPr>
              <a:t>Ebook</a:t>
            </a:r>
            <a:r>
              <a:rPr lang="en-GB" b="0" i="1" dirty="0">
                <a:solidFill>
                  <a:srgbClr val="555555"/>
                </a:solidFill>
                <a:effectLst/>
                <a:latin typeface="-apple-system"/>
              </a:rPr>
              <a:t> Central</a:t>
            </a:r>
            <a:r>
              <a:rPr lang="en-GB" b="0" i="0" dirty="0">
                <a:solidFill>
                  <a:srgbClr val="555555"/>
                </a:solidFill>
                <a:effectLst/>
                <a:latin typeface="-apple-system"/>
              </a:rPr>
              <a:t>, http://</a:t>
            </a:r>
            <a:r>
              <a:rPr lang="en-GB" b="0" i="0" dirty="0" err="1">
                <a:solidFill>
                  <a:srgbClr val="555555"/>
                </a:solidFill>
                <a:effectLst/>
                <a:latin typeface="-apple-system"/>
              </a:rPr>
              <a:t>ebookcentral.proquest.com</a:t>
            </a:r>
            <a:r>
              <a:rPr lang="en-GB" b="0" i="0" dirty="0">
                <a:solidFill>
                  <a:srgbClr val="555555"/>
                </a:solidFill>
                <a:effectLst/>
                <a:latin typeface="-apple-system"/>
              </a:rPr>
              <a:t>/lib/</a:t>
            </a:r>
            <a:r>
              <a:rPr lang="en-GB" b="0" i="0" dirty="0" err="1">
                <a:solidFill>
                  <a:srgbClr val="555555"/>
                </a:solidFill>
                <a:effectLst/>
                <a:latin typeface="-apple-system"/>
              </a:rPr>
              <a:t>warw</a:t>
            </a:r>
            <a:r>
              <a:rPr lang="en-GB" b="0" i="0" dirty="0">
                <a:solidFill>
                  <a:srgbClr val="555555"/>
                </a:solidFill>
                <a:effectLst/>
                <a:latin typeface="-apple-system"/>
              </a:rPr>
              <a:t>/</a:t>
            </a:r>
            <a:r>
              <a:rPr lang="en-GB" b="0" i="0" dirty="0" err="1">
                <a:solidFill>
                  <a:srgbClr val="555555"/>
                </a:solidFill>
                <a:effectLst/>
                <a:latin typeface="-apple-system"/>
              </a:rPr>
              <a:t>detail.action?docID</a:t>
            </a:r>
            <a:r>
              <a:rPr lang="en-GB" b="0" i="0" dirty="0">
                <a:solidFill>
                  <a:srgbClr val="555555"/>
                </a:solidFill>
                <a:effectLst/>
                <a:latin typeface="-apple-system"/>
              </a:rPr>
              <a:t>=729441.</a:t>
            </a:r>
            <a:br>
              <a:rPr lang="en-GB" dirty="0"/>
            </a:br>
            <a:r>
              <a:rPr lang="en-GB" b="0" i="0" dirty="0">
                <a:solidFill>
                  <a:srgbClr val="555555"/>
                </a:solidFill>
                <a:effectLst/>
                <a:latin typeface="-apple-system"/>
              </a:rPr>
              <a:t>Created from </a:t>
            </a:r>
            <a:r>
              <a:rPr lang="en-GB" b="0" i="0" dirty="0" err="1">
                <a:solidFill>
                  <a:srgbClr val="555555"/>
                </a:solidFill>
                <a:effectLst/>
                <a:latin typeface="-apple-system"/>
              </a:rPr>
              <a:t>warw</a:t>
            </a:r>
            <a:r>
              <a:rPr lang="en-GB" b="0" i="0" dirty="0">
                <a:solidFill>
                  <a:srgbClr val="555555"/>
                </a:solidFill>
                <a:effectLst/>
                <a:latin typeface="-apple-system"/>
              </a:rPr>
              <a:t> on 2025-11-28 13:41:37.</a:t>
            </a:r>
            <a:endParaRPr lang="en-US" dirty="0"/>
          </a:p>
        </p:txBody>
      </p:sp>
      <p:sp>
        <p:nvSpPr>
          <p:cNvPr id="6" name="TextBox 5">
            <a:extLst>
              <a:ext uri="{FF2B5EF4-FFF2-40B4-BE49-F238E27FC236}">
                <a16:creationId xmlns:a16="http://schemas.microsoft.com/office/drawing/2014/main" id="{E8B0CF97-B521-EB6B-0548-CED2E67A79A1}"/>
              </a:ext>
            </a:extLst>
          </p:cNvPr>
          <p:cNvSpPr txBox="1"/>
          <p:nvPr/>
        </p:nvSpPr>
        <p:spPr>
          <a:xfrm>
            <a:off x="368135" y="2478723"/>
            <a:ext cx="10735294" cy="4801314"/>
          </a:xfrm>
          <a:prstGeom prst="rect">
            <a:avLst/>
          </a:prstGeom>
          <a:noFill/>
        </p:spPr>
        <p:txBody>
          <a:bodyPr wrap="square" rtlCol="0">
            <a:spAutoFit/>
          </a:bodyPr>
          <a:lstStyle/>
          <a:p>
            <a:r>
              <a:rPr lang="en-GB" dirty="0"/>
              <a:t>No sooner had the Human Genome Project determined that human beings are 99.9 percent genetically alike than many scientists shifted their focus from human genetic commonality to the 0.1 percent of human genetic difference.</a:t>
            </a:r>
            <a:br>
              <a:rPr lang="en-GB" dirty="0"/>
            </a:br>
            <a:r>
              <a:rPr lang="en-GB" dirty="0"/>
              <a:t>Roberts, Dorothy. </a:t>
            </a:r>
            <a:r>
              <a:rPr lang="en-GB" i="1" dirty="0"/>
              <a:t>Fatal Invention : How Science, Politics, and Big Business Re-Create Race in the Twenty-First Century</a:t>
            </a:r>
            <a:r>
              <a:rPr lang="en-GB" dirty="0"/>
              <a:t>, New Press, The, 2011.</a:t>
            </a:r>
            <a:r>
              <a:rPr lang="en-GB" i="1" dirty="0"/>
              <a:t> ProQuest </a:t>
            </a:r>
            <a:r>
              <a:rPr lang="en-GB" i="1" dirty="0" err="1"/>
              <a:t>Ebook</a:t>
            </a:r>
            <a:r>
              <a:rPr lang="en-GB" i="1" dirty="0"/>
              <a:t> Central</a:t>
            </a:r>
            <a:r>
              <a:rPr lang="en-GB" dirty="0"/>
              <a:t>, http://</a:t>
            </a:r>
            <a:r>
              <a:rPr lang="en-GB" dirty="0" err="1"/>
              <a:t>ebookcentral.proquest.com</a:t>
            </a:r>
            <a:r>
              <a:rPr lang="en-GB" dirty="0"/>
              <a:t>/lib/</a:t>
            </a:r>
            <a:r>
              <a:rPr lang="en-GB" dirty="0" err="1"/>
              <a:t>warw</a:t>
            </a:r>
            <a:r>
              <a:rPr lang="en-GB" dirty="0"/>
              <a:t>/</a:t>
            </a:r>
            <a:r>
              <a:rPr lang="en-GB" dirty="0" err="1"/>
              <a:t>detail.action?docID</a:t>
            </a:r>
            <a:r>
              <a:rPr lang="en-GB" dirty="0"/>
              <a:t>=729441.</a:t>
            </a:r>
            <a:br>
              <a:rPr lang="en-GB" dirty="0"/>
            </a:br>
            <a:r>
              <a:rPr lang="en-GB" dirty="0"/>
              <a:t>Created from </a:t>
            </a:r>
            <a:r>
              <a:rPr lang="en-GB" dirty="0" err="1"/>
              <a:t>warw</a:t>
            </a:r>
            <a:r>
              <a:rPr lang="en-GB" dirty="0"/>
              <a:t> on 2025-11-28 13:42:31.</a:t>
            </a:r>
          </a:p>
          <a:p>
            <a:endParaRPr lang="en-GB" dirty="0"/>
          </a:p>
          <a:p>
            <a:r>
              <a:rPr lang="en-GB" dirty="0"/>
              <a:t>What links racial science from one generation to the next is the quest to update the theories and methods for dividing human beings into a handful of groups to provide a biological explanation for their differences—from health outcomes to intelligence to incarceration rates.</a:t>
            </a:r>
          </a:p>
          <a:p>
            <a:endParaRPr lang="en-GB" dirty="0"/>
          </a:p>
          <a:p>
            <a:r>
              <a:rPr lang="en-GB" dirty="0"/>
              <a:t>The appeal of a story that links race to medical and scientific progress is in the way in which it naturalizes the social order in a racially stratified society such as ours.”1 Science is the most effective tool for giving claims about human difference the stamp of legitimacy. And once scientists were committed to understanding human beings as divided into races, they believed that human biology could not be studied without attention to race.</a:t>
            </a:r>
            <a:endParaRPr lang="en-US" dirty="0"/>
          </a:p>
        </p:txBody>
      </p:sp>
    </p:spTree>
    <p:extLst>
      <p:ext uri="{BB962C8B-B14F-4D97-AF65-F5344CB8AC3E}">
        <p14:creationId xmlns:p14="http://schemas.microsoft.com/office/powerpoint/2010/main" val="1106083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6FD3A9-7424-E487-D3CD-F1156AF54BC2}"/>
              </a:ext>
            </a:extLst>
          </p:cNvPr>
          <p:cNvSpPr txBox="1"/>
          <p:nvPr/>
        </p:nvSpPr>
        <p:spPr>
          <a:xfrm>
            <a:off x="724395" y="308758"/>
            <a:ext cx="10580914" cy="2862322"/>
          </a:xfrm>
          <a:prstGeom prst="rect">
            <a:avLst/>
          </a:prstGeom>
          <a:noFill/>
        </p:spPr>
        <p:txBody>
          <a:bodyPr wrap="square" rtlCol="0">
            <a:spAutoFit/>
          </a:bodyPr>
          <a:lstStyle/>
          <a:p>
            <a:r>
              <a:rPr lang="en-GB" dirty="0"/>
              <a:t>There is a similar problem with calling the racial science of prior eras pseudoscience. In hindsight, we see the flaws in bizarre means of measuring racial difference, such as craniometry, which anatomists used a century ago to determine intelligence by calculating skull volume, and brand these methods a ridiculous </a:t>
            </a:r>
            <a:r>
              <a:rPr lang="en-GB" dirty="0" err="1"/>
              <a:t>pretense</a:t>
            </a:r>
            <a:r>
              <a:rPr lang="en-GB" dirty="0"/>
              <a:t> at the scientific method. Scientists today can then claim that it was pseudoscience that fell victim to racial prejudice, not real science, which studies racial difference objectively. But what we call racial pseudoscience today was considered the vanguard of scientific progress at ?</a:t>
            </a:r>
            <a:r>
              <a:rPr lang="en-GB" dirty="0" err="1"/>
              <a:t>dp</a:t>
            </a:r>
            <a:r>
              <a:rPr lang="en-GB" dirty="0"/>
              <a:t> n="41" folio="28"? the time it was practiced, and those who practiced it were admired by the scientific community and the public as pioneering geniuses. Could it be that our grandchildren will brand as pseudoscience today’s racial classifications generated by computerized genome scans?</a:t>
            </a:r>
            <a:br>
              <a:rPr lang="en-GB" dirty="0"/>
            </a:br>
            <a:r>
              <a:rPr lang="en-GB" dirty="0"/>
              <a:t>19.</a:t>
            </a:r>
            <a:endParaRPr lang="en-US" dirty="0"/>
          </a:p>
        </p:txBody>
      </p:sp>
      <p:sp>
        <p:nvSpPr>
          <p:cNvPr id="5" name="TextBox 4">
            <a:extLst>
              <a:ext uri="{FF2B5EF4-FFF2-40B4-BE49-F238E27FC236}">
                <a16:creationId xmlns:a16="http://schemas.microsoft.com/office/drawing/2014/main" id="{8F2F88CE-B9D0-F78C-3D59-CEDEBC6A0530}"/>
              </a:ext>
            </a:extLst>
          </p:cNvPr>
          <p:cNvSpPr txBox="1"/>
          <p:nvPr/>
        </p:nvSpPr>
        <p:spPr>
          <a:xfrm>
            <a:off x="724395" y="4037610"/>
            <a:ext cx="10331532" cy="1477328"/>
          </a:xfrm>
          <a:prstGeom prst="rect">
            <a:avLst/>
          </a:prstGeom>
          <a:noFill/>
        </p:spPr>
        <p:txBody>
          <a:bodyPr wrap="square" rtlCol="0">
            <a:spAutoFit/>
          </a:bodyPr>
          <a:lstStyle/>
          <a:p>
            <a:r>
              <a:rPr lang="en-GB" dirty="0"/>
              <a:t>scientific inquiry compelled it, but because race was presumed to be an essential biological category. This is not a happy-ending tale of science overcoming racism. To the contrary, this history reveals how scientists have continually rehabilitated a biological understanding of race throughout the scientific and political upheavals of the last three centuries. It also suggests that we should be just as critical of its latest incarnation in genomic science.</a:t>
            </a:r>
            <a:endParaRPr lang="en-US" dirty="0"/>
          </a:p>
        </p:txBody>
      </p:sp>
    </p:spTree>
    <p:extLst>
      <p:ext uri="{BB962C8B-B14F-4D97-AF65-F5344CB8AC3E}">
        <p14:creationId xmlns:p14="http://schemas.microsoft.com/office/powerpoint/2010/main" val="1020487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81CDA56-8C56-9186-2FDD-F3D6DA216E22}"/>
              </a:ext>
            </a:extLst>
          </p:cNvPr>
          <p:cNvSpPr txBox="1"/>
          <p:nvPr/>
        </p:nvSpPr>
        <p:spPr>
          <a:xfrm>
            <a:off x="1033153" y="1104405"/>
            <a:ext cx="10284031" cy="1477328"/>
          </a:xfrm>
          <a:prstGeom prst="rect">
            <a:avLst/>
          </a:prstGeom>
          <a:noFill/>
        </p:spPr>
        <p:txBody>
          <a:bodyPr wrap="square" rtlCol="0">
            <a:spAutoFit/>
          </a:bodyPr>
          <a:lstStyle/>
          <a:p>
            <a:r>
              <a:rPr lang="en-GB" dirty="0"/>
              <a:t>‘</a:t>
            </a:r>
            <a:r>
              <a:rPr lang="en-GB" b="1" dirty="0"/>
              <a:t>It would be a mistake to think of this work (i.e. her book) as confined to “scientific racism</a:t>
            </a:r>
            <a:r>
              <a:rPr lang="en-GB" dirty="0"/>
              <a:t>.” The term implies an exceptional use of science to support racist ideas. Calling it scientific racism identifies the problem as scientists’ corrupt misuse of race rather than their support of race itself. </a:t>
            </a:r>
            <a:r>
              <a:rPr lang="en-GB" b="1" dirty="0"/>
              <a:t>By rejecting only specific instances of extreme scientific abuse, scientists proceed to reinforce race in novel ways that are supposedly free of past biases.’</a:t>
            </a:r>
            <a:endParaRPr lang="en-US" b="1" dirty="0"/>
          </a:p>
        </p:txBody>
      </p:sp>
      <p:sp>
        <p:nvSpPr>
          <p:cNvPr id="5" name="TextBox 4">
            <a:extLst>
              <a:ext uri="{FF2B5EF4-FFF2-40B4-BE49-F238E27FC236}">
                <a16:creationId xmlns:a16="http://schemas.microsoft.com/office/drawing/2014/main" id="{184137B7-D8FA-CDDC-2871-2C4DFEB675D2}"/>
              </a:ext>
            </a:extLst>
          </p:cNvPr>
          <p:cNvSpPr txBox="1"/>
          <p:nvPr/>
        </p:nvSpPr>
        <p:spPr>
          <a:xfrm>
            <a:off x="760021" y="2850078"/>
            <a:ext cx="10284031" cy="3416320"/>
          </a:xfrm>
          <a:prstGeom prst="rect">
            <a:avLst/>
          </a:prstGeom>
          <a:noFill/>
        </p:spPr>
        <p:txBody>
          <a:bodyPr wrap="square" rtlCol="0">
            <a:spAutoFit/>
          </a:bodyPr>
          <a:lstStyle/>
          <a:p>
            <a:r>
              <a:rPr lang="en-GB" dirty="0"/>
              <a:t>‘</a:t>
            </a:r>
            <a:r>
              <a:rPr lang="en-GB" b="1" dirty="0"/>
              <a:t>There is a similar problem with calling the racial science of prior eras pseudoscience</a:t>
            </a:r>
            <a:r>
              <a:rPr lang="en-GB" dirty="0"/>
              <a:t>. In hindsight, we see the flaws in bizarre means of measuring racial difference, such as craniometry, which anatomists used a century ago to determine intelligence by calculating skull volume, and brand these methods a ridiculous pretence at the scientific method.’ </a:t>
            </a:r>
          </a:p>
          <a:p>
            <a:endParaRPr lang="en-GB" b="1" dirty="0"/>
          </a:p>
          <a:p>
            <a:r>
              <a:rPr lang="en-GB" dirty="0"/>
              <a:t>Scientists today can then claim that it was pseudoscience that fell victim to racial prejudice, not real science, which studies racial difference objectively. But what we call racial pseudoscience today was considered the vanguard of scientific progress at the time it was practiced, and those who practiced it were admired by the scientific community and the public as pioneering geniuses</a:t>
            </a:r>
            <a:r>
              <a:rPr lang="en-GB" b="1"/>
              <a:t>. </a:t>
            </a:r>
          </a:p>
          <a:p>
            <a:r>
              <a:rPr lang="en-GB" b="1"/>
              <a:t>Could </a:t>
            </a:r>
            <a:r>
              <a:rPr lang="en-GB" b="1" dirty="0"/>
              <a:t>it be that our grandchildren will brand as pseudoscience today’s racial classifications generated by computerized genome scans?’ </a:t>
            </a:r>
            <a:br>
              <a:rPr lang="en-GB" b="1" dirty="0"/>
            </a:br>
            <a:endParaRPr lang="en-US" b="1" dirty="0"/>
          </a:p>
        </p:txBody>
      </p:sp>
      <p:sp>
        <p:nvSpPr>
          <p:cNvPr id="2" name="TextBox 1">
            <a:extLst>
              <a:ext uri="{FF2B5EF4-FFF2-40B4-BE49-F238E27FC236}">
                <a16:creationId xmlns:a16="http://schemas.microsoft.com/office/drawing/2014/main" id="{7490A8A7-E970-72E4-802C-E41571C83C09}"/>
              </a:ext>
            </a:extLst>
          </p:cNvPr>
          <p:cNvSpPr txBox="1"/>
          <p:nvPr/>
        </p:nvSpPr>
        <p:spPr>
          <a:xfrm>
            <a:off x="581891" y="344384"/>
            <a:ext cx="11291383" cy="369332"/>
          </a:xfrm>
          <a:prstGeom prst="rect">
            <a:avLst/>
          </a:prstGeom>
          <a:noFill/>
        </p:spPr>
        <p:txBody>
          <a:bodyPr wrap="square" rtlCol="0">
            <a:spAutoFit/>
          </a:bodyPr>
          <a:lstStyle/>
          <a:p>
            <a:r>
              <a:rPr lang="en-US" b="1" dirty="0"/>
              <a:t>			Some warning from Roberts:  </a:t>
            </a:r>
          </a:p>
        </p:txBody>
      </p:sp>
    </p:spTree>
    <p:extLst>
      <p:ext uri="{BB962C8B-B14F-4D97-AF65-F5344CB8AC3E}">
        <p14:creationId xmlns:p14="http://schemas.microsoft.com/office/powerpoint/2010/main" val="239845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4E94CD-3E0C-2E48-A5E6-541324808B73}"/>
              </a:ext>
            </a:extLst>
          </p:cNvPr>
          <p:cNvSpPr txBox="1"/>
          <p:nvPr/>
        </p:nvSpPr>
        <p:spPr>
          <a:xfrm>
            <a:off x="843149" y="368135"/>
            <a:ext cx="10042566" cy="5078313"/>
          </a:xfrm>
          <a:prstGeom prst="rect">
            <a:avLst/>
          </a:prstGeom>
          <a:noFill/>
        </p:spPr>
        <p:txBody>
          <a:bodyPr wrap="square" rtlCol="0">
            <a:spAutoFit/>
          </a:bodyPr>
          <a:lstStyle/>
          <a:p>
            <a:r>
              <a:rPr lang="en-GB" i="1" dirty="0"/>
              <a:t>	</a:t>
            </a:r>
            <a:r>
              <a:rPr lang="en-GB" b="1" dirty="0"/>
              <a:t>So, biological sciences – or life sciences --  are  still racists: YES, according to 		Dorothy Richards  </a:t>
            </a:r>
          </a:p>
          <a:p>
            <a:endParaRPr lang="en-GB" i="1" dirty="0"/>
          </a:p>
          <a:p>
            <a:endParaRPr lang="en-GB" i="1" dirty="0"/>
          </a:p>
          <a:p>
            <a:endParaRPr lang="en-GB" i="1" dirty="0"/>
          </a:p>
          <a:p>
            <a:r>
              <a:rPr lang="en-GB" i="1" dirty="0"/>
              <a:t>‘Race is not a biological category that is politically charged. It has been a political category, disguised as a biological one. </a:t>
            </a:r>
          </a:p>
          <a:p>
            <a:endParaRPr lang="en-GB" i="1" dirty="0"/>
          </a:p>
          <a:p>
            <a:r>
              <a:rPr lang="en-GB" i="1" dirty="0"/>
              <a:t>This distinction is important because many </a:t>
            </a:r>
            <a:r>
              <a:rPr lang="en-GB" b="1" i="1" dirty="0"/>
              <a:t>people misinterpret the phrase ‘race is socially constructed’ to mean that the biological category of race as a social meaning , so that each society interprets differently what it means to belong to a biological race</a:t>
            </a:r>
            <a:r>
              <a:rPr lang="en-GB" i="1" dirty="0"/>
              <a:t>. According to this view we are first born into a race and then society defines the consequences of this natural inheritance. There is then no contradiction between seeing race as biologically and socially constructed. ..</a:t>
            </a:r>
            <a:r>
              <a:rPr lang="en-GB" b="1" i="1" dirty="0"/>
              <a:t>The problem with this interpretation of race as a social construction is that  ignores its political – not biological origin.’</a:t>
            </a:r>
          </a:p>
          <a:p>
            <a:endParaRPr lang="en-GB" i="1" dirty="0"/>
          </a:p>
          <a:p>
            <a:endParaRPr lang="en-GB" dirty="0"/>
          </a:p>
          <a:p>
            <a:endParaRPr lang="en-GB" dirty="0"/>
          </a:p>
        </p:txBody>
      </p:sp>
    </p:spTree>
    <p:extLst>
      <p:ext uri="{BB962C8B-B14F-4D97-AF65-F5344CB8AC3E}">
        <p14:creationId xmlns:p14="http://schemas.microsoft.com/office/powerpoint/2010/main" val="253634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F74F3F8-451F-E360-9F23-589EEE850378}"/>
              </a:ext>
            </a:extLst>
          </p:cNvPr>
          <p:cNvSpPr txBox="1"/>
          <p:nvPr/>
        </p:nvSpPr>
        <p:spPr>
          <a:xfrm>
            <a:off x="225632" y="1733797"/>
            <a:ext cx="10818420" cy="3693319"/>
          </a:xfrm>
          <a:prstGeom prst="rect">
            <a:avLst/>
          </a:prstGeom>
          <a:noFill/>
        </p:spPr>
        <p:txBody>
          <a:bodyPr wrap="square" rtlCol="0">
            <a:spAutoFit/>
          </a:bodyPr>
          <a:lstStyle/>
          <a:p>
            <a:r>
              <a:rPr lang="en-US" dirty="0"/>
              <a:t>To. understand why life sciences are always political, we need to go back to the very concept that still stands at the core of all  biological science since the mid-nineteenth century:</a:t>
            </a:r>
          </a:p>
          <a:p>
            <a:r>
              <a:rPr lang="en-US" dirty="0"/>
              <a:t>				</a:t>
            </a:r>
          </a:p>
          <a:p>
            <a:r>
              <a:rPr lang="en-US" dirty="0"/>
              <a:t>					The theory of evolution</a:t>
            </a:r>
          </a:p>
          <a:p>
            <a:endParaRPr lang="en-US" dirty="0"/>
          </a:p>
          <a:p>
            <a:r>
              <a:rPr lang="en-US" b="1" dirty="0"/>
              <a:t>Claim:</a:t>
            </a:r>
            <a:r>
              <a:rPr lang="en-US" dirty="0"/>
              <a:t> The theory of evolution is inherently ‘political’ – as well as capitalistic  -  since its ‘discovery’ ‘</a:t>
            </a:r>
          </a:p>
          <a:p>
            <a:r>
              <a:rPr lang="en-US" dirty="0"/>
              <a:t>by Charles Darwin. </a:t>
            </a:r>
          </a:p>
          <a:p>
            <a:endParaRPr lang="en-US" dirty="0"/>
          </a:p>
          <a:p>
            <a:endParaRPr lang="en-US" dirty="0"/>
          </a:p>
          <a:p>
            <a:pPr marL="285750" indent="-285750">
              <a:buFont typeface="Arial" panose="020B0604020202020204" pitchFamily="34" charset="0"/>
              <a:buChar char="•"/>
            </a:pPr>
            <a:endParaRPr lang="en-US" dirty="0"/>
          </a:p>
          <a:p>
            <a:endParaRPr lang="en-US" dirty="0"/>
          </a:p>
          <a:p>
            <a:endParaRPr lang="en-US" dirty="0"/>
          </a:p>
          <a:p>
            <a:r>
              <a:rPr lang="en-US" dirty="0"/>
              <a:t> </a:t>
            </a:r>
          </a:p>
        </p:txBody>
      </p:sp>
      <p:sp>
        <p:nvSpPr>
          <p:cNvPr id="6" name="TextBox 5">
            <a:extLst>
              <a:ext uri="{FF2B5EF4-FFF2-40B4-BE49-F238E27FC236}">
                <a16:creationId xmlns:a16="http://schemas.microsoft.com/office/drawing/2014/main" id="{7725ED97-03C6-2BFE-0998-EF8D404AAFBC}"/>
              </a:ext>
            </a:extLst>
          </p:cNvPr>
          <p:cNvSpPr txBox="1"/>
          <p:nvPr/>
        </p:nvSpPr>
        <p:spPr>
          <a:xfrm>
            <a:off x="415636" y="427512"/>
            <a:ext cx="12099411" cy="646331"/>
          </a:xfrm>
          <a:prstGeom prst="rect">
            <a:avLst/>
          </a:prstGeom>
          <a:noFill/>
        </p:spPr>
        <p:txBody>
          <a:bodyPr wrap="square" rtlCol="0">
            <a:spAutoFit/>
          </a:bodyPr>
          <a:lstStyle/>
          <a:p>
            <a:r>
              <a:rPr lang="en-US" b="1" dirty="0"/>
              <a:t>Why is genomic science inherently political – despite trying to be ‘objective’ and ‘neutral’ and by avoiding the term race? </a:t>
            </a:r>
          </a:p>
        </p:txBody>
      </p:sp>
    </p:spTree>
    <p:extLst>
      <p:ext uri="{BB962C8B-B14F-4D97-AF65-F5344CB8AC3E}">
        <p14:creationId xmlns:p14="http://schemas.microsoft.com/office/powerpoint/2010/main" val="215185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156B50-A429-BBE2-4707-D64463C3821C}"/>
              </a:ext>
            </a:extLst>
          </p:cNvPr>
          <p:cNvSpPr txBox="1"/>
          <p:nvPr/>
        </p:nvSpPr>
        <p:spPr>
          <a:xfrm>
            <a:off x="427512" y="581891"/>
            <a:ext cx="8719456" cy="3970318"/>
          </a:xfrm>
          <a:prstGeom prst="rect">
            <a:avLst/>
          </a:prstGeom>
          <a:noFill/>
        </p:spPr>
        <p:txBody>
          <a:bodyPr wrap="square">
            <a:spAutoFit/>
          </a:bodyPr>
          <a:lstStyle/>
          <a:p>
            <a:r>
              <a:rPr lang="en-US" b="1" dirty="0"/>
              <a:t>Two theoretical approaches inspired this lecture: </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Foucault’s theory of ‘biopower</a:t>
            </a:r>
            <a:r>
              <a:rPr lang="en-US" dirty="0"/>
              <a:t>’ : </a:t>
            </a:r>
            <a:r>
              <a:rPr lang="en-GB" dirty="0"/>
              <a:t>a form of power that emerged in the 17th and 18th centuries to manage and  control human life, both at the individual and population </a:t>
            </a:r>
            <a:r>
              <a:rPr lang="en-GB" dirty="0" err="1"/>
              <a:t>level.It</a:t>
            </a:r>
            <a:r>
              <a:rPr lang="en-GB" dirty="0"/>
              <a:t> represents a shift from a sovereign's "right to kill" to a power that focuses on "making live" through  two complementary mechanisms: </a:t>
            </a:r>
            <a:r>
              <a:rPr lang="en-GB" dirty="0" err="1"/>
              <a:t>anatomo</a:t>
            </a:r>
            <a:r>
              <a:rPr lang="en-GB" dirty="0"/>
              <a:t>-politics of the individual body (achieve through bodily ‘discipline’) and  biopolitics of the population (e.g. new mathematical theories such as probability theory and statistics since the 18</a:t>
            </a:r>
            <a:r>
              <a:rPr lang="en-GB" baseline="30000" dirty="0"/>
              <a:t>th</a:t>
            </a:r>
            <a:r>
              <a:rPr lang="en-GB" dirty="0"/>
              <a:t>/19</a:t>
            </a:r>
            <a:r>
              <a:rPr lang="en-GB" baseline="30000" dirty="0"/>
              <a:t>th</a:t>
            </a:r>
            <a:r>
              <a:rPr lang="en-GB" dirty="0"/>
              <a:t> century)</a:t>
            </a:r>
          </a:p>
          <a:p>
            <a:endParaRPr lang="en-GB" dirty="0"/>
          </a:p>
          <a:p>
            <a:pPr marL="285750" indent="-285750">
              <a:buFont typeface="Arial" panose="020B0604020202020204" pitchFamily="34" charset="0"/>
              <a:buChar char="•"/>
            </a:pPr>
            <a:r>
              <a:rPr lang="en-GB" b="1" dirty="0"/>
              <a:t>Young, Robert M.</a:t>
            </a:r>
            <a:r>
              <a:rPr lang="en-GB" dirty="0"/>
              <a:t>, ‘Malthus and the Evolutionists: the Common Context of Biological and Social Theory’, </a:t>
            </a:r>
            <a:r>
              <a:rPr lang="en-GB" i="1" dirty="0"/>
              <a:t>Past &amp; Present</a:t>
            </a:r>
            <a:r>
              <a:rPr lang="en-GB" dirty="0"/>
              <a:t>, Volume 43, 1 (1969), pp. 109–145.</a:t>
            </a:r>
          </a:p>
          <a:p>
            <a:r>
              <a:rPr lang="en-GB" dirty="0"/>
              <a:t>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024219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73528" y="608209"/>
            <a:ext cx="5526642" cy="1107996"/>
          </a:xfrm>
          <a:prstGeom prst="rect">
            <a:avLst/>
          </a:prstGeom>
          <a:noFill/>
        </p:spPr>
        <p:txBody>
          <a:bodyPr wrap="square" rtlCol="0">
            <a:spAutoFit/>
          </a:bodyPr>
          <a:lstStyle/>
          <a:p>
            <a:r>
              <a:rPr lang="en-US" b="1" dirty="0"/>
              <a:t>               </a:t>
            </a:r>
            <a:r>
              <a:rPr lang="en-US" sz="2400" b="1" dirty="0"/>
              <a:t>Theory of Evolution </a:t>
            </a:r>
          </a:p>
          <a:p>
            <a:r>
              <a:rPr lang="en-US" sz="2400" b="1" dirty="0"/>
              <a:t>                      </a:t>
            </a:r>
            <a:r>
              <a:rPr lang="en-US" b="1" dirty="0"/>
              <a:t>‘co-discovered’ </a:t>
            </a:r>
          </a:p>
          <a:p>
            <a:r>
              <a:rPr lang="en-US" b="1" dirty="0"/>
              <a:t>		by  </a:t>
            </a:r>
          </a:p>
        </p:txBody>
      </p:sp>
      <p:pic>
        <p:nvPicPr>
          <p:cNvPr id="4" name="Picture 3" descr="220px-Charles_Darwin_seated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4308" y="1734207"/>
            <a:ext cx="2794000" cy="3683000"/>
          </a:xfrm>
          <a:prstGeom prst="rect">
            <a:avLst/>
          </a:prstGeom>
        </p:spPr>
      </p:pic>
      <p:sp>
        <p:nvSpPr>
          <p:cNvPr id="5" name="TextBox 4"/>
          <p:cNvSpPr txBox="1"/>
          <p:nvPr/>
        </p:nvSpPr>
        <p:spPr>
          <a:xfrm>
            <a:off x="1864308" y="5527543"/>
            <a:ext cx="3241398" cy="369332"/>
          </a:xfrm>
          <a:prstGeom prst="rect">
            <a:avLst/>
          </a:prstGeom>
          <a:noFill/>
        </p:spPr>
        <p:txBody>
          <a:bodyPr wrap="square" rtlCol="0">
            <a:spAutoFit/>
          </a:bodyPr>
          <a:lstStyle/>
          <a:p>
            <a:r>
              <a:rPr lang="en-US" dirty="0"/>
              <a:t>Charles Darwin, 1809 – 1882</a:t>
            </a:r>
          </a:p>
        </p:txBody>
      </p:sp>
      <p:pic>
        <p:nvPicPr>
          <p:cNvPr id="6" name="Picture 5" descr="wall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839" y="1847710"/>
            <a:ext cx="3206588" cy="3455994"/>
          </a:xfrm>
          <a:prstGeom prst="rect">
            <a:avLst/>
          </a:prstGeom>
        </p:spPr>
      </p:pic>
      <p:sp>
        <p:nvSpPr>
          <p:cNvPr id="7" name="TextBox 6"/>
          <p:cNvSpPr txBox="1"/>
          <p:nvPr/>
        </p:nvSpPr>
        <p:spPr>
          <a:xfrm>
            <a:off x="7032758" y="5527544"/>
            <a:ext cx="3605539" cy="369332"/>
          </a:xfrm>
          <a:prstGeom prst="rect">
            <a:avLst/>
          </a:prstGeom>
          <a:noFill/>
        </p:spPr>
        <p:txBody>
          <a:bodyPr wrap="none" rtlCol="0">
            <a:spAutoFit/>
          </a:bodyPr>
          <a:lstStyle/>
          <a:p>
            <a:r>
              <a:rPr lang="en-US" dirty="0"/>
              <a:t>Alfred Russell Wallace, 1823-1913 </a:t>
            </a:r>
          </a:p>
        </p:txBody>
      </p:sp>
      <p:sp>
        <p:nvSpPr>
          <p:cNvPr id="3" name="TextBox 2">
            <a:extLst>
              <a:ext uri="{FF2B5EF4-FFF2-40B4-BE49-F238E27FC236}">
                <a16:creationId xmlns:a16="http://schemas.microsoft.com/office/drawing/2014/main" id="{0FC88CD9-38E6-9335-258F-78D17DE5AA12}"/>
              </a:ext>
            </a:extLst>
          </p:cNvPr>
          <p:cNvSpPr txBox="1"/>
          <p:nvPr/>
        </p:nvSpPr>
        <p:spPr>
          <a:xfrm>
            <a:off x="4073235" y="6249791"/>
            <a:ext cx="3605539" cy="369332"/>
          </a:xfrm>
          <a:prstGeom prst="rect">
            <a:avLst/>
          </a:prstGeom>
          <a:noFill/>
        </p:spPr>
        <p:txBody>
          <a:bodyPr wrap="square" rtlCol="0">
            <a:spAutoFit/>
          </a:bodyPr>
          <a:lstStyle/>
          <a:p>
            <a:r>
              <a:rPr lang="en-US" b="1" dirty="0"/>
              <a:t>But do you know Wallace? </a:t>
            </a:r>
          </a:p>
        </p:txBody>
      </p:sp>
    </p:spTree>
    <p:extLst>
      <p:ext uri="{BB962C8B-B14F-4D97-AF65-F5344CB8AC3E}">
        <p14:creationId xmlns:p14="http://schemas.microsoft.com/office/powerpoint/2010/main" val="2875778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3405</TotalTime>
  <Words>5662</Words>
  <Application>Microsoft Macintosh PowerPoint</Application>
  <PresentationFormat>Widescreen</PresentationFormat>
  <Paragraphs>372</Paragraphs>
  <Slides>42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-apple-system</vt:lpstr>
      <vt:lpstr>Aptos</vt:lpstr>
      <vt:lpstr>Aptos Display</vt:lpstr>
      <vt:lpstr>Arial</vt:lpstr>
      <vt:lpstr>p22-underground</vt:lpstr>
      <vt:lpstr>Office Theme</vt:lpstr>
      <vt:lpstr>        Race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The End</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2025-11-28T12:08:40Z</dcterms:created>
  <dcterms:modified xsi:type="dcterms:W3CDTF">2025-11-30T20:53:43Z</dcterms:modified>
</cp:coreProperties>
</file>