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0" r:id="rId3"/>
    <p:sldId id="281" r:id="rId4"/>
    <p:sldId id="257" r:id="rId5"/>
    <p:sldId id="297" r:id="rId6"/>
    <p:sldId id="291" r:id="rId7"/>
    <p:sldId id="335" r:id="rId8"/>
    <p:sldId id="336" r:id="rId9"/>
    <p:sldId id="288" r:id="rId10"/>
    <p:sldId id="300" r:id="rId11"/>
    <p:sldId id="301" r:id="rId12"/>
    <p:sldId id="270" r:id="rId13"/>
    <p:sldId id="271" r:id="rId14"/>
    <p:sldId id="272" r:id="rId15"/>
    <p:sldId id="278" r:id="rId16"/>
    <p:sldId id="324" r:id="rId17"/>
    <p:sldId id="323" r:id="rId18"/>
    <p:sldId id="309" r:id="rId19"/>
    <p:sldId id="314" r:id="rId20"/>
    <p:sldId id="276" r:id="rId21"/>
    <p:sldId id="295" r:id="rId22"/>
    <p:sldId id="263" r:id="rId23"/>
    <p:sldId id="296" r:id="rId24"/>
    <p:sldId id="320" r:id="rId25"/>
    <p:sldId id="267" r:id="rId26"/>
    <p:sldId id="285" r:id="rId27"/>
    <p:sldId id="306" r:id="rId28"/>
    <p:sldId id="325" r:id="rId29"/>
    <p:sldId id="268" r:id="rId30"/>
    <p:sldId id="289" r:id="rId31"/>
    <p:sldId id="277" r:id="rId32"/>
    <p:sldId id="273" r:id="rId33"/>
    <p:sldId id="269" r:id="rId34"/>
    <p:sldId id="287" r:id="rId35"/>
    <p:sldId id="326" r:id="rId36"/>
    <p:sldId id="327" r:id="rId37"/>
    <p:sldId id="290" r:id="rId38"/>
    <p:sldId id="328" r:id="rId39"/>
    <p:sldId id="329" r:id="rId40"/>
    <p:sldId id="330" r:id="rId41"/>
    <p:sldId id="332" r:id="rId42"/>
    <p:sldId id="334" r:id="rId43"/>
    <p:sldId id="33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538F4E-A8EF-9D40-BE5D-A8DEA7C93089}" v="9" dt="2025-11-17T08:32:26.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4"/>
    <p:restoredTop sz="94692"/>
  </p:normalViewPr>
  <p:slideViewPr>
    <p:cSldViewPr snapToGrid="0">
      <p:cViewPr varScale="1">
        <p:scale>
          <a:sx n="106" d="100"/>
          <a:sy n="106" d="100"/>
        </p:scale>
        <p:origin x="6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A9AC1-D015-06CC-685F-7C598E17F08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0C09198-40D6-5C4A-8DF5-DD7A949F50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BD08F2A-7829-FA7F-4684-EA8CE0C2A8CC}"/>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DD798CFB-CD7F-A01E-37FF-5E050475D2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98219-8DC0-524E-19DE-773375F02921}"/>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97636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B741-8751-8A7F-C2F5-10F73CB246B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3AA63D1-4525-BC91-F711-6C894092A91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18E02D3-6286-4E52-6085-BC53C831CD42}"/>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C1B8E037-3DB9-5897-73B9-34E6A2D2A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4CF92-715B-4CC7-EE5B-563A30418FC6}"/>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175564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4C975B-254F-0A8F-4407-ABFCFCA8DEE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8C2788E-5575-E931-C84C-4210977BF6E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CA4321-20BF-48DA-1EC7-CBD6C021C31A}"/>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D5CA576B-B79A-BF56-9269-E80CC09318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C11609-0F67-8B3B-A54C-2B675410A2AE}"/>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53657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7EF9-1851-C5EB-1B91-06F2E965FDF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091D6FC-AF21-054E-EA07-002C9696AA5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463AF5B-B400-E7E2-3DDD-09FF4B50584B}"/>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FE7D0EAF-5D13-23FF-3E18-66722202C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F82C2C-F570-834B-D6A4-BE9E62C9E16C}"/>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361628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234B4-88AA-DBEA-9786-01D200EABDF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FDEB6B9-2DA8-1103-CE2B-CFC87DCF95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AA2BE8-1CB6-2AD2-64E9-A8503A1A2E4D}"/>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43C1B951-BD3F-8E86-BCD3-7E826DC5C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97048F-ECC3-5313-A68C-0DFC563E3C1D}"/>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428589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FAA-6437-162E-DCC0-1B6162CAEAF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FA0DE8E-174D-7420-C1C6-DF63E875374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40DFFB3-2D4F-96DB-51BD-B82D8297A96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F3F2C12-16B9-8502-8CD9-6D1A1E496E6E}"/>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6" name="Footer Placeholder 5">
            <a:extLst>
              <a:ext uri="{FF2B5EF4-FFF2-40B4-BE49-F238E27FC236}">
                <a16:creationId xmlns:a16="http://schemas.microsoft.com/office/drawing/2014/main" id="{C8CB792D-F9D4-ED27-2C2D-A7DC5E87BB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4E8568-7E6F-7B6D-71A2-0501F9A34D59}"/>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2384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AD833-BFBD-8FA3-D20F-39FDE1A2A6A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A2787DD-3DFA-8536-D744-FC15FC17E2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561E43-2C98-9AEE-53B9-3305658680C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CA9F5FE-4BE9-5EDA-B233-52B2D3342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8B51270-2AA5-E3B9-38FB-9924FDA7449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15F5D4E-8D45-64C5-EF4F-1D1EF09B68F6}"/>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8" name="Footer Placeholder 7">
            <a:extLst>
              <a:ext uri="{FF2B5EF4-FFF2-40B4-BE49-F238E27FC236}">
                <a16:creationId xmlns:a16="http://schemas.microsoft.com/office/drawing/2014/main" id="{50442EA8-FC80-DFAE-414D-D7D6EA66E6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D6C7C6-CA6F-53A8-D24C-EC650E425A49}"/>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38512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EBC90-E629-3BC9-C1E6-3F51352DDF6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51672BC-2F7F-A20B-DEAA-00AE576FC839}"/>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4" name="Footer Placeholder 3">
            <a:extLst>
              <a:ext uri="{FF2B5EF4-FFF2-40B4-BE49-F238E27FC236}">
                <a16:creationId xmlns:a16="http://schemas.microsoft.com/office/drawing/2014/main" id="{A9D88087-A6F0-B879-CCE9-589950EC9B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790011-1C46-071A-CBE1-4BD6572C78CB}"/>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571661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C1CCED-5FE3-60A2-6455-3F3FBF7A851A}"/>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3" name="Footer Placeholder 2">
            <a:extLst>
              <a:ext uri="{FF2B5EF4-FFF2-40B4-BE49-F238E27FC236}">
                <a16:creationId xmlns:a16="http://schemas.microsoft.com/office/drawing/2014/main" id="{F1049556-BBCC-0EC7-1DE5-7EB689BC6E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AECA07-545E-3BC2-6D03-502120689A7C}"/>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2741286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E3F76-234B-1977-28FE-277147D754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C8B7CF1-9FF2-720D-D313-F96008F624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B79B756-B591-929F-C4B5-E2D5B9ADE2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20B52F-F3D9-9679-6339-10B62033BF51}"/>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6" name="Footer Placeholder 5">
            <a:extLst>
              <a:ext uri="{FF2B5EF4-FFF2-40B4-BE49-F238E27FC236}">
                <a16:creationId xmlns:a16="http://schemas.microsoft.com/office/drawing/2014/main" id="{45EBCB30-386C-3DE4-A819-1A80DFC5A5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D22E56-1A0C-D211-1670-594208971625}"/>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1131198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D563F-B260-7C88-79E5-A8E8007E3E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48DBBA71-1D77-7DBE-2414-EFA4AEE8C6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60635D-E3B9-316D-8316-48665E57C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80A2CF-2BCA-3088-33DB-7F84816B6E7D}"/>
              </a:ext>
            </a:extLst>
          </p:cNvPr>
          <p:cNvSpPr>
            <a:spLocks noGrp="1"/>
          </p:cNvSpPr>
          <p:nvPr>
            <p:ph type="dt" sz="half" idx="10"/>
          </p:nvPr>
        </p:nvSpPr>
        <p:spPr/>
        <p:txBody>
          <a:bodyPr/>
          <a:lstStyle/>
          <a:p>
            <a:fld id="{7029A37E-CF45-7F41-BEC9-CD20DB9DD9F7}" type="datetimeFigureOut">
              <a:rPr lang="en-US" smtClean="0"/>
              <a:t>11/16/25</a:t>
            </a:fld>
            <a:endParaRPr lang="en-US"/>
          </a:p>
        </p:txBody>
      </p:sp>
      <p:sp>
        <p:nvSpPr>
          <p:cNvPr id="6" name="Footer Placeholder 5">
            <a:extLst>
              <a:ext uri="{FF2B5EF4-FFF2-40B4-BE49-F238E27FC236}">
                <a16:creationId xmlns:a16="http://schemas.microsoft.com/office/drawing/2014/main" id="{50FAD1E4-727D-281C-C01D-9A676ED191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360AA7-F3A5-6383-7BA0-6A03A38A2790}"/>
              </a:ext>
            </a:extLst>
          </p:cNvPr>
          <p:cNvSpPr>
            <a:spLocks noGrp="1"/>
          </p:cNvSpPr>
          <p:nvPr>
            <p:ph type="sldNum" sz="quarter" idx="12"/>
          </p:nvPr>
        </p:nvSpPr>
        <p:spPr/>
        <p:txBody>
          <a:bodyPr/>
          <a:lstStyle/>
          <a:p>
            <a:fld id="{72546799-0606-8045-9724-C8E670C47FBE}" type="slidenum">
              <a:rPr lang="en-US" smtClean="0"/>
              <a:t>‹#›</a:t>
            </a:fld>
            <a:endParaRPr lang="en-US"/>
          </a:p>
        </p:txBody>
      </p:sp>
    </p:spTree>
    <p:extLst>
      <p:ext uri="{BB962C8B-B14F-4D97-AF65-F5344CB8AC3E}">
        <p14:creationId xmlns:p14="http://schemas.microsoft.com/office/powerpoint/2010/main" val="3245240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B9041A-239F-546D-BAA8-A142E525CE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7E25E2E-FDB1-2353-CFF1-3A213155B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C8E0B66-4CC5-D812-E170-F3A0648BCA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029A37E-CF45-7F41-BEC9-CD20DB9DD9F7}" type="datetimeFigureOut">
              <a:rPr lang="en-US" smtClean="0"/>
              <a:t>11/16/25</a:t>
            </a:fld>
            <a:endParaRPr lang="en-US"/>
          </a:p>
        </p:txBody>
      </p:sp>
      <p:sp>
        <p:nvSpPr>
          <p:cNvPr id="5" name="Footer Placeholder 4">
            <a:extLst>
              <a:ext uri="{FF2B5EF4-FFF2-40B4-BE49-F238E27FC236}">
                <a16:creationId xmlns:a16="http://schemas.microsoft.com/office/drawing/2014/main" id="{AB7BA7F4-AE5A-F1ED-6421-DCAE93ABED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7033FF9-5E41-0032-2D39-F9DC83B522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2546799-0606-8045-9724-C8E670C47FBE}" type="slidenum">
              <a:rPr lang="en-US" smtClean="0"/>
              <a:t>‹#›</a:t>
            </a:fld>
            <a:endParaRPr lang="en-US"/>
          </a:p>
        </p:txBody>
      </p:sp>
    </p:spTree>
    <p:extLst>
      <p:ext uri="{BB962C8B-B14F-4D97-AF65-F5344CB8AC3E}">
        <p14:creationId xmlns:p14="http://schemas.microsoft.com/office/powerpoint/2010/main" val="1774282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s://www.writerstoolbox.com/about/blog/why-peel-is-causing-good-schools-to-underperform"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E9D3EDE-CEC7-35B6-A91D-EBF0336517E5}"/>
              </a:ext>
            </a:extLst>
          </p:cNvPr>
          <p:cNvSpPr>
            <a:spLocks noGrp="1"/>
          </p:cNvSpPr>
          <p:nvPr>
            <p:ph type="subTitle" idx="1"/>
          </p:nvPr>
        </p:nvSpPr>
        <p:spPr>
          <a:xfrm>
            <a:off x="565484" y="1347537"/>
            <a:ext cx="10102516" cy="3910263"/>
          </a:xfrm>
        </p:spPr>
        <p:txBody>
          <a:bodyPr/>
          <a:lstStyle/>
          <a:p>
            <a:r>
              <a:rPr lang="en-US" dirty="0"/>
              <a:t>Week 7 </a:t>
            </a:r>
          </a:p>
          <a:p>
            <a:endParaRPr lang="en-US" dirty="0"/>
          </a:p>
          <a:p>
            <a:r>
              <a:rPr lang="en-GB" b="1" dirty="0"/>
              <a:t>The Linguistic Turn (1970/80): Language, Truth and Human Experience in History Writing</a:t>
            </a:r>
          </a:p>
          <a:p>
            <a:endParaRPr lang="en-GB" dirty="0"/>
          </a:p>
          <a:p>
            <a:r>
              <a:rPr lang="en-GB" dirty="0"/>
              <a:t>Dr Claudia Stein </a:t>
            </a:r>
            <a:endParaRPr lang="en-US" dirty="0"/>
          </a:p>
        </p:txBody>
      </p:sp>
    </p:spTree>
    <p:extLst>
      <p:ext uri="{BB962C8B-B14F-4D97-AF65-F5344CB8AC3E}">
        <p14:creationId xmlns:p14="http://schemas.microsoft.com/office/powerpoint/2010/main" val="214174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5766-E7D2-68B3-5E72-031F85701891}"/>
              </a:ext>
            </a:extLst>
          </p:cNvPr>
          <p:cNvSpPr>
            <a:spLocks noGrp="1"/>
          </p:cNvSpPr>
          <p:nvPr>
            <p:ph type="title"/>
          </p:nvPr>
        </p:nvSpPr>
        <p:spPr>
          <a:xfrm>
            <a:off x="1981200" y="108284"/>
            <a:ext cx="8229600" cy="1309354"/>
          </a:xfrm>
        </p:spPr>
        <p:txBody>
          <a:bodyPr>
            <a:normAutofit/>
          </a:bodyPr>
          <a:lstStyle/>
          <a:p>
            <a:br>
              <a:rPr lang="en-US" dirty="0"/>
            </a:br>
            <a:r>
              <a:rPr lang="en-US" dirty="0"/>
              <a:t>Part II:  ‘Linguistic Turn’ in France</a:t>
            </a:r>
          </a:p>
        </p:txBody>
      </p:sp>
      <p:sp>
        <p:nvSpPr>
          <p:cNvPr id="3" name="Content Placeholder 2">
            <a:extLst>
              <a:ext uri="{FF2B5EF4-FFF2-40B4-BE49-F238E27FC236}">
                <a16:creationId xmlns:a16="http://schemas.microsoft.com/office/drawing/2014/main" id="{0FB59EB4-A388-1D61-FE2B-1F57B6360F9E}"/>
              </a:ext>
            </a:extLst>
          </p:cNvPr>
          <p:cNvSpPr>
            <a:spLocks noGrp="1"/>
          </p:cNvSpPr>
          <p:nvPr>
            <p:ph idx="1"/>
          </p:nvPr>
        </p:nvSpPr>
        <p:spPr/>
        <p:txBody>
          <a:bodyPr>
            <a:normAutofit/>
          </a:bodyPr>
          <a:lstStyle/>
          <a:p>
            <a:pPr marL="0" indent="0">
              <a:buNone/>
            </a:pPr>
            <a:r>
              <a:rPr lang="en-US" dirty="0"/>
              <a:t>Context of the linguistic turn:</a:t>
            </a:r>
          </a:p>
          <a:p>
            <a:pPr>
              <a:lnSpc>
                <a:spcPct val="110000"/>
              </a:lnSpc>
            </a:pPr>
            <a:r>
              <a:rPr lang="en-US" sz="2400" dirty="0"/>
              <a:t>Vichy regime, 1941-1944; collaboration with the occupier Nazi-Germany</a:t>
            </a:r>
          </a:p>
          <a:p>
            <a:pPr>
              <a:lnSpc>
                <a:spcPct val="110000"/>
              </a:lnSpc>
            </a:pPr>
            <a:r>
              <a:rPr lang="en-US" sz="2400" dirty="0"/>
              <a:t>Postwar conservative governments; but communism widespread, especially among intellectuals</a:t>
            </a:r>
          </a:p>
          <a:p>
            <a:pPr>
              <a:lnSpc>
                <a:spcPct val="110000"/>
              </a:lnSpc>
            </a:pPr>
            <a:r>
              <a:rPr lang="en-US" sz="2400" dirty="0" err="1"/>
              <a:t>Decolonisation</a:t>
            </a:r>
            <a:r>
              <a:rPr lang="en-US" sz="2400" dirty="0"/>
              <a:t> (e.g. Algerian War of Independence 1954-1962)</a:t>
            </a:r>
          </a:p>
          <a:p>
            <a:pPr>
              <a:lnSpc>
                <a:spcPct val="110000"/>
              </a:lnSpc>
            </a:pPr>
            <a:r>
              <a:rPr lang="en-US" sz="2400" dirty="0"/>
              <a:t>Economic crisis of the 1970s</a:t>
            </a:r>
          </a:p>
          <a:p>
            <a:pPr>
              <a:lnSpc>
                <a:spcPct val="110000"/>
              </a:lnSpc>
            </a:pPr>
            <a:r>
              <a:rPr lang="en-US" sz="2400" dirty="0"/>
              <a:t>Civic rights movements, 2nd wave feminism, student revolts, anti-war movements etc.</a:t>
            </a:r>
          </a:p>
          <a:p>
            <a:pPr>
              <a:lnSpc>
                <a:spcPct val="110000"/>
              </a:lnSpc>
            </a:pPr>
            <a:endParaRPr lang="en-US" sz="2400" dirty="0"/>
          </a:p>
          <a:p>
            <a:endParaRPr lang="en-US" dirty="0"/>
          </a:p>
        </p:txBody>
      </p:sp>
    </p:spTree>
    <p:extLst>
      <p:ext uri="{BB962C8B-B14F-4D97-AF65-F5344CB8AC3E}">
        <p14:creationId xmlns:p14="http://schemas.microsoft.com/office/powerpoint/2010/main" val="629171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047" y="862283"/>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9076" y="2020416"/>
            <a:ext cx="3810000" cy="3175000"/>
          </a:xfrm>
          <a:prstGeom prst="rect">
            <a:avLst/>
          </a:prstGeom>
        </p:spPr>
      </p:pic>
      <p:sp>
        <p:nvSpPr>
          <p:cNvPr id="4" name="TextBox 3"/>
          <p:cNvSpPr txBox="1"/>
          <p:nvPr/>
        </p:nvSpPr>
        <p:spPr>
          <a:xfrm>
            <a:off x="2467429" y="6241143"/>
            <a:ext cx="3386312"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6495144" y="5310663"/>
            <a:ext cx="3672887"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5884985" y="769155"/>
            <a:ext cx="4918972" cy="646331"/>
          </a:xfrm>
          <a:prstGeom prst="rect">
            <a:avLst/>
          </a:prstGeom>
          <a:noFill/>
        </p:spPr>
        <p:txBody>
          <a:bodyPr wrap="square" rtlCol="0">
            <a:spAutoFit/>
          </a:bodyPr>
          <a:lstStyle/>
          <a:p>
            <a:endParaRPr lang="en-US" dirty="0"/>
          </a:p>
          <a:p>
            <a:r>
              <a:rPr lang="en-US" dirty="0"/>
              <a:t>Focus on language </a:t>
            </a:r>
          </a:p>
        </p:txBody>
      </p:sp>
      <p:sp>
        <p:nvSpPr>
          <p:cNvPr id="7" name="TextBox 6">
            <a:extLst>
              <a:ext uri="{FF2B5EF4-FFF2-40B4-BE49-F238E27FC236}">
                <a16:creationId xmlns:a16="http://schemas.microsoft.com/office/drawing/2014/main" id="{4B779C5C-8041-DD44-B115-093B5A3FE9B5}"/>
              </a:ext>
            </a:extLst>
          </p:cNvPr>
          <p:cNvSpPr txBox="1"/>
          <p:nvPr/>
        </p:nvSpPr>
        <p:spPr>
          <a:xfrm>
            <a:off x="854242" y="164225"/>
            <a:ext cx="9614642" cy="400110"/>
          </a:xfrm>
          <a:prstGeom prst="rect">
            <a:avLst/>
          </a:prstGeom>
          <a:noFill/>
        </p:spPr>
        <p:txBody>
          <a:bodyPr wrap="square" rtlCol="0">
            <a:spAutoFit/>
          </a:bodyPr>
          <a:lstStyle/>
          <a:p>
            <a:r>
              <a:rPr lang="en-US" sz="2000" b="1" dirty="0"/>
              <a:t>Intellectual responses take up late 19</a:t>
            </a:r>
            <a:r>
              <a:rPr lang="en-US" sz="2000" b="1" baseline="30000" dirty="0"/>
              <a:t>th</a:t>
            </a:r>
            <a:r>
              <a:rPr lang="en-US" sz="2000" b="1" dirty="0"/>
              <a:t> and early 20</a:t>
            </a:r>
            <a:r>
              <a:rPr lang="en-US" sz="2000" b="1" baseline="30000" dirty="0"/>
              <a:t>th</a:t>
            </a:r>
            <a:r>
              <a:rPr lang="en-US" sz="2000" b="1" dirty="0"/>
              <a:t> critiques of modernism</a:t>
            </a:r>
          </a:p>
        </p:txBody>
      </p:sp>
    </p:spTree>
    <p:extLst>
      <p:ext uri="{BB962C8B-B14F-4D97-AF65-F5344CB8AC3E}">
        <p14:creationId xmlns:p14="http://schemas.microsoft.com/office/powerpoint/2010/main" val="62033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6003925" y="3048000"/>
            <a:ext cx="18415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4" y="641092"/>
            <a:ext cx="4324350" cy="565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1383633" y="6300530"/>
            <a:ext cx="3968512" cy="369332"/>
          </a:xfrm>
          <a:prstGeom prst="rect">
            <a:avLst/>
          </a:prstGeom>
          <a:noFill/>
        </p:spPr>
        <p:txBody>
          <a:bodyPr wrap="square" rtlCol="0">
            <a:spAutoFit/>
          </a:bodyPr>
          <a:lstStyle/>
          <a:p>
            <a:r>
              <a:rPr lang="en-US" dirty="0"/>
              <a:t>Ferdinand de Saussure, 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611" y="369333"/>
            <a:ext cx="2956275" cy="4463989"/>
          </a:xfrm>
          <a:prstGeom prst="rect">
            <a:avLst/>
          </a:prstGeom>
        </p:spPr>
      </p:pic>
      <p:sp>
        <p:nvSpPr>
          <p:cNvPr id="8" name="TextBox 7"/>
          <p:cNvSpPr txBox="1"/>
          <p:nvPr/>
        </p:nvSpPr>
        <p:spPr>
          <a:xfrm>
            <a:off x="6458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6003925" y="5659438"/>
            <a:ext cx="5117646"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70FA76CE-605C-A74F-9F13-DC769DF6A466}"/>
              </a:ext>
            </a:extLst>
          </p:cNvPr>
          <p:cNvSpPr txBox="1"/>
          <p:nvPr/>
        </p:nvSpPr>
        <p:spPr>
          <a:xfrm>
            <a:off x="770021" y="1"/>
            <a:ext cx="6408821" cy="646331"/>
          </a:xfrm>
          <a:prstGeom prst="rect">
            <a:avLst/>
          </a:prstGeom>
          <a:noFill/>
        </p:spPr>
        <p:txBody>
          <a:bodyPr wrap="square" rtlCol="0">
            <a:spAutoFit/>
          </a:bodyPr>
          <a:lstStyle/>
          <a:p>
            <a:r>
              <a:rPr lang="en-US" b="1" dirty="0"/>
              <a:t>In their search for predecessors, they discovered a forgotten hero in the 1950s.</a:t>
            </a:r>
          </a:p>
        </p:txBody>
      </p:sp>
    </p:spTree>
    <p:extLst>
      <p:ext uri="{BB962C8B-B14F-4D97-AF65-F5344CB8AC3E}">
        <p14:creationId xmlns:p14="http://schemas.microsoft.com/office/powerpoint/2010/main" val="1873353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802" y="606993"/>
            <a:ext cx="3698875" cy="297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481467"/>
            <a:ext cx="4340225"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2133600" y="3737429"/>
            <a:ext cx="8226425" cy="3416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Sign, signifier, signified</a:t>
            </a:r>
            <a:r>
              <a:rPr lang="en-GB" dirty="0"/>
              <a:t>: The sign is constituted by the relationship of a ‘signifier’ (a medium, such as a word, a road sign, a gesture etc) to a ‘signified’ (also known as the referent, the ‘thing’ being signed.) </a:t>
            </a:r>
          </a:p>
          <a:p>
            <a:pPr eaLnBrk="1" hangingPunct="1"/>
            <a:endParaRPr lang="en-GB" dirty="0"/>
          </a:p>
          <a:p>
            <a:pPr eaLnBrk="1" hangingPunct="1"/>
            <a:r>
              <a:rPr lang="en-GB" dirty="0"/>
              <a:t>Note: The ‘signified’ is not the thing itself, only a mental concept of it which the ‘speaker’ and ‘listener’ share. </a:t>
            </a:r>
          </a:p>
          <a:p>
            <a:pPr eaLnBrk="1" hangingPunct="1"/>
            <a:endParaRPr lang="en-GB" dirty="0"/>
          </a:p>
          <a:p>
            <a:pPr eaLnBrk="1" hangingPunct="1"/>
            <a:endParaRPr lang="en-US" dirty="0"/>
          </a:p>
        </p:txBody>
      </p:sp>
      <p:sp>
        <p:nvSpPr>
          <p:cNvPr id="2" name="TextBox 1">
            <a:extLst>
              <a:ext uri="{FF2B5EF4-FFF2-40B4-BE49-F238E27FC236}">
                <a16:creationId xmlns:a16="http://schemas.microsoft.com/office/drawing/2014/main" id="{AC606B23-AA5A-A145-8CE3-78D6D3FA4E7E}"/>
              </a:ext>
            </a:extLst>
          </p:cNvPr>
          <p:cNvSpPr txBox="1"/>
          <p:nvPr/>
        </p:nvSpPr>
        <p:spPr>
          <a:xfrm>
            <a:off x="1840802" y="82063"/>
            <a:ext cx="4696195" cy="646331"/>
          </a:xfrm>
          <a:prstGeom prst="rect">
            <a:avLst/>
          </a:prstGeom>
          <a:noFill/>
        </p:spPr>
        <p:txBody>
          <a:bodyPr wrap="square" rtlCol="0">
            <a:spAutoFit/>
          </a:bodyPr>
          <a:lstStyle/>
          <a:p>
            <a:r>
              <a:rPr lang="en-US" b="1" dirty="0"/>
              <a:t>Saussure replaces the term ‘word’ with ‘signs...</a:t>
            </a:r>
          </a:p>
        </p:txBody>
      </p:sp>
    </p:spTree>
    <p:extLst>
      <p:ext uri="{BB962C8B-B14F-4D97-AF65-F5344CB8AC3E}">
        <p14:creationId xmlns:p14="http://schemas.microsoft.com/office/powerpoint/2010/main" val="3047007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850572" y="1"/>
            <a:ext cx="6531429" cy="7355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b="1" dirty="0"/>
              <a:t>Saussure’s central structuralist claims: </a:t>
            </a:r>
          </a:p>
          <a:p>
            <a:pPr marL="457200" indent="-457200">
              <a:buFontTx/>
              <a:buAutoNum type="arabicPeriod"/>
            </a:pPr>
            <a:endParaRPr lang="en-GB" b="1" dirty="0"/>
          </a:p>
          <a:p>
            <a:pPr marL="457200" indent="-457200">
              <a:buFontTx/>
              <a:buAutoNum type="arabicPeriod"/>
            </a:pPr>
            <a:r>
              <a:rPr lang="en-GB" dirty="0"/>
              <a:t>Languages are not confined to words but include any system of communication that uses ’signs’ (traffic signs, sign language). </a:t>
            </a:r>
          </a:p>
          <a:p>
            <a:pPr marL="457200" indent="-457200">
              <a:buFontTx/>
              <a:buAutoNum type="arabicPeriod"/>
            </a:pPr>
            <a:endParaRPr lang="en-GB" dirty="0"/>
          </a:p>
          <a:p>
            <a:pPr marL="457200" indent="-457200">
              <a:buFontTx/>
              <a:buAutoNum type="arabicPeriod"/>
            </a:pPr>
            <a:r>
              <a:rPr lang="en-GB" dirty="0"/>
              <a:t>A sign is composed of a </a:t>
            </a:r>
            <a:r>
              <a:rPr lang="ja-JP" altLang="en-GB" dirty="0"/>
              <a:t>‘</a:t>
            </a:r>
            <a:r>
              <a:rPr lang="en-GB" altLang="ja-JP" dirty="0"/>
              <a:t>signifier</a:t>
            </a:r>
            <a:r>
              <a:rPr lang="ja-JP" altLang="en-GB" dirty="0"/>
              <a:t>’</a:t>
            </a:r>
            <a:r>
              <a:rPr lang="en-GB" altLang="ja-JP" dirty="0"/>
              <a:t> (vocal sound, image, gesture) and a</a:t>
            </a:r>
            <a:r>
              <a:rPr lang="ja-JP" altLang="en-GB"/>
              <a:t>‘</a:t>
            </a:r>
            <a:r>
              <a:rPr lang="en-GB" altLang="ja-JP" dirty="0"/>
              <a:t>signified</a:t>
            </a:r>
            <a:r>
              <a:rPr lang="ja-JP" altLang="en-GB" dirty="0"/>
              <a:t>’</a:t>
            </a:r>
            <a:r>
              <a:rPr lang="en-GB" altLang="ja-JP" dirty="0"/>
              <a:t> (the mental concept that speaker and listener share). </a:t>
            </a:r>
          </a:p>
          <a:p>
            <a:pPr marL="457200" indent="-457200">
              <a:buFontTx/>
              <a:buAutoNum type="arabicPeriod"/>
            </a:pPr>
            <a:endParaRPr lang="en-GB" dirty="0"/>
          </a:p>
          <a:p>
            <a:pPr marL="457200" indent="-457200">
              <a:buFontTx/>
              <a:buAutoNum type="arabicPeriod"/>
            </a:pPr>
            <a:r>
              <a:rPr lang="en-GB" dirty="0"/>
              <a:t>The mental concept/structure (</a:t>
            </a:r>
            <a:r>
              <a:rPr lang="en-GB" dirty="0" err="1"/>
              <a:t>signifified</a:t>
            </a:r>
            <a:r>
              <a:rPr lang="en-GB" dirty="0"/>
              <a:t>’ precedes the </a:t>
            </a:r>
            <a:r>
              <a:rPr lang="ja-JP" altLang="en-GB" dirty="0"/>
              <a:t>‘</a:t>
            </a:r>
            <a:r>
              <a:rPr lang="en-GB" altLang="ja-JP" dirty="0"/>
              <a:t>signifier</a:t>
            </a:r>
            <a:r>
              <a:rPr lang="ja-JP" altLang="en-GB" dirty="0"/>
              <a:t>’</a:t>
            </a:r>
            <a:r>
              <a:rPr lang="en-GB" altLang="ja-JP" dirty="0"/>
              <a:t> in existence (according to Saussure) It is the hidden ‘structure’ of  and that is what ‘structuralists’ follow (and what later poststructuralists reject)</a:t>
            </a:r>
          </a:p>
          <a:p>
            <a:pPr marL="457200" indent="-457200">
              <a:buFontTx/>
              <a:buAutoNum type="arabicPeriod"/>
            </a:pPr>
            <a:endParaRPr lang="en-GB" dirty="0"/>
          </a:p>
          <a:p>
            <a:pPr marL="457200" indent="-457200">
              <a:buFontTx/>
              <a:buAutoNum type="arabicPeriod"/>
            </a:pPr>
            <a:r>
              <a:rPr lang="en-GB" dirty="0"/>
              <a:t>The relationship between </a:t>
            </a:r>
            <a:r>
              <a:rPr lang="ja-JP" altLang="en-GB"/>
              <a:t>‘</a:t>
            </a:r>
            <a:r>
              <a:rPr lang="en-GB" altLang="ja-JP" dirty="0"/>
              <a:t>signifier/signified</a:t>
            </a:r>
            <a:r>
              <a:rPr lang="ja-JP" altLang="en-GB"/>
              <a:t>’</a:t>
            </a:r>
            <a:r>
              <a:rPr lang="en-GB" altLang="ja-JP" dirty="0"/>
              <a:t> is established arbitrarily.  and bears no resemblance to the’ signified’ (different language use different ‘signifiers’ for the same mental images)</a:t>
            </a:r>
          </a:p>
          <a:p>
            <a:pPr marL="457200" indent="-457200">
              <a:buFontTx/>
              <a:buAutoNum type="arabicPeriod"/>
            </a:pPr>
            <a:endParaRPr lang="en-GB" dirty="0"/>
          </a:p>
          <a:p>
            <a:pPr marL="457200" indent="-457200">
              <a:buFontTx/>
              <a:buAutoNum type="arabicPeriod"/>
            </a:pPr>
            <a:r>
              <a:rPr lang="en-GB" dirty="0"/>
              <a:t>Every sign acquires meaning only by belonging to a network of other signs. There is in every sign a suggestion of another, oppositional sign </a:t>
            </a:r>
            <a:r>
              <a:rPr lang="en-GB" altLang="ja-JP" dirty="0"/>
              <a:t>(binary relations: women/man; child/adult; animal/human etc.)</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2030" y="3296392"/>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194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859" y="254001"/>
            <a:ext cx="6368143" cy="5632311"/>
          </a:xfrm>
          <a:prstGeom prst="rect">
            <a:avLst/>
          </a:prstGeom>
          <a:noFill/>
        </p:spPr>
        <p:txBody>
          <a:bodyPr wrap="square" rtlCol="0">
            <a:spAutoFit/>
          </a:bodyPr>
          <a:lstStyle/>
          <a:p>
            <a:r>
              <a:rPr lang="en-US" b="1" dirty="0"/>
              <a:t>Significance of these claims: </a:t>
            </a:r>
          </a:p>
          <a:p>
            <a:endParaRPr lang="en-US" dirty="0"/>
          </a:p>
          <a:p>
            <a:pPr marL="285750" indent="-285750">
              <a:buFont typeface="Wingdings" charset="2"/>
              <a:buChar char="v"/>
            </a:pPr>
            <a:r>
              <a:rPr lang="en-US" dirty="0"/>
              <a:t>Relationship to knowledge becomes uncertain by undermining the connection between a ‘word’ (signifier) and a ‘thing’ (signified) with no relation to the real thing. ‘Meaning’ and ‘sign’ are separated. </a:t>
            </a:r>
          </a:p>
          <a:p>
            <a:pPr marL="285750" indent="-285750">
              <a:buFont typeface="Wingdings" charset="2"/>
              <a:buChar char="v"/>
            </a:pPr>
            <a:endParaRPr lang="en-US" dirty="0"/>
          </a:p>
          <a:p>
            <a:pPr marL="285750" indent="-285750">
              <a:buFont typeface="Wingdings" charset="2"/>
              <a:buChar char="v"/>
            </a:pPr>
            <a:r>
              <a:rPr lang="en-US" dirty="0"/>
              <a:t>The notion of arbitrariness of the sign deeply challenged the correspondence theory of truth: if words relate only to each other within an own structure, how could language be deemed to refer to the world out there? And how would historians argue that their discourse about the past matched up with ‘what really happened’ as Ranke, for example, had famously argued? </a:t>
            </a:r>
          </a:p>
          <a:p>
            <a:endParaRPr lang="en-US" dirty="0"/>
          </a:p>
          <a:p>
            <a:r>
              <a:rPr lang="en-US" b="1" dirty="0"/>
              <a:t>During the ‘linguistic turn’ Saussure’s ideas about language  were applied to wider human culture (politics, social life etc.)</a:t>
            </a:r>
          </a:p>
          <a:p>
            <a:endParaRPr lang="en-US" dirty="0"/>
          </a:p>
          <a:p>
            <a:endParaRPr lang="en-US" dirty="0"/>
          </a:p>
        </p:txBody>
      </p:sp>
    </p:spTree>
    <p:extLst>
      <p:ext uri="{BB962C8B-B14F-4D97-AF65-F5344CB8AC3E}">
        <p14:creationId xmlns:p14="http://schemas.microsoft.com/office/powerpoint/2010/main" val="1063448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2562726" y="1455821"/>
            <a:ext cx="5819274" cy="5170646"/>
          </a:xfrm>
          <a:prstGeom prst="rect">
            <a:avLst/>
          </a:prstGeom>
        </p:spPr>
        <p:txBody>
          <a:bodyPr wrap="square">
            <a:spAutoFit/>
          </a:bodyPr>
          <a:lstStyle/>
          <a:p>
            <a:r>
              <a:rPr lang="en-US" sz="2000" dirty="0"/>
              <a:t>Reality is NOT representable in any form of human culture (whether written, spoken, visual or dramatic) </a:t>
            </a:r>
          </a:p>
          <a:p>
            <a:endParaRPr lang="en-US" dirty="0"/>
          </a:p>
          <a:p>
            <a:endParaRPr lang="en-US" dirty="0"/>
          </a:p>
          <a:p>
            <a:r>
              <a:rPr lang="en-US" sz="2000" dirty="0"/>
              <a:t>Because ‘reality’ is not representable in any form, no authoritative account can exist of anything) </a:t>
            </a:r>
          </a:p>
          <a:p>
            <a:pPr marL="285750" indent="-285750">
              <a:buFont typeface="Wingdings" charset="2"/>
              <a:buChar char="v"/>
            </a:pPr>
            <a:endParaRPr lang="en-US" dirty="0"/>
          </a:p>
          <a:p>
            <a:endParaRPr lang="en-US" dirty="0"/>
          </a:p>
          <a:p>
            <a:endParaRPr lang="en-US" sz="2000" dirty="0"/>
          </a:p>
          <a:p>
            <a:r>
              <a:rPr lang="en-US" sz="2000" dirty="0"/>
              <a:t>Nobody (including historians) can make claims of possessing a ‘universal’ truth of anything. There is never a single single authority on a given subject of knowledge (this includes claims made in the natural sciences!)</a:t>
            </a:r>
          </a:p>
          <a:p>
            <a:endParaRPr lang="en-US" sz="2000" dirty="0"/>
          </a:p>
          <a:p>
            <a:endParaRPr lang="en-US" dirty="0"/>
          </a:p>
        </p:txBody>
      </p:sp>
      <p:sp>
        <p:nvSpPr>
          <p:cNvPr id="5" name="Down Arrow 4">
            <a:extLst>
              <a:ext uri="{FF2B5EF4-FFF2-40B4-BE49-F238E27FC236}">
                <a16:creationId xmlns:a16="http://schemas.microsoft.com/office/drawing/2014/main" id="{5888B002-E740-6540-9875-270CABFBB81B}"/>
              </a:ext>
            </a:extLst>
          </p:cNvPr>
          <p:cNvSpPr/>
          <p:nvPr/>
        </p:nvSpPr>
        <p:spPr>
          <a:xfrm>
            <a:off x="5314208" y="2115751"/>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5314208" y="3694327"/>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E24F820-A825-998D-5F48-20DD738B572E}"/>
              </a:ext>
            </a:extLst>
          </p:cNvPr>
          <p:cNvSpPr txBox="1"/>
          <p:nvPr/>
        </p:nvSpPr>
        <p:spPr>
          <a:xfrm>
            <a:off x="1383632" y="457200"/>
            <a:ext cx="9432197" cy="369332"/>
          </a:xfrm>
          <a:prstGeom prst="rect">
            <a:avLst/>
          </a:prstGeom>
          <a:noFill/>
        </p:spPr>
        <p:txBody>
          <a:bodyPr wrap="none" rtlCol="0">
            <a:spAutoFit/>
          </a:bodyPr>
          <a:lstStyle/>
          <a:p>
            <a:r>
              <a:rPr lang="en-US" b="1" dirty="0"/>
              <a:t>What are the consequences for the understanding of human experience and knowledge? </a:t>
            </a:r>
          </a:p>
        </p:txBody>
      </p:sp>
    </p:spTree>
    <p:extLst>
      <p:ext uri="{BB962C8B-B14F-4D97-AF65-F5344CB8AC3E}">
        <p14:creationId xmlns:p14="http://schemas.microsoft.com/office/powerpoint/2010/main" val="371054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EFB6AF7-30CD-9F47-8345-9B6DF77442A6}"/>
              </a:ext>
            </a:extLst>
          </p:cNvPr>
          <p:cNvSpPr txBox="1"/>
          <p:nvPr/>
        </p:nvSpPr>
        <p:spPr>
          <a:xfrm>
            <a:off x="505326" y="120315"/>
            <a:ext cx="10492680" cy="2739211"/>
          </a:xfrm>
          <a:prstGeom prst="rect">
            <a:avLst/>
          </a:prstGeom>
          <a:noFill/>
        </p:spPr>
        <p:txBody>
          <a:bodyPr wrap="square" rtlCol="0">
            <a:spAutoFit/>
          </a:bodyPr>
          <a:lstStyle/>
          <a:p>
            <a:r>
              <a:rPr lang="en-US" sz="2000" b="1" dirty="0"/>
              <a:t>Why are they so keen on showing that there is no universal truth and no authority? </a:t>
            </a:r>
          </a:p>
          <a:p>
            <a:endParaRPr lang="en-US" sz="2000" b="1" dirty="0"/>
          </a:p>
          <a:p>
            <a:r>
              <a:rPr lang="en-US" sz="2000" dirty="0"/>
              <a:t>Target of the linguistic turn enthusiasts: </a:t>
            </a:r>
          </a:p>
          <a:p>
            <a:r>
              <a:rPr lang="en-US" sz="2000" dirty="0"/>
              <a:t>the hidden ‘metanarratives’ of modernity that originated in the Enlightenment – the ‘grand narratives’ or ‘metanarratives’ of modernity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5" name="TextBox 4">
            <a:extLst>
              <a:ext uri="{FF2B5EF4-FFF2-40B4-BE49-F238E27FC236}">
                <a16:creationId xmlns:a16="http://schemas.microsoft.com/office/drawing/2014/main" id="{59387B49-CAB3-B746-84EC-18A2D81D098E}"/>
              </a:ext>
            </a:extLst>
          </p:cNvPr>
          <p:cNvSpPr txBox="1"/>
          <p:nvPr/>
        </p:nvSpPr>
        <p:spPr>
          <a:xfrm>
            <a:off x="2105526" y="2069433"/>
            <a:ext cx="6654770" cy="2769989"/>
          </a:xfrm>
          <a:prstGeom prst="rect">
            <a:avLst/>
          </a:prstGeom>
          <a:noFill/>
        </p:spPr>
        <p:txBody>
          <a:bodyPr wrap="square" rtlCol="0">
            <a:spAutoFit/>
          </a:bodyPr>
          <a:lstStyle/>
          <a:p>
            <a:r>
              <a:rPr lang="en-GB" sz="2000" dirty="0"/>
              <a:t>‘Simplifying to the extreme, I define postmodern (scholarship) </a:t>
            </a:r>
            <a:r>
              <a:rPr lang="en-GB" sz="2000" b="1" dirty="0"/>
              <a:t>as incredulity toward metanarratives</a:t>
            </a:r>
            <a:r>
              <a:rPr lang="en-GB" sz="2000" dirty="0"/>
              <a:t>. ... The narrative function is losing its function, its great heroes, its great dangers, its great voyages, its great goal. It is being dispersed in clouds of narrative language ... Where, after </a:t>
            </a:r>
            <a:r>
              <a:rPr lang="en-GB" sz="2000" b="1" dirty="0"/>
              <a:t>the metanarratives</a:t>
            </a:r>
            <a:r>
              <a:rPr lang="en-GB" sz="2000" dirty="0"/>
              <a:t>, </a:t>
            </a:r>
            <a:r>
              <a:rPr lang="en-GB" sz="2000" b="1" dirty="0"/>
              <a:t>can legitimacy reside</a:t>
            </a:r>
            <a:r>
              <a:rPr lang="en-GB" sz="2000" dirty="0"/>
              <a:t>?’</a:t>
            </a:r>
          </a:p>
          <a:p>
            <a:r>
              <a:rPr lang="en-GB" dirty="0"/>
              <a:t>(Jean-François Lyotard, </a:t>
            </a:r>
            <a:r>
              <a:rPr lang="en-GB" i="1" dirty="0"/>
              <a:t>The Postmodern Condition: A Report of Knowledge</a:t>
            </a:r>
            <a:r>
              <a:rPr lang="en-GB" dirty="0"/>
              <a:t> (1979))</a:t>
            </a:r>
          </a:p>
          <a:p>
            <a:pPr marL="342900" indent="-34290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D9E24BC9-4615-95C9-0E83-A5ADEB13B606}"/>
              </a:ext>
            </a:extLst>
          </p:cNvPr>
          <p:cNvSpPr txBox="1"/>
          <p:nvPr/>
        </p:nvSpPr>
        <p:spPr>
          <a:xfrm>
            <a:off x="565484" y="5510463"/>
            <a:ext cx="11369138" cy="923330"/>
          </a:xfrm>
          <a:prstGeom prst="rect">
            <a:avLst/>
          </a:prstGeom>
          <a:noFill/>
        </p:spPr>
        <p:txBody>
          <a:bodyPr wrap="none" rtlCol="0">
            <a:spAutoFit/>
          </a:bodyPr>
          <a:lstStyle/>
          <a:p>
            <a:endParaRPr lang="en-US" dirty="0"/>
          </a:p>
          <a:p>
            <a:r>
              <a:rPr lang="en-US" dirty="0"/>
              <a:t>Again, to understand such ‘destructive’ visions, we need to take the wider social, cultural, economic and political </a:t>
            </a:r>
          </a:p>
          <a:p>
            <a:r>
              <a:rPr lang="en-US" dirty="0"/>
              <a:t>context of the immediate postwar period into account. </a:t>
            </a:r>
          </a:p>
        </p:txBody>
      </p:sp>
      <p:sp>
        <p:nvSpPr>
          <p:cNvPr id="3" name="TextBox 2">
            <a:extLst>
              <a:ext uri="{FF2B5EF4-FFF2-40B4-BE49-F238E27FC236}">
                <a16:creationId xmlns:a16="http://schemas.microsoft.com/office/drawing/2014/main" id="{DFB1BFD2-12E1-63FA-6873-313AA827FDCB}"/>
              </a:ext>
            </a:extLst>
          </p:cNvPr>
          <p:cNvSpPr txBox="1"/>
          <p:nvPr/>
        </p:nvSpPr>
        <p:spPr>
          <a:xfrm>
            <a:off x="0" y="4839422"/>
            <a:ext cx="12546262" cy="923330"/>
          </a:xfrm>
          <a:prstGeom prst="rect">
            <a:avLst/>
          </a:prstGeom>
          <a:noFill/>
        </p:spPr>
        <p:txBody>
          <a:bodyPr wrap="square" rtlCol="0">
            <a:spAutoFit/>
          </a:bodyPr>
          <a:lstStyle/>
          <a:p>
            <a:r>
              <a:rPr lang="en-US" dirty="0"/>
              <a:t>The overall aim is to destroy the ‘myth of the Enlightenment: progress, science/technology, reason/rationality, the </a:t>
            </a:r>
          </a:p>
          <a:p>
            <a:r>
              <a:rPr lang="en-US" dirty="0"/>
              <a:t>autonomous human being who willfully creates the world (e.g. Adorno/ Horkheimer, </a:t>
            </a:r>
            <a:r>
              <a:rPr lang="en-US" i="1" dirty="0"/>
              <a:t>Dialectic of the Enlightenment</a:t>
            </a:r>
            <a:r>
              <a:rPr lang="en-US" dirty="0"/>
              <a:t>, 1947)</a:t>
            </a:r>
          </a:p>
          <a:p>
            <a:endParaRPr lang="en-US" dirty="0"/>
          </a:p>
        </p:txBody>
      </p:sp>
    </p:spTree>
    <p:extLst>
      <p:ext uri="{BB962C8B-B14F-4D97-AF65-F5344CB8AC3E}">
        <p14:creationId xmlns:p14="http://schemas.microsoft.com/office/powerpoint/2010/main" val="1957116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914" y="1160464"/>
            <a:ext cx="6480175" cy="453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4" name="TextBox 2"/>
          <p:cNvSpPr txBox="1">
            <a:spLocks noChangeArrowheads="1"/>
          </p:cNvSpPr>
          <p:nvPr/>
        </p:nvSpPr>
        <p:spPr bwMode="auto">
          <a:xfrm>
            <a:off x="4079777" y="6021289"/>
            <a:ext cx="435302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
        <p:nvSpPr>
          <p:cNvPr id="2" name="TextBox 1">
            <a:extLst>
              <a:ext uri="{FF2B5EF4-FFF2-40B4-BE49-F238E27FC236}">
                <a16:creationId xmlns:a16="http://schemas.microsoft.com/office/drawing/2014/main" id="{79AAB178-7CB5-9B40-9D32-0A2BED27ADC4}"/>
              </a:ext>
            </a:extLst>
          </p:cNvPr>
          <p:cNvSpPr txBox="1"/>
          <p:nvPr/>
        </p:nvSpPr>
        <p:spPr>
          <a:xfrm>
            <a:off x="1775520" y="188641"/>
            <a:ext cx="8986134" cy="369332"/>
          </a:xfrm>
          <a:prstGeom prst="rect">
            <a:avLst/>
          </a:prstGeom>
          <a:noFill/>
        </p:spPr>
        <p:txBody>
          <a:bodyPr wrap="square" rtlCol="0">
            <a:spAutoFit/>
          </a:bodyPr>
          <a:lstStyle/>
          <a:p>
            <a:r>
              <a:rPr lang="en-US" dirty="0"/>
              <a:t>		</a:t>
            </a:r>
            <a:r>
              <a:rPr lang="en-US" b="1" dirty="0"/>
              <a:t>Attacking Enlightenment ‘metanarratives’: the human subject</a:t>
            </a:r>
          </a:p>
        </p:txBody>
      </p:sp>
      <p:sp>
        <p:nvSpPr>
          <p:cNvPr id="3" name="TextBox 2">
            <a:extLst>
              <a:ext uri="{FF2B5EF4-FFF2-40B4-BE49-F238E27FC236}">
                <a16:creationId xmlns:a16="http://schemas.microsoft.com/office/drawing/2014/main" id="{1E9136A7-D133-1E85-C423-D41561FB5682}"/>
              </a:ext>
            </a:extLst>
          </p:cNvPr>
          <p:cNvSpPr txBox="1"/>
          <p:nvPr/>
        </p:nvSpPr>
        <p:spPr>
          <a:xfrm>
            <a:off x="9336086" y="1816768"/>
            <a:ext cx="2637137" cy="2308324"/>
          </a:xfrm>
          <a:prstGeom prst="rect">
            <a:avLst/>
          </a:prstGeom>
          <a:noFill/>
        </p:spPr>
        <p:txBody>
          <a:bodyPr wrap="square" rtlCol="0">
            <a:spAutoFit/>
          </a:bodyPr>
          <a:lstStyle/>
          <a:p>
            <a:r>
              <a:rPr lang="en-US" dirty="0"/>
              <a:t>Foucault is the most </a:t>
            </a:r>
          </a:p>
          <a:p>
            <a:r>
              <a:rPr lang="en-US" dirty="0"/>
              <a:t>Influential theorists of the ‘linguistic turn’ for historians because he writes ‘histories’ – although very differently from historians of historians of this time.</a:t>
            </a:r>
          </a:p>
        </p:txBody>
      </p:sp>
    </p:spTree>
    <p:extLst>
      <p:ext uri="{BB962C8B-B14F-4D97-AF65-F5344CB8AC3E}">
        <p14:creationId xmlns:p14="http://schemas.microsoft.com/office/powerpoint/2010/main" val="526783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3406776" y="2687638"/>
            <a:ext cx="31464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2711450" y="1341438"/>
            <a:ext cx="6120854"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endParaRPr lang="en-GB" dirty="0"/>
          </a:p>
          <a:p>
            <a:r>
              <a:rPr lang="en-GB" b="1" dirty="0"/>
              <a:t>A history of the human subject and ‘the self</a:t>
            </a:r>
            <a:r>
              <a:rPr lang="en-GB" dirty="0"/>
              <a:t>’</a:t>
            </a:r>
          </a:p>
          <a:p>
            <a:r>
              <a:rPr lang="en-GB" dirty="0"/>
              <a:t> </a:t>
            </a:r>
          </a:p>
          <a:p>
            <a:r>
              <a:rPr lang="ja-JP" altLang="en-GB"/>
              <a:t>‘</a:t>
            </a:r>
            <a:r>
              <a:rPr lang="en-GB" altLang="ja-JP" dirty="0"/>
              <a:t>… the interaction between oneself and others and in the technologies of individual domination, the history of how an individual acts upon himself (or herself); </a:t>
            </a:r>
          </a:p>
          <a:p>
            <a:endParaRPr lang="en-GB" altLang="ja-JP" dirty="0"/>
          </a:p>
          <a:p>
            <a:r>
              <a:rPr lang="en-GB" altLang="ja-JP" dirty="0"/>
              <a:t>I am interested in the technologies of the self and a history of the subject.’ </a:t>
            </a:r>
          </a:p>
          <a:p>
            <a:endParaRPr lang="en-GB" dirty="0"/>
          </a:p>
        </p:txBody>
      </p:sp>
      <p:sp>
        <p:nvSpPr>
          <p:cNvPr id="2" name="TextBox 1">
            <a:extLst>
              <a:ext uri="{FF2B5EF4-FFF2-40B4-BE49-F238E27FC236}">
                <a16:creationId xmlns:a16="http://schemas.microsoft.com/office/drawing/2014/main" id="{4655039F-AC4B-A340-8A12-A47EE065ADD6}"/>
              </a:ext>
            </a:extLst>
          </p:cNvPr>
          <p:cNvSpPr txBox="1"/>
          <p:nvPr/>
        </p:nvSpPr>
        <p:spPr>
          <a:xfrm>
            <a:off x="589547" y="553453"/>
            <a:ext cx="10222948" cy="369332"/>
          </a:xfrm>
          <a:prstGeom prst="rect">
            <a:avLst/>
          </a:prstGeom>
          <a:noFill/>
        </p:spPr>
        <p:txBody>
          <a:bodyPr wrap="square" rtlCol="0">
            <a:spAutoFit/>
          </a:bodyPr>
          <a:lstStyle/>
          <a:p>
            <a:r>
              <a:rPr lang="en-US" dirty="0"/>
              <a:t>Towards the end of his life, he identifies the key concern that runs through all his work as….</a:t>
            </a:r>
          </a:p>
        </p:txBody>
      </p:sp>
      <p:sp>
        <p:nvSpPr>
          <p:cNvPr id="3" name="TextBox 2">
            <a:extLst>
              <a:ext uri="{FF2B5EF4-FFF2-40B4-BE49-F238E27FC236}">
                <a16:creationId xmlns:a16="http://schemas.microsoft.com/office/drawing/2014/main" id="{DACAD057-2757-67EE-BC97-1A3DBFC4B6DA}"/>
              </a:ext>
            </a:extLst>
          </p:cNvPr>
          <p:cNvSpPr txBox="1"/>
          <p:nvPr/>
        </p:nvSpPr>
        <p:spPr>
          <a:xfrm>
            <a:off x="1491916" y="4203761"/>
            <a:ext cx="9595357" cy="923330"/>
          </a:xfrm>
          <a:prstGeom prst="rect">
            <a:avLst/>
          </a:prstGeom>
          <a:noFill/>
        </p:spPr>
        <p:txBody>
          <a:bodyPr wrap="square" rtlCol="0">
            <a:spAutoFit/>
          </a:bodyPr>
          <a:lstStyle/>
          <a:p>
            <a:r>
              <a:rPr lang="en-US" b="1" dirty="0"/>
              <a:t>Claim</a:t>
            </a:r>
            <a:r>
              <a:rPr lang="en-US" dirty="0"/>
              <a:t>: What we experience as our ‘selfhood’ or our ‘identity’ is not authentic but a construct of knowledge/power. </a:t>
            </a:r>
          </a:p>
          <a:p>
            <a:endParaRPr lang="en-US" dirty="0"/>
          </a:p>
        </p:txBody>
      </p:sp>
    </p:spTree>
    <p:extLst>
      <p:ext uri="{BB962C8B-B14F-4D97-AF65-F5344CB8AC3E}">
        <p14:creationId xmlns:p14="http://schemas.microsoft.com/office/powerpoint/2010/main" val="698541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9568" y="372979"/>
            <a:ext cx="8183576" cy="5262979"/>
          </a:xfrm>
          <a:prstGeom prst="rect">
            <a:avLst/>
          </a:prstGeom>
          <a:noFill/>
        </p:spPr>
        <p:txBody>
          <a:bodyPr wrap="square" rtlCol="0">
            <a:spAutoFit/>
          </a:bodyPr>
          <a:lstStyle/>
          <a:p>
            <a:endParaRPr lang="en-US" sz="2000" b="1" dirty="0"/>
          </a:p>
          <a:p>
            <a:r>
              <a:rPr lang="en-US" sz="2000" b="1" dirty="0"/>
              <a:t>Linguistic Turn</a:t>
            </a:r>
            <a:r>
              <a:rPr lang="en-GB" sz="2000" dirty="0"/>
              <a:t> </a:t>
            </a:r>
          </a:p>
          <a:p>
            <a:endParaRPr lang="en-US" sz="2000" dirty="0"/>
          </a:p>
          <a:p>
            <a:r>
              <a:rPr lang="en-US" sz="2000" dirty="0"/>
              <a:t>The term was first used by the American philosopher </a:t>
            </a:r>
            <a:r>
              <a:rPr lang="en-GB" sz="2000" b="1" dirty="0"/>
              <a:t>Richard Rorty </a:t>
            </a:r>
            <a:r>
              <a:rPr lang="en-GB" sz="2000" dirty="0"/>
              <a:t>in an edited volume, entitled </a:t>
            </a:r>
            <a:r>
              <a:rPr lang="en-GB" sz="2000" b="1" i="1" dirty="0"/>
              <a:t>The Linguistic Turn </a:t>
            </a:r>
            <a:r>
              <a:rPr lang="en-GB" sz="2000" b="1" dirty="0"/>
              <a:t>(1967</a:t>
            </a:r>
            <a:r>
              <a:rPr lang="en-GB" sz="2000" dirty="0"/>
              <a:t>). </a:t>
            </a:r>
          </a:p>
          <a:p>
            <a:endParaRPr lang="en-GB" sz="2000" dirty="0"/>
          </a:p>
          <a:p>
            <a:r>
              <a:rPr lang="en-GB" sz="2000" dirty="0"/>
              <a:t>At its core stands a new focus in academia after WWII on </a:t>
            </a:r>
            <a:r>
              <a:rPr lang="en-GB" sz="2000" b="1" dirty="0"/>
              <a:t>the relationship between language, language users, and the world </a:t>
            </a:r>
            <a:r>
              <a:rPr lang="en-GB" sz="2000" dirty="0"/>
              <a:t>–  perceived through human ‘experience’ and expressed through language. </a:t>
            </a:r>
          </a:p>
          <a:p>
            <a:endParaRPr lang="en-GB" sz="2000" dirty="0"/>
          </a:p>
          <a:p>
            <a:r>
              <a:rPr lang="en-GB" sz="2000" dirty="0"/>
              <a:t>The ‘linguistic turn’ is rooted in philosophy and literature studies/literary criticism and later spreads to other subjects in the humanities. Its most radical versions emerged in postwar France philosophy/semiotics. These theories only ‘travelled’ to the Anglo-American world during the 1980s and came into heavy use by American academics during the 1990s. </a:t>
            </a:r>
          </a:p>
          <a:p>
            <a:endParaRPr lang="en-GB" dirty="0"/>
          </a:p>
          <a:p>
            <a:endParaRPr lang="en-GB" dirty="0"/>
          </a:p>
        </p:txBody>
      </p:sp>
    </p:spTree>
    <p:extLst>
      <p:ext uri="{BB962C8B-B14F-4D97-AF65-F5344CB8AC3E}">
        <p14:creationId xmlns:p14="http://schemas.microsoft.com/office/powerpoint/2010/main" val="2959033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31904" y="3048000"/>
            <a:ext cx="5072062" cy="381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3" name="TextBox 1"/>
          <p:cNvSpPr txBox="1">
            <a:spLocks noChangeArrowheads="1"/>
          </p:cNvSpPr>
          <p:nvPr/>
        </p:nvSpPr>
        <p:spPr bwMode="auto">
          <a:xfrm>
            <a:off x="5807970" y="476673"/>
            <a:ext cx="4495997"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dirty="0"/>
          </a:p>
          <a:p>
            <a:pPr eaLnBrk="1" hangingPunct="1"/>
            <a:endParaRPr lang="en-US" dirty="0"/>
          </a:p>
        </p:txBody>
      </p:sp>
      <p:sp>
        <p:nvSpPr>
          <p:cNvPr id="3" name="TextBox 2"/>
          <p:cNvSpPr txBox="1"/>
          <p:nvPr/>
        </p:nvSpPr>
        <p:spPr>
          <a:xfrm>
            <a:off x="1617785" y="3048001"/>
            <a:ext cx="3470152" cy="1292662"/>
          </a:xfrm>
          <a:prstGeom prst="rect">
            <a:avLst/>
          </a:prstGeom>
          <a:noFill/>
        </p:spPr>
        <p:txBody>
          <a:bodyPr wrap="square">
            <a:spAutoFit/>
          </a:bodyPr>
          <a:lstStyle/>
          <a:p>
            <a:pPr>
              <a:defRPr/>
            </a:pPr>
            <a:r>
              <a:rPr lang="en-US" b="1" dirty="0"/>
              <a:t>I</a:t>
            </a:r>
            <a:r>
              <a:rPr lang="en-US" sz="2000" b="1" dirty="0"/>
              <a:t>. Method of Archaeology (early works until ‘Crime and Punishment’)</a:t>
            </a:r>
          </a:p>
          <a:p>
            <a:pPr marL="342900" indent="-342900">
              <a:buFont typeface="Arial"/>
              <a:buChar char="•"/>
              <a:defRPr/>
            </a:pPr>
            <a:endParaRPr lang="en-US" dirty="0"/>
          </a:p>
        </p:txBody>
      </p:sp>
      <p:sp>
        <p:nvSpPr>
          <p:cNvPr id="4" name="TextBox 3">
            <a:extLst>
              <a:ext uri="{FF2B5EF4-FFF2-40B4-BE49-F238E27FC236}">
                <a16:creationId xmlns:a16="http://schemas.microsoft.com/office/drawing/2014/main" id="{2501BF0D-02BB-A04D-9665-813AD7924A8E}"/>
              </a:ext>
            </a:extLst>
          </p:cNvPr>
          <p:cNvSpPr txBox="1"/>
          <p:nvPr/>
        </p:nvSpPr>
        <p:spPr>
          <a:xfrm>
            <a:off x="1617785" y="4221089"/>
            <a:ext cx="3470152" cy="2031325"/>
          </a:xfrm>
          <a:prstGeom prst="rect">
            <a:avLst/>
          </a:prstGeom>
          <a:noFill/>
        </p:spPr>
        <p:txBody>
          <a:bodyPr wrap="square" rtlCol="0">
            <a:spAutoFit/>
          </a:bodyPr>
          <a:lstStyle/>
          <a:p>
            <a:r>
              <a:rPr lang="en-US" dirty="0"/>
              <a:t>Investigation of the rules of </a:t>
            </a:r>
          </a:p>
          <a:p>
            <a:r>
              <a:rPr lang="en-US" dirty="0"/>
              <a:t>language at a given moment </a:t>
            </a:r>
          </a:p>
          <a:p>
            <a:r>
              <a:rPr lang="en-US" dirty="0"/>
              <a:t>in time.  These rules, he argues, ‘create’ a certain kind of reality about the human subject and the world. They create certain experiences.</a:t>
            </a:r>
          </a:p>
        </p:txBody>
      </p:sp>
      <p:sp>
        <p:nvSpPr>
          <p:cNvPr id="2" name="TextBox 1">
            <a:extLst>
              <a:ext uri="{FF2B5EF4-FFF2-40B4-BE49-F238E27FC236}">
                <a16:creationId xmlns:a16="http://schemas.microsoft.com/office/drawing/2014/main" id="{8282F0CF-59C0-264E-BDDF-76D908D2DAFC}"/>
              </a:ext>
            </a:extLst>
          </p:cNvPr>
          <p:cNvSpPr txBox="1"/>
          <p:nvPr/>
        </p:nvSpPr>
        <p:spPr>
          <a:xfrm>
            <a:off x="5638802" y="213669"/>
            <a:ext cx="5029199" cy="646331"/>
          </a:xfrm>
          <a:prstGeom prst="rect">
            <a:avLst/>
          </a:prstGeom>
          <a:noFill/>
        </p:spPr>
        <p:txBody>
          <a:bodyPr wrap="square" rtlCol="0">
            <a:spAutoFit/>
          </a:bodyPr>
          <a:lstStyle/>
          <a:p>
            <a:pPr algn="ctr"/>
            <a:r>
              <a:rPr lang="en-US" b="1" dirty="0"/>
              <a:t>The history of the human subject </a:t>
            </a:r>
          </a:p>
          <a:p>
            <a:pPr algn="ctr"/>
            <a:r>
              <a:rPr lang="en-US" b="1" dirty="0"/>
              <a:t>Phase I </a:t>
            </a:r>
          </a:p>
        </p:txBody>
      </p:sp>
      <p:sp>
        <p:nvSpPr>
          <p:cNvPr id="5" name="TextBox 4">
            <a:extLst>
              <a:ext uri="{FF2B5EF4-FFF2-40B4-BE49-F238E27FC236}">
                <a16:creationId xmlns:a16="http://schemas.microsoft.com/office/drawing/2014/main" id="{E803E281-0DED-109C-E408-B96F1DD45219}"/>
              </a:ext>
            </a:extLst>
          </p:cNvPr>
          <p:cNvSpPr txBox="1"/>
          <p:nvPr/>
        </p:nvSpPr>
        <p:spPr>
          <a:xfrm>
            <a:off x="6557212" y="1536270"/>
            <a:ext cx="5072062" cy="1200329"/>
          </a:xfrm>
          <a:prstGeom prst="rect">
            <a:avLst/>
          </a:prstGeom>
          <a:noFill/>
        </p:spPr>
        <p:txBody>
          <a:bodyPr wrap="square" rtlCol="0">
            <a:spAutoFit/>
          </a:bodyPr>
          <a:lstStyle/>
          <a:p>
            <a:r>
              <a:rPr lang="en-US" dirty="0"/>
              <a:t>All works are based on his close engagement with some of the central claims of the French ‘linguistic turn’.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703513" y="1"/>
            <a:ext cx="7413501" cy="72943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dirty="0"/>
              <a:t>		</a:t>
            </a:r>
            <a:r>
              <a:rPr lang="en-US" sz="2800" b="1" dirty="0"/>
              <a:t>Method of Archaeology</a:t>
            </a:r>
          </a:p>
          <a:p>
            <a:pPr eaLnBrk="1" hangingPunct="1"/>
            <a:r>
              <a:rPr lang="en-US" sz="2000" b="1" dirty="0"/>
              <a:t>Explores the conditions of possibility what can be said and thought at a particular moment in time</a:t>
            </a:r>
          </a:p>
          <a:p>
            <a:pPr marL="342900" indent="-342900" eaLnBrk="1" hangingPunct="1">
              <a:buFont typeface="Arial" panose="020B0604020202020204" pitchFamily="34" charset="0"/>
              <a:buChar char="•"/>
            </a:pPr>
            <a:endParaRPr lang="en-GB" sz="2000" dirty="0"/>
          </a:p>
          <a:p>
            <a:pPr marL="342900" indent="-342900" eaLnBrk="1" hangingPunct="1">
              <a:buFont typeface="Arial" panose="020B0604020202020204" pitchFamily="34" charset="0"/>
              <a:buChar char="•"/>
            </a:pPr>
            <a:r>
              <a:rPr lang="en-GB" sz="2000" dirty="0"/>
              <a:t>Is concerned with the </a:t>
            </a:r>
            <a:r>
              <a:rPr lang="en-GB" sz="2000" b="1" dirty="0"/>
              <a:t>analysis of language </a:t>
            </a:r>
            <a:r>
              <a:rPr lang="en-GB" sz="2000" dirty="0"/>
              <a:t>as a system of the possibility of human expression;  it is </a:t>
            </a:r>
            <a:r>
              <a:rPr lang="en-GB" sz="2000" b="1" dirty="0"/>
              <a:t>synchronic</a:t>
            </a:r>
            <a:r>
              <a:rPr lang="en-GB" sz="2000" dirty="0"/>
              <a:t> – at one moment in time </a:t>
            </a:r>
          </a:p>
          <a:p>
            <a:pPr marL="342900" indent="-342900" eaLnBrk="1" hangingPunct="1">
              <a:buFont typeface="Arial" panose="020B0604020202020204" pitchFamily="34" charset="0"/>
              <a:buChar char="•"/>
            </a:pPr>
            <a:endParaRPr lang="en-GB" sz="2000" b="1" dirty="0"/>
          </a:p>
          <a:p>
            <a:pPr marL="342900" indent="-342900" eaLnBrk="1" hangingPunct="1">
              <a:buFont typeface="Arial" panose="020B0604020202020204" pitchFamily="34" charset="0"/>
              <a:buChar char="•"/>
            </a:pPr>
            <a:r>
              <a:rPr lang="en-GB" sz="2000" b="1" dirty="0"/>
              <a:t>It does never try to explain historical change or the origin or distribution of power; power is not discussed in his books which are written with the method of archaeology</a:t>
            </a:r>
            <a:endParaRPr lang="en-GB" sz="2000" dirty="0"/>
          </a:p>
          <a:p>
            <a:pPr eaLnBrk="1" hangingPunct="1"/>
            <a:endParaRPr lang="en-GB" sz="2000" dirty="0"/>
          </a:p>
          <a:p>
            <a:pPr marL="342900" indent="-342900" eaLnBrk="1" hangingPunct="1">
              <a:buFont typeface="Arial" panose="020B0604020202020204" pitchFamily="34" charset="0"/>
              <a:buChar char="•"/>
            </a:pPr>
            <a:r>
              <a:rPr lang="en-GB" sz="2000" dirty="0"/>
              <a:t>Inspired by ‘structuralism’ and de Saussure in this phase</a:t>
            </a:r>
          </a:p>
          <a:p>
            <a:pPr eaLnBrk="1" hangingPunct="1"/>
            <a:r>
              <a:rPr lang="en-GB" sz="2000" dirty="0"/>
              <a:t>	Foucault’s idea is that every mode of thinking is based on the 	structure and rules of language and involves implicit rules 	(maybe not even 	consciously formulated by those following 	them) that materially restrict the range of possible thoughts 	an individual is able to have. </a:t>
            </a:r>
          </a:p>
          <a:p>
            <a:pPr eaLnBrk="1" hangingPunct="1"/>
            <a:endParaRPr lang="en-GB" sz="2000" dirty="0"/>
          </a:p>
          <a:p>
            <a:pPr eaLnBrk="1" hangingPunct="1"/>
            <a:r>
              <a:rPr lang="en-GB" sz="2000" dirty="0"/>
              <a:t>Note: This is the case for the past as it is for the present: you can only speak what the current rules of language allows you to think and speak! </a:t>
            </a:r>
          </a:p>
          <a:p>
            <a:pPr eaLnBrk="1" hangingPunct="1"/>
            <a:r>
              <a:rPr lang="en-GB" sz="200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2"/>
          <p:cNvSpPr txBox="1">
            <a:spLocks noChangeArrowheads="1"/>
          </p:cNvSpPr>
          <p:nvPr/>
        </p:nvSpPr>
        <p:spPr bwMode="auto">
          <a:xfrm>
            <a:off x="1455821" y="2430379"/>
            <a:ext cx="23210755" cy="3600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2000" dirty="0"/>
              <a:t>Renaissance Episteme (1450-1650) </a:t>
            </a:r>
          </a:p>
          <a:p>
            <a:pPr eaLnBrk="1" hangingPunct="1"/>
            <a:endParaRPr lang="en-GB" sz="2000" dirty="0"/>
          </a:p>
          <a:p>
            <a:pPr eaLnBrk="1" hangingPunct="1"/>
            <a:r>
              <a:rPr lang="en-GB" sz="2000" dirty="0"/>
              <a:t>Classical Episteme (1650-1800)</a:t>
            </a:r>
          </a:p>
          <a:p>
            <a:pPr eaLnBrk="1" hangingPunct="1"/>
            <a:endParaRPr lang="en-GB" sz="2000" dirty="0"/>
          </a:p>
          <a:p>
            <a:pPr eaLnBrk="1" hangingPunct="1"/>
            <a:r>
              <a:rPr lang="en-GB" sz="2000" dirty="0"/>
              <a:t>Modern Episteme (1800-1966) </a:t>
            </a:r>
          </a:p>
          <a:p>
            <a:pPr eaLnBrk="1" hangingPunct="1"/>
            <a:endParaRPr lang="en-GB" sz="2000" dirty="0"/>
          </a:p>
          <a:p>
            <a:pPr eaLnBrk="1" hangingPunct="1"/>
            <a:r>
              <a:rPr lang="en-GB" sz="2000" dirty="0"/>
              <a:t>Postmodern Episteme (late1960s -?)</a:t>
            </a:r>
          </a:p>
          <a:p>
            <a:pPr eaLnBrk="1" hangingPunct="1"/>
            <a:endParaRPr lang="en-GB" sz="2000" dirty="0"/>
          </a:p>
          <a:p>
            <a:pPr eaLnBrk="1" hangingPunct="1"/>
            <a:r>
              <a:rPr lang="en-GB" sz="2000" b="1" dirty="0"/>
              <a:t>Where are we now? Post-Postmodern Episteme?</a:t>
            </a:r>
          </a:p>
          <a:p>
            <a:pPr eaLnBrk="1" hangingPunct="1"/>
            <a:r>
              <a:rPr lang="en-GB" dirty="0"/>
              <a:t> </a:t>
            </a:r>
          </a:p>
          <a:p>
            <a:pPr eaLnBrk="1" hangingPunct="1"/>
            <a:endParaRPr lang="en-US" dirty="0"/>
          </a:p>
        </p:txBody>
      </p:sp>
      <p:sp>
        <p:nvSpPr>
          <p:cNvPr id="28674" name="Rectangle 5"/>
          <p:cNvSpPr>
            <a:spLocks noChangeArrowheads="1"/>
          </p:cNvSpPr>
          <p:nvPr/>
        </p:nvSpPr>
        <p:spPr bwMode="auto">
          <a:xfrm>
            <a:off x="1455821" y="826635"/>
            <a:ext cx="6926179"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ja-JP" altLang="en-GB" sz="2000"/>
              <a:t>‘</a:t>
            </a:r>
            <a:r>
              <a:rPr lang="en-GB" altLang="ja-JP" sz="2000" dirty="0"/>
              <a:t>In any given culture and at any given moment there is always only one episteme that defines the conditions of possibility of all knowledge, whether expressed in theory or silently invested in a practice.</a:t>
            </a:r>
            <a:r>
              <a:rPr lang="ja-JP" altLang="en-GB" sz="2000"/>
              <a:t>’</a:t>
            </a:r>
            <a:r>
              <a:rPr lang="en-GB" altLang="ja-JP" sz="2000" dirty="0"/>
              <a:t> </a:t>
            </a:r>
            <a:endParaRPr lang="en-US" sz="2000" dirty="0"/>
          </a:p>
        </p:txBody>
      </p:sp>
      <p:sp>
        <p:nvSpPr>
          <p:cNvPr id="2" name="TextBox 1">
            <a:extLst>
              <a:ext uri="{FF2B5EF4-FFF2-40B4-BE49-F238E27FC236}">
                <a16:creationId xmlns:a16="http://schemas.microsoft.com/office/drawing/2014/main" id="{BBB92D9D-0CFC-944D-A0ED-E7728E90BE33}"/>
              </a:ext>
            </a:extLst>
          </p:cNvPr>
          <p:cNvSpPr txBox="1"/>
          <p:nvPr/>
        </p:nvSpPr>
        <p:spPr>
          <a:xfrm>
            <a:off x="2351585" y="332656"/>
            <a:ext cx="7866556" cy="400110"/>
          </a:xfrm>
          <a:prstGeom prst="rect">
            <a:avLst/>
          </a:prstGeom>
          <a:noFill/>
        </p:spPr>
        <p:txBody>
          <a:bodyPr wrap="square" rtlCol="0">
            <a:spAutoFit/>
          </a:bodyPr>
          <a:lstStyle/>
          <a:p>
            <a:r>
              <a:rPr lang="en-US" sz="2000" b="1" dirty="0"/>
              <a:t>New </a:t>
            </a:r>
            <a:r>
              <a:rPr lang="en-US" sz="2000" b="1" dirty="0" err="1"/>
              <a:t>Periodisation</a:t>
            </a:r>
            <a:r>
              <a:rPr lang="en-US" sz="2000" b="1" dirty="0"/>
              <a:t> in History Writing : Epistemes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0"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51984" y="2276872"/>
            <a:ext cx="5072062" cy="381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2" name="TextBox 3"/>
          <p:cNvSpPr txBox="1">
            <a:spLocks noChangeArrowheads="1"/>
          </p:cNvSpPr>
          <p:nvPr/>
        </p:nvSpPr>
        <p:spPr bwMode="auto">
          <a:xfrm>
            <a:off x="6096000" y="116633"/>
            <a:ext cx="4572001"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The historian as an archaeologist </a:t>
            </a:r>
          </a:p>
          <a:p>
            <a:pPr eaLnBrk="1" hangingPunct="1"/>
            <a:r>
              <a:rPr lang="en-GB" b="1" dirty="0"/>
              <a:t>digs up ‘the episteme’</a:t>
            </a:r>
          </a:p>
          <a:p>
            <a:pPr eaLnBrk="1" hangingPunct="1"/>
            <a:endParaRPr lang="en-US" dirty="0"/>
          </a:p>
        </p:txBody>
      </p:sp>
      <p:sp>
        <p:nvSpPr>
          <p:cNvPr id="2" name="TextBox 1">
            <a:extLst>
              <a:ext uri="{FF2B5EF4-FFF2-40B4-BE49-F238E27FC236}">
                <a16:creationId xmlns:a16="http://schemas.microsoft.com/office/drawing/2014/main" id="{67AD5330-D1E8-B145-A5DE-3FBDA274197C}"/>
              </a:ext>
            </a:extLst>
          </p:cNvPr>
          <p:cNvSpPr txBox="1"/>
          <p:nvPr/>
        </p:nvSpPr>
        <p:spPr>
          <a:xfrm>
            <a:off x="1631505" y="3140969"/>
            <a:ext cx="4007295" cy="3477875"/>
          </a:xfrm>
          <a:prstGeom prst="rect">
            <a:avLst/>
          </a:prstGeom>
          <a:noFill/>
        </p:spPr>
        <p:txBody>
          <a:bodyPr wrap="square" rtlCol="0">
            <a:spAutoFit/>
          </a:bodyPr>
          <a:lstStyle/>
          <a:p>
            <a:pPr eaLnBrk="1" hangingPunct="1"/>
            <a:r>
              <a:rPr lang="en-US" sz="2200" dirty="0"/>
              <a:t>An historian-archeologist uncovers the underlying rules </a:t>
            </a:r>
            <a:r>
              <a:rPr lang="en-GB" sz="2200" dirty="0"/>
              <a:t>(maybe not even consciously formulated by those following them) that materially restrict the range of possible thoughts </a:t>
            </a:r>
          </a:p>
          <a:p>
            <a:pPr eaLnBrk="1" hangingPunct="1"/>
            <a:endParaRPr lang="en-GB" sz="2200" dirty="0"/>
          </a:p>
          <a:p>
            <a:pPr eaLnBrk="1" hangingPunct="1"/>
            <a:r>
              <a:rPr lang="en-GB" sz="2200" dirty="0"/>
              <a:t>(He goes here beyond a mere analysis of language systems suggested by Saussure)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AB9073-B3F5-4B49-A5AA-08832DA1881A}"/>
              </a:ext>
            </a:extLst>
          </p:cNvPr>
          <p:cNvSpPr txBox="1"/>
          <p:nvPr/>
        </p:nvSpPr>
        <p:spPr>
          <a:xfrm>
            <a:off x="1474474" y="1852862"/>
            <a:ext cx="9321663" cy="2462213"/>
          </a:xfrm>
          <a:prstGeom prst="rect">
            <a:avLst/>
          </a:prstGeom>
          <a:noFill/>
        </p:spPr>
        <p:txBody>
          <a:bodyPr wrap="square" rtlCol="0">
            <a:spAutoFit/>
          </a:bodyPr>
          <a:lstStyle/>
          <a:p>
            <a:endParaRPr lang="en-US" dirty="0"/>
          </a:p>
          <a:p>
            <a:r>
              <a:rPr lang="en-US" sz="2000" dirty="0"/>
              <a:t>What makes thought possible at a particular moment in time? How do people speak about it? Analysis of the rules of what is possible to say?</a:t>
            </a:r>
          </a:p>
          <a:p>
            <a:endParaRPr lang="en-US" sz="2000" dirty="0"/>
          </a:p>
          <a:p>
            <a:r>
              <a:rPr lang="en-US" sz="2000" dirty="0"/>
              <a:t>‘Discourse’ and ‘discourse’ analysis aims to overcome the </a:t>
            </a:r>
          </a:p>
          <a:p>
            <a:r>
              <a:rPr lang="en-US" sz="2000" dirty="0"/>
              <a:t>problems of traditional history writing which takes what is ‘said’  as a given. </a:t>
            </a:r>
          </a:p>
          <a:p>
            <a:endParaRPr lang="en-US" dirty="0"/>
          </a:p>
          <a:p>
            <a:endParaRPr lang="en-US" dirty="0"/>
          </a:p>
        </p:txBody>
      </p:sp>
      <p:sp>
        <p:nvSpPr>
          <p:cNvPr id="3" name="TextBox 2">
            <a:extLst>
              <a:ext uri="{FF2B5EF4-FFF2-40B4-BE49-F238E27FC236}">
                <a16:creationId xmlns:a16="http://schemas.microsoft.com/office/drawing/2014/main" id="{8553054C-BDE2-5048-B894-B1740BA21CC3}"/>
              </a:ext>
            </a:extLst>
          </p:cNvPr>
          <p:cNvSpPr txBox="1"/>
          <p:nvPr/>
        </p:nvSpPr>
        <p:spPr>
          <a:xfrm>
            <a:off x="1703513" y="548681"/>
            <a:ext cx="9321663" cy="1015663"/>
          </a:xfrm>
          <a:prstGeom prst="rect">
            <a:avLst/>
          </a:prstGeom>
          <a:noFill/>
        </p:spPr>
        <p:txBody>
          <a:bodyPr wrap="square" rtlCol="0">
            <a:spAutoFit/>
          </a:bodyPr>
          <a:lstStyle/>
          <a:p>
            <a:r>
              <a:rPr lang="en-US" sz="2000" dirty="0"/>
              <a:t>The archaeologist-historian uses ‘discourse analysis’ to uncover</a:t>
            </a:r>
          </a:p>
          <a:p>
            <a:r>
              <a:rPr lang="en-US" sz="2000" dirty="0"/>
              <a:t>the invisible rules of language that organize what we can say and </a:t>
            </a:r>
          </a:p>
          <a:p>
            <a:r>
              <a:rPr lang="en-US" sz="2000" dirty="0"/>
              <a:t>not say at a particular moment in time</a:t>
            </a:r>
          </a:p>
        </p:txBody>
      </p:sp>
    </p:spTree>
    <p:extLst>
      <p:ext uri="{BB962C8B-B14F-4D97-AF65-F5344CB8AC3E}">
        <p14:creationId xmlns:p14="http://schemas.microsoft.com/office/powerpoint/2010/main" val="4250400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900" y="629981"/>
            <a:ext cx="2119313"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2168" y="629981"/>
            <a:ext cx="2147888" cy="326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5819" y="629981"/>
            <a:ext cx="2112963" cy="3268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F08AE9CE-21A6-7D48-AE69-0741BC1B7BD9}"/>
              </a:ext>
            </a:extLst>
          </p:cNvPr>
          <p:cNvSpPr txBox="1"/>
          <p:nvPr/>
        </p:nvSpPr>
        <p:spPr>
          <a:xfrm>
            <a:off x="2279576" y="260649"/>
            <a:ext cx="6153426" cy="369332"/>
          </a:xfrm>
          <a:prstGeom prst="rect">
            <a:avLst/>
          </a:prstGeom>
          <a:noFill/>
        </p:spPr>
        <p:txBody>
          <a:bodyPr wrap="square" rtlCol="0">
            <a:spAutoFit/>
          </a:bodyPr>
          <a:lstStyle/>
          <a:p>
            <a:r>
              <a:rPr lang="en-US" dirty="0"/>
              <a:t>Use of this method in the following books:</a:t>
            </a:r>
          </a:p>
        </p:txBody>
      </p:sp>
      <p:sp>
        <p:nvSpPr>
          <p:cNvPr id="3" name="TextBox 2">
            <a:extLst>
              <a:ext uri="{FF2B5EF4-FFF2-40B4-BE49-F238E27FC236}">
                <a16:creationId xmlns:a16="http://schemas.microsoft.com/office/drawing/2014/main" id="{BDB7D324-1785-1D44-AE35-89BEDFA69488}"/>
              </a:ext>
            </a:extLst>
          </p:cNvPr>
          <p:cNvSpPr txBox="1"/>
          <p:nvPr/>
        </p:nvSpPr>
        <p:spPr>
          <a:xfrm>
            <a:off x="1552228" y="4102768"/>
            <a:ext cx="2112963" cy="2677656"/>
          </a:xfrm>
          <a:prstGeom prst="rect">
            <a:avLst/>
          </a:prstGeom>
          <a:noFill/>
        </p:spPr>
        <p:txBody>
          <a:bodyPr wrap="square" rtlCol="0">
            <a:spAutoFit/>
          </a:bodyPr>
          <a:lstStyle/>
          <a:p>
            <a:r>
              <a:rPr lang="en-GB" sz="1400" dirty="0"/>
              <a:t>Examination of the evolving meaning of madness  in European culture, law, politics, philosophy and medicine from the Middle Ages to the end of the eighteenth century, and a critique of historical method and the idea of history and its ideas of tracing origins</a:t>
            </a:r>
            <a:endParaRPr lang="en-US" sz="1400" dirty="0"/>
          </a:p>
        </p:txBody>
      </p:sp>
      <p:sp>
        <p:nvSpPr>
          <p:cNvPr id="4" name="TextBox 3">
            <a:extLst>
              <a:ext uri="{FF2B5EF4-FFF2-40B4-BE49-F238E27FC236}">
                <a16:creationId xmlns:a16="http://schemas.microsoft.com/office/drawing/2014/main" id="{C7D3F9FD-8FCC-734E-AC76-F90E3AE2C951}"/>
              </a:ext>
            </a:extLst>
          </p:cNvPr>
          <p:cNvSpPr txBox="1"/>
          <p:nvPr/>
        </p:nvSpPr>
        <p:spPr>
          <a:xfrm flipH="1">
            <a:off x="7988968" y="4102769"/>
            <a:ext cx="1635424" cy="2462213"/>
          </a:xfrm>
          <a:prstGeom prst="rect">
            <a:avLst/>
          </a:prstGeom>
          <a:noFill/>
        </p:spPr>
        <p:txBody>
          <a:bodyPr wrap="square" rtlCol="0">
            <a:spAutoFit/>
          </a:bodyPr>
          <a:lstStyle/>
          <a:p>
            <a:r>
              <a:rPr lang="en-GB" sz="1400" i="1" dirty="0"/>
              <a:t>Excavates</a:t>
            </a:r>
            <a:r>
              <a:rPr lang="en-GB" sz="1400" dirty="0"/>
              <a:t> the origins of the human sciences, which have their root in "life, labour, and language", that is: biology, economics, and linguistics; puts forward the idea of ‘epistemes’ </a:t>
            </a:r>
            <a:endParaRPr lang="en-US" sz="1400" dirty="0"/>
          </a:p>
        </p:txBody>
      </p:sp>
      <p:sp>
        <p:nvSpPr>
          <p:cNvPr id="5" name="TextBox 4">
            <a:extLst>
              <a:ext uri="{FF2B5EF4-FFF2-40B4-BE49-F238E27FC236}">
                <a16:creationId xmlns:a16="http://schemas.microsoft.com/office/drawing/2014/main" id="{99DA8F15-F6FA-7348-9B5D-CDFAE053F97C}"/>
              </a:ext>
            </a:extLst>
          </p:cNvPr>
          <p:cNvSpPr txBox="1"/>
          <p:nvPr/>
        </p:nvSpPr>
        <p:spPr>
          <a:xfrm>
            <a:off x="4487092" y="4102768"/>
            <a:ext cx="2112963" cy="1938992"/>
          </a:xfrm>
          <a:prstGeom prst="rect">
            <a:avLst/>
          </a:prstGeom>
          <a:noFill/>
        </p:spPr>
        <p:txBody>
          <a:bodyPr wrap="square" rtlCol="0">
            <a:spAutoFit/>
          </a:bodyPr>
          <a:lstStyle/>
          <a:p>
            <a:r>
              <a:rPr lang="en-GB" sz="1200" dirty="0"/>
              <a:t>Developing the themes explored in his previous work, </a:t>
            </a:r>
            <a:r>
              <a:rPr lang="en-GB" sz="1200" i="1" dirty="0"/>
              <a:t>Madness and Civilisation, </a:t>
            </a:r>
            <a:r>
              <a:rPr lang="en-GB" sz="1200" dirty="0"/>
              <a:t>Foucault traces the development of the medical profession, and specifically the institution of the </a:t>
            </a:r>
            <a:r>
              <a:rPr lang="en-GB" sz="1200" i="1" dirty="0"/>
              <a:t>Clinique; the rise of  the modern ‘medical gaze’ in the eighteenth century</a:t>
            </a:r>
            <a:endParaRPr lang="en-US"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2351584" y="332657"/>
            <a:ext cx="7128792" cy="7109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		Foucault’s Phase II : </a:t>
            </a:r>
          </a:p>
          <a:p>
            <a:pPr eaLnBrk="1" hangingPunct="1"/>
            <a:endParaRPr lang="en-GB" b="1" dirty="0"/>
          </a:p>
          <a:p>
            <a:pPr eaLnBrk="1" hangingPunct="1"/>
            <a:r>
              <a:rPr lang="en-GB" dirty="0"/>
              <a:t>Realisation: It is not language speech and thinking that make people ‘act’ but also ‘everyday practices’ and their engagement with the material world (e.g. objects). ‘Reality’ is not only constituted by language! </a:t>
            </a:r>
            <a:endParaRPr lang="en-US" b="1" dirty="0"/>
          </a:p>
          <a:p>
            <a:pPr eaLnBrk="1" hangingPunct="1"/>
            <a:endParaRPr lang="en-GB" i="1" dirty="0"/>
          </a:p>
          <a:p>
            <a:pPr eaLnBrk="1" hangingPunct="1"/>
            <a:r>
              <a:rPr lang="en-GB" dirty="0"/>
              <a:t>And he is dissatisfied with traditional explanations for historical change in history writing of his time: </a:t>
            </a:r>
          </a:p>
          <a:p>
            <a:pPr eaLnBrk="1" hangingPunct="1"/>
            <a:endParaRPr lang="en-GB" i="1" dirty="0"/>
          </a:p>
          <a:p>
            <a:pPr eaLnBrk="1" hangingPunct="1"/>
            <a:r>
              <a:rPr lang="en-GB" i="1" dirty="0"/>
              <a:t>‘The traditional explanations as the spirit of the time, technology, social cultural influences struck me for the most part as being more than magical effective’. </a:t>
            </a:r>
          </a:p>
          <a:p>
            <a:pPr eaLnBrk="1" hangingPunct="1"/>
            <a:endParaRPr lang="en-GB" i="1" dirty="0"/>
          </a:p>
          <a:p>
            <a:pPr eaLnBrk="1" hangingPunct="1"/>
            <a:r>
              <a:rPr lang="en-GB" dirty="0"/>
              <a:t>He is particularly questioning Marxist ideas of power and knowledge. </a:t>
            </a:r>
          </a:p>
          <a:p>
            <a:pPr eaLnBrk="1" hangingPunct="1"/>
            <a:endParaRPr lang="en-US" dirty="0"/>
          </a:p>
          <a:p>
            <a:pPr eaLnBrk="1" hangingPunct="1"/>
            <a:endParaRPr lang="en-US" dirty="0"/>
          </a:p>
          <a:p>
            <a:pPr eaLnBrk="1" hangingPunct="1"/>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2279576" y="476672"/>
            <a:ext cx="7416824" cy="5909310"/>
          </a:xfrm>
          <a:prstGeom prst="rect">
            <a:avLst/>
          </a:prstGeom>
          <a:noFill/>
        </p:spPr>
        <p:txBody>
          <a:bodyPr wrap="square" rtlCol="0">
            <a:spAutoFit/>
          </a:bodyPr>
          <a:lstStyle/>
          <a:p>
            <a:pPr eaLnBrk="1" hangingPunct="1"/>
            <a:r>
              <a:rPr lang="en-US" b="1" dirty="0"/>
              <a:t>2. Method of Genealogy (early 1970s) </a:t>
            </a:r>
          </a:p>
          <a:p>
            <a:pPr eaLnBrk="1" hangingPunct="1"/>
            <a:r>
              <a:rPr lang="en-US" b="1" dirty="0"/>
              <a:t>               </a:t>
            </a:r>
          </a:p>
          <a:p>
            <a:pPr eaLnBrk="1" hangingPunct="1"/>
            <a:r>
              <a:rPr lang="en-US" b="1" dirty="0"/>
              <a:t>How can we think ‘power’ differently? </a:t>
            </a:r>
          </a:p>
          <a:p>
            <a:pPr marL="285750" indent="-285750" eaLnBrk="1" hangingPunct="1">
              <a:buFont typeface="Arial" panose="020B0604020202020204" pitchFamily="34" charset="0"/>
              <a:buChar char="•"/>
            </a:pPr>
            <a:endParaRPr lang="en-US" dirty="0"/>
          </a:p>
          <a:p>
            <a:pPr marL="285750" indent="-285750" eaLnBrk="1" hangingPunct="1">
              <a:buFont typeface="Arial" panose="020B0604020202020204" pitchFamily="34" charset="0"/>
              <a:buChar char="•"/>
            </a:pPr>
            <a:r>
              <a:rPr lang="en-US" dirty="0"/>
              <a:t>The individual dies not hold power</a:t>
            </a:r>
          </a:p>
          <a:p>
            <a:pPr eaLnBrk="1" hangingPunct="1"/>
            <a:endParaRPr lang="en-US" dirty="0"/>
          </a:p>
          <a:p>
            <a:pPr marL="342900" indent="-342900">
              <a:buFont typeface="Arial" panose="020B0604020202020204" pitchFamily="34" charset="0"/>
              <a:buChar char="•"/>
            </a:pPr>
            <a:r>
              <a:rPr lang="en-GB" dirty="0"/>
              <a:t>It is concerned with the analysis of historical ‘emergence’ – not search for ‘origins’</a:t>
            </a:r>
          </a:p>
          <a:p>
            <a:pPr eaLnBrk="1" hangingPunct="1"/>
            <a:r>
              <a:rPr lang="en-GB" dirty="0"/>
              <a:t> </a:t>
            </a:r>
          </a:p>
          <a:p>
            <a:pPr marL="342900" indent="-342900">
              <a:buFont typeface="Arial" panose="020B0604020202020204" pitchFamily="34" charset="0"/>
              <a:buChar char="•"/>
            </a:pPr>
            <a:r>
              <a:rPr lang="en-GB" dirty="0"/>
              <a:t>A historical causal explanation that is material, multiple, and corporeal. </a:t>
            </a:r>
          </a:p>
          <a:p>
            <a:pPr eaLnBrk="1" hangingPunct="1"/>
            <a:endParaRPr lang="en-GB" dirty="0"/>
          </a:p>
          <a:p>
            <a:pPr marL="342900" indent="-342900">
              <a:buFont typeface="Arial" panose="020B0604020202020204" pitchFamily="34" charset="0"/>
              <a:buChar char="•"/>
            </a:pPr>
            <a:r>
              <a:rPr lang="en-GB" dirty="0"/>
              <a:t>It is conceptualised not as a ‘discovery’, the culmination of events, or as the end of a process of development but rather as a particular momentary </a:t>
            </a:r>
            <a:r>
              <a:rPr lang="en-GB" u="sng" dirty="0"/>
              <a:t>manifestation of chances </a:t>
            </a:r>
            <a:r>
              <a:rPr lang="en-GB" dirty="0"/>
              <a:t>or as </a:t>
            </a:r>
            <a:r>
              <a:rPr lang="en-GB" u="sng" dirty="0"/>
              <a:t>a struggle</a:t>
            </a:r>
            <a:r>
              <a:rPr lang="en-GB" dirty="0"/>
              <a:t> between forces of power.</a:t>
            </a:r>
          </a:p>
          <a:p>
            <a:pPr marL="342900" indent="-342900">
              <a:buFont typeface="Arial" panose="020B0604020202020204" pitchFamily="34" charset="0"/>
              <a:buChar char="•"/>
            </a:pPr>
            <a:endParaRPr lang="en-GB" dirty="0"/>
          </a:p>
          <a:p>
            <a:r>
              <a:rPr lang="en-GB" b="1" dirty="0"/>
              <a:t>Note</a:t>
            </a:r>
            <a:r>
              <a:rPr lang="en-GB" dirty="0"/>
              <a:t>: At the time Foucault develops his new ideas on power,  Marxists theories of power are </a:t>
            </a:r>
            <a:r>
              <a:rPr lang="en-GB" dirty="0" err="1"/>
              <a:t>en</a:t>
            </a:r>
            <a:r>
              <a:rPr lang="en-GB" dirty="0"/>
              <a:t> vogue in France of the 1970s! His ideas of power entirely contradict those of Marxists.</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534450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63552" y="476672"/>
            <a:ext cx="7560840" cy="6155531"/>
          </a:xfrm>
          <a:prstGeom prst="rect">
            <a:avLst/>
          </a:prstGeom>
        </p:spPr>
        <p:txBody>
          <a:bodyPr wrap="square">
            <a:spAutoFit/>
          </a:bodyPr>
          <a:lstStyle/>
          <a:p>
            <a:r>
              <a:rPr lang="en-GB" sz="2000" dirty="0"/>
              <a:t>Genealogy involves an investigation of how human knowledge (and its production) and power are always linked. 						</a:t>
            </a:r>
          </a:p>
          <a:p>
            <a:endParaRPr lang="en-GB" dirty="0"/>
          </a:p>
          <a:p>
            <a:r>
              <a:rPr lang="en-GB" dirty="0"/>
              <a:t>			</a:t>
            </a:r>
          </a:p>
          <a:p>
            <a:r>
              <a:rPr lang="en-GB" b="1" dirty="0"/>
              <a:t>			</a:t>
            </a:r>
            <a:r>
              <a:rPr lang="en-GB" sz="2000" b="1" dirty="0"/>
              <a:t>knowledge/power</a:t>
            </a:r>
          </a:p>
          <a:p>
            <a:endParaRPr lang="en-GB" dirty="0"/>
          </a:p>
          <a:p>
            <a:endParaRPr lang="en-GB" sz="2000" dirty="0"/>
          </a:p>
          <a:p>
            <a:endParaRPr lang="en-GB" sz="2000" dirty="0"/>
          </a:p>
          <a:p>
            <a:r>
              <a:rPr lang="en-GB" sz="2000" dirty="0"/>
              <a:t>Aim of all knowledge/power strategies: </a:t>
            </a:r>
          </a:p>
          <a:p>
            <a:endParaRPr lang="en-GB" sz="2000" b="1" dirty="0"/>
          </a:p>
          <a:p>
            <a:r>
              <a:rPr lang="en-GB" sz="2000" b="1" dirty="0"/>
              <a:t>to discipline </a:t>
            </a:r>
            <a:r>
              <a:rPr lang="en-GB" sz="2000" dirty="0"/>
              <a:t>the individual human body and </a:t>
            </a:r>
            <a:r>
              <a:rPr lang="en-GB" sz="2000" b="1" dirty="0"/>
              <a:t>to regulate </a:t>
            </a:r>
            <a:r>
              <a:rPr lang="en-GB" sz="2000" dirty="0"/>
              <a:t>large numbers of human bodies in form of populations</a:t>
            </a:r>
          </a:p>
          <a:p>
            <a:endParaRPr lang="en-GB" sz="2000" dirty="0"/>
          </a:p>
          <a:p>
            <a:endParaRPr lang="en-GB" sz="2000" dirty="0"/>
          </a:p>
          <a:p>
            <a:endParaRPr lang="en-GB" sz="2000" dirty="0"/>
          </a:p>
          <a:p>
            <a:endParaRPr lang="en-GB" sz="2000" dirty="0"/>
          </a:p>
          <a:p>
            <a:r>
              <a:rPr lang="en-GB" sz="2000" dirty="0"/>
              <a:t> </a:t>
            </a:r>
          </a:p>
          <a:p>
            <a:endParaRPr lang="en-GB" sz="2000" dirty="0"/>
          </a:p>
          <a:p>
            <a:endParaRPr lang="en-GB" sz="2000" dirty="0"/>
          </a:p>
        </p:txBody>
      </p:sp>
    </p:spTree>
    <p:extLst>
      <p:ext uri="{BB962C8B-B14F-4D97-AF65-F5344CB8AC3E}">
        <p14:creationId xmlns:p14="http://schemas.microsoft.com/office/powerpoint/2010/main" val="3971476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6452" y="121444"/>
            <a:ext cx="4121150" cy="6615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5896670" y="2982437"/>
            <a:ext cx="4771330" cy="3662541"/>
          </a:xfrm>
          <a:prstGeom prst="rect">
            <a:avLst/>
          </a:prstGeom>
          <a:noFill/>
        </p:spPr>
        <p:txBody>
          <a:bodyPr wrap="square" rtlCol="0">
            <a:spAutoFit/>
          </a:bodyPr>
          <a:lstStyle/>
          <a:p>
            <a:endParaRPr lang="en-US" dirty="0"/>
          </a:p>
          <a:p>
            <a:endParaRPr lang="en-US" b="1" dirty="0"/>
          </a:p>
          <a:p>
            <a:r>
              <a:rPr lang="en-US" sz="2000" b="1" dirty="0"/>
              <a:t>Overarching question: </a:t>
            </a:r>
          </a:p>
          <a:p>
            <a:r>
              <a:rPr lang="en-US" sz="2000" dirty="0"/>
              <a:t>Are modern forms of punishment (prisons and attempts at rehabilitation) really more ‘humaine’ than  direct corporeal punishment in the pre-modern era?  </a:t>
            </a:r>
          </a:p>
          <a:p>
            <a:r>
              <a:rPr lang="en-US" sz="2000" dirty="0"/>
              <a:t>What knowledge/power strategies are hiding in the ‘grand meta-narrative’ of Western humanitarianism?   </a:t>
            </a:r>
          </a:p>
          <a:p>
            <a:endParaRPr lang="en-US" dirty="0"/>
          </a:p>
          <a:p>
            <a:endParaRPr lang="en-US" dirty="0"/>
          </a:p>
        </p:txBody>
      </p:sp>
      <p:sp>
        <p:nvSpPr>
          <p:cNvPr id="2" name="TextBox 1">
            <a:extLst>
              <a:ext uri="{FF2B5EF4-FFF2-40B4-BE49-F238E27FC236}">
                <a16:creationId xmlns:a16="http://schemas.microsoft.com/office/drawing/2014/main" id="{2AD99937-FA69-0B4C-BEAF-F2816BD378F1}"/>
              </a:ext>
            </a:extLst>
          </p:cNvPr>
          <p:cNvSpPr txBox="1"/>
          <p:nvPr/>
        </p:nvSpPr>
        <p:spPr>
          <a:xfrm>
            <a:off x="5896671" y="1340768"/>
            <a:ext cx="4957743" cy="1938992"/>
          </a:xfrm>
          <a:prstGeom prst="rect">
            <a:avLst/>
          </a:prstGeom>
          <a:noFill/>
        </p:spPr>
        <p:txBody>
          <a:bodyPr wrap="square" rtlCol="0">
            <a:spAutoFit/>
          </a:bodyPr>
          <a:lstStyle/>
          <a:p>
            <a:r>
              <a:rPr lang="en-US" sz="2000" dirty="0"/>
              <a:t>Claim: Disciplinary power is a modern form of power emerging in the course of the seventeenth-century </a:t>
            </a:r>
          </a:p>
          <a:p>
            <a:r>
              <a:rPr lang="en-US" sz="2000" dirty="0"/>
              <a:t>(note: the time of what we call traditionally ‘the Enlightenment’! So, his book is a critique of an Enlightenment ’myth’ )</a:t>
            </a:r>
          </a:p>
        </p:txBody>
      </p:sp>
      <p:sp>
        <p:nvSpPr>
          <p:cNvPr id="4" name="TextBox 3">
            <a:extLst>
              <a:ext uri="{FF2B5EF4-FFF2-40B4-BE49-F238E27FC236}">
                <a16:creationId xmlns:a16="http://schemas.microsoft.com/office/drawing/2014/main" id="{3459A9DB-96C0-504E-BA00-CBAFD89776CC}"/>
              </a:ext>
            </a:extLst>
          </p:cNvPr>
          <p:cNvSpPr txBox="1"/>
          <p:nvPr/>
        </p:nvSpPr>
        <p:spPr>
          <a:xfrm>
            <a:off x="5896671" y="242889"/>
            <a:ext cx="5068877" cy="923330"/>
          </a:xfrm>
          <a:prstGeom prst="rect">
            <a:avLst/>
          </a:prstGeom>
          <a:noFill/>
        </p:spPr>
        <p:txBody>
          <a:bodyPr wrap="square" rtlCol="0">
            <a:spAutoFit/>
          </a:bodyPr>
          <a:lstStyle/>
          <a:p>
            <a:r>
              <a:rPr lang="en-US" b="1" dirty="0"/>
              <a:t>What is power? And how does it work? </a:t>
            </a:r>
          </a:p>
          <a:p>
            <a:endParaRPr lang="en-US" b="1" dirty="0"/>
          </a:p>
          <a:p>
            <a:r>
              <a:rPr lang="en-US" b="1" dirty="0"/>
              <a:t>1. Discipline and the individual body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52BC55-8020-7A94-4BD1-99505D9F7A0A}"/>
              </a:ext>
            </a:extLst>
          </p:cNvPr>
          <p:cNvSpPr txBox="1"/>
          <p:nvPr/>
        </p:nvSpPr>
        <p:spPr>
          <a:xfrm>
            <a:off x="1840832" y="1335506"/>
            <a:ext cx="7447547" cy="3323987"/>
          </a:xfrm>
          <a:prstGeom prst="rect">
            <a:avLst/>
          </a:prstGeom>
          <a:noFill/>
        </p:spPr>
        <p:txBody>
          <a:bodyPr wrap="square" rtlCol="0">
            <a:spAutoFit/>
          </a:bodyPr>
          <a:lstStyle/>
          <a:p>
            <a:r>
              <a:rPr lang="en-GB" sz="2000" b="1" dirty="0"/>
              <a:t>The ‘linguistic turn’ in history writing</a:t>
            </a:r>
          </a:p>
          <a:p>
            <a:endParaRPr lang="en-GB" sz="2000" dirty="0"/>
          </a:p>
          <a:p>
            <a:r>
              <a:rPr lang="en-GB" sz="2000" dirty="0"/>
              <a:t>‘It has become ‘a catch-all phrase for divergent critiques of established historical paradigms, narratives and chronologies, encompassing not only poststructuralist linguistic criticism, linguistic theory, and philosophy but also cultural and symbolic anthropology, new historicism and gender history.’ </a:t>
            </a:r>
          </a:p>
          <a:p>
            <a:endParaRPr lang="en-GB" dirty="0"/>
          </a:p>
          <a:p>
            <a:r>
              <a:rPr lang="en-GB" dirty="0"/>
              <a:t>(</a:t>
            </a:r>
            <a:r>
              <a:rPr lang="en-GB" sz="1600" dirty="0"/>
              <a:t>see Kathleen Canning, Feminist History after the Linguistic Turn: Discourse and Experience, </a:t>
            </a:r>
            <a:r>
              <a:rPr lang="en-GB" sz="1600" i="1" dirty="0"/>
              <a:t>Sign</a:t>
            </a:r>
            <a:r>
              <a:rPr lang="en-GB" sz="1600" dirty="0"/>
              <a:t>, 19,2 (1994), p. 147.</a:t>
            </a:r>
          </a:p>
          <a:p>
            <a:endParaRPr lang="en-GB" dirty="0"/>
          </a:p>
        </p:txBody>
      </p:sp>
    </p:spTree>
    <p:extLst>
      <p:ext uri="{BB962C8B-B14F-4D97-AF65-F5344CB8AC3E}">
        <p14:creationId xmlns:p14="http://schemas.microsoft.com/office/powerpoint/2010/main" val="839501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765376" y="908721"/>
            <a:ext cx="5616624" cy="3416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Ultimate goal of all disciplinary measures: </a:t>
            </a:r>
          </a:p>
          <a:p>
            <a:r>
              <a:rPr lang="en-GB" dirty="0"/>
              <a:t>Discipline produces ‘</a:t>
            </a:r>
            <a:r>
              <a:rPr lang="en-GB" b="1" dirty="0"/>
              <a:t>docile</a:t>
            </a:r>
            <a:r>
              <a:rPr lang="en-GB" dirty="0"/>
              <a:t>’ bodies. These are bodies which act without being told to act in a particular way. The do it voluntarily and even ‘like’ doing it. </a:t>
            </a:r>
          </a:p>
          <a:p>
            <a:r>
              <a:rPr lang="en-GB" dirty="0"/>
              <a:t>Docile bodies feel pleasure when they discipline themselves! </a:t>
            </a:r>
            <a:endParaRPr lang="en-US" dirty="0"/>
          </a:p>
        </p:txBody>
      </p:sp>
      <p:sp>
        <p:nvSpPr>
          <p:cNvPr id="3" name="TextBox 2"/>
          <p:cNvSpPr txBox="1"/>
          <p:nvPr/>
        </p:nvSpPr>
        <p:spPr>
          <a:xfrm>
            <a:off x="2351584" y="188641"/>
            <a:ext cx="5616624" cy="369332"/>
          </a:xfrm>
          <a:prstGeom prst="rect">
            <a:avLst/>
          </a:prstGeom>
          <a:noFill/>
        </p:spPr>
        <p:txBody>
          <a:bodyPr wrap="square" rtlCol="0">
            <a:spAutoFit/>
          </a:bodyPr>
          <a:lstStyle/>
          <a:p>
            <a:r>
              <a:rPr lang="en-US" b="1" dirty="0"/>
              <a:t>What is ‘discipline’ as a form of power?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762001"/>
            <a:ext cx="2819400" cy="410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4392" y="2636912"/>
            <a:ext cx="3048000" cy="406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891" name="TextBox 3"/>
          <p:cNvSpPr txBox="1">
            <a:spLocks noChangeArrowheads="1"/>
          </p:cNvSpPr>
          <p:nvPr/>
        </p:nvSpPr>
        <p:spPr bwMode="auto">
          <a:xfrm>
            <a:off x="1524000" y="609600"/>
            <a:ext cx="5715000"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i="1" dirty="0"/>
              <a:t>Discipline and Punish </a:t>
            </a:r>
            <a:r>
              <a:rPr lang="en-US" dirty="0"/>
              <a:t>investigates the 3 forms of  ‘discipline’ directed at individual body</a:t>
            </a:r>
          </a:p>
          <a:p>
            <a:pPr eaLnBrk="1" hangingPunct="1"/>
            <a:endParaRPr lang="en-US" dirty="0"/>
          </a:p>
          <a:p>
            <a:pPr eaLnBrk="1" hangingPunct="1"/>
            <a:r>
              <a:rPr lang="en-US" dirty="0"/>
              <a:t>1. </a:t>
            </a:r>
            <a:r>
              <a:rPr lang="en-US" b="1" dirty="0"/>
              <a:t>Hierarchical Spatial Observation </a:t>
            </a:r>
          </a:p>
        </p:txBody>
      </p:sp>
      <p:sp>
        <p:nvSpPr>
          <p:cNvPr id="37892" name="TextBox 1"/>
          <p:cNvSpPr txBox="1">
            <a:spLocks noChangeArrowheads="1"/>
          </p:cNvSpPr>
          <p:nvPr/>
        </p:nvSpPr>
        <p:spPr bwMode="auto">
          <a:xfrm>
            <a:off x="5447929" y="4867275"/>
            <a:ext cx="3938137"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British utilitarianism to show this in form of a </a:t>
            </a:r>
            <a:r>
              <a:rPr lang="en-US"/>
              <a:t>specific architecture….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769048"/>
            <a:ext cx="7143750" cy="557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2759793" y="274663"/>
            <a:ext cx="4270721" cy="369332"/>
          </a:xfrm>
          <a:prstGeom prst="rect">
            <a:avLst/>
          </a:prstGeom>
          <a:noFill/>
        </p:spPr>
        <p:txBody>
          <a:bodyPr wrap="none" rtlCol="0">
            <a:spAutoFit/>
          </a:bodyPr>
          <a:lstStyle/>
          <a:p>
            <a:r>
              <a:rPr lang="en-US" dirty="0"/>
              <a:t>Bentham’s idea of the prison </a:t>
            </a:r>
            <a:r>
              <a:rPr lang="en-US" dirty="0" err="1"/>
              <a:t>panopticum</a:t>
            </a:r>
            <a:endParaRPr lang="en-US" dirty="0"/>
          </a:p>
        </p:txBody>
      </p:sp>
      <p:sp>
        <p:nvSpPr>
          <p:cNvPr id="3" name="TextBox 2"/>
          <p:cNvSpPr txBox="1"/>
          <p:nvPr/>
        </p:nvSpPr>
        <p:spPr>
          <a:xfrm>
            <a:off x="8775255" y="2780928"/>
            <a:ext cx="2217291" cy="923330"/>
          </a:xfrm>
          <a:prstGeom prst="rect">
            <a:avLst/>
          </a:prstGeom>
          <a:noFill/>
        </p:spPr>
        <p:txBody>
          <a:bodyPr wrap="square" rtlCol="0">
            <a:spAutoFit/>
          </a:bodyPr>
          <a:lstStyle/>
          <a:p>
            <a:r>
              <a:rPr lang="en-US" dirty="0"/>
              <a:t>‘Discipline’ </a:t>
            </a:r>
          </a:p>
          <a:p>
            <a:r>
              <a:rPr lang="en-US" dirty="0"/>
              <a:t>inbuild in </a:t>
            </a:r>
          </a:p>
          <a:p>
            <a:r>
              <a:rPr lang="en-US" dirty="0"/>
              <a:t>architecture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116651"/>
            <a:ext cx="5184000" cy="3755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38" name="Rectangle 5"/>
          <p:cNvSpPr>
            <a:spLocks noChangeArrowheads="1"/>
          </p:cNvSpPr>
          <p:nvPr/>
        </p:nvSpPr>
        <p:spPr bwMode="auto">
          <a:xfrm>
            <a:off x="7032104" y="620688"/>
            <a:ext cx="3240360" cy="1477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
        <p:nvSpPr>
          <p:cNvPr id="2" name="TextBox 1">
            <a:extLst>
              <a:ext uri="{FF2B5EF4-FFF2-40B4-BE49-F238E27FC236}">
                <a16:creationId xmlns:a16="http://schemas.microsoft.com/office/drawing/2014/main" id="{89266C27-6F08-E490-DDBC-027AAC46F6C5}"/>
              </a:ext>
            </a:extLst>
          </p:cNvPr>
          <p:cNvSpPr txBox="1"/>
          <p:nvPr/>
        </p:nvSpPr>
        <p:spPr>
          <a:xfrm>
            <a:off x="7160713" y="3469710"/>
            <a:ext cx="2855975" cy="369332"/>
          </a:xfrm>
          <a:prstGeom prst="rect">
            <a:avLst/>
          </a:prstGeom>
          <a:noFill/>
        </p:spPr>
        <p:txBody>
          <a:bodyPr wrap="none" rtlCol="0">
            <a:spAutoFit/>
          </a:bodyPr>
          <a:lstStyle/>
          <a:p>
            <a:r>
              <a:rPr lang="en-US" dirty="0"/>
              <a:t>They discipline themselves</a:t>
            </a:r>
          </a:p>
        </p:txBody>
      </p:sp>
      <p:sp>
        <p:nvSpPr>
          <p:cNvPr id="3" name="TextBox 2">
            <a:extLst>
              <a:ext uri="{FF2B5EF4-FFF2-40B4-BE49-F238E27FC236}">
                <a16:creationId xmlns:a16="http://schemas.microsoft.com/office/drawing/2014/main" id="{0263DE79-F3C1-3100-F451-010F88A8208F}"/>
              </a:ext>
            </a:extLst>
          </p:cNvPr>
          <p:cNvSpPr txBox="1"/>
          <p:nvPr/>
        </p:nvSpPr>
        <p:spPr>
          <a:xfrm>
            <a:off x="1631505" y="5301209"/>
            <a:ext cx="10757694" cy="646331"/>
          </a:xfrm>
          <a:prstGeom prst="rect">
            <a:avLst/>
          </a:prstGeom>
          <a:noFill/>
        </p:spPr>
        <p:txBody>
          <a:bodyPr wrap="square" rtlCol="0">
            <a:spAutoFit/>
          </a:bodyPr>
          <a:lstStyle/>
          <a:p>
            <a:r>
              <a:rPr lang="en-US" dirty="0"/>
              <a:t>Question can you detect this sort of ‘discipline’ in our award-winning </a:t>
            </a:r>
          </a:p>
          <a:p>
            <a:r>
              <a:rPr lang="en-US" dirty="0"/>
              <a:t>FAB building?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3462338" y="2019300"/>
            <a:ext cx="5605462"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2423592" y="1"/>
            <a:ext cx="5958408" cy="25853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endParaRPr lang="en-GB" dirty="0"/>
          </a:p>
          <a:p>
            <a:endParaRPr lang="en-GB" dirty="0"/>
          </a:p>
          <a:p>
            <a:endParaRPr lang="en-GB" dirty="0"/>
          </a:p>
          <a:p>
            <a:endParaRPr lang="en-GB" dirty="0"/>
          </a:p>
          <a:p>
            <a:endParaRPr lang="en-GB" dirty="0"/>
          </a:p>
          <a:p>
            <a:r>
              <a:rPr lang="en-GB" dirty="0"/>
              <a:t>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251284" y="3080084"/>
            <a:ext cx="8877164" cy="1754326"/>
          </a:xfrm>
          <a:prstGeom prst="rect">
            <a:avLst/>
          </a:prstGeom>
          <a:noFill/>
        </p:spPr>
        <p:txBody>
          <a:bodyPr wrap="square" rtlCol="0">
            <a:spAutoFit/>
          </a:bodyPr>
          <a:lstStyle/>
          <a:p>
            <a:r>
              <a:rPr lang="en-US" dirty="0"/>
              <a:t>We are subjected to a whole set of </a:t>
            </a:r>
            <a:r>
              <a:rPr lang="en-US" b="1" dirty="0"/>
              <a:t>micro-</a:t>
            </a:r>
            <a:r>
              <a:rPr lang="en-US" b="1" dirty="0" err="1"/>
              <a:t>normalising</a:t>
            </a:r>
            <a:r>
              <a:rPr lang="en-US" b="1" dirty="0"/>
              <a:t> judgements </a:t>
            </a:r>
            <a:r>
              <a:rPr lang="en-US" dirty="0"/>
              <a:t>(regarding time keeping, speech, body practices). We use ‘discipline’ to punish those who do not conform to the ‘normalizing judgement’.</a:t>
            </a:r>
          </a:p>
          <a:p>
            <a:endParaRPr lang="en-US" dirty="0"/>
          </a:p>
          <a:p>
            <a:r>
              <a:rPr lang="en-US" dirty="0"/>
              <a:t>Question: In what ways is the marking system a form of ‘normalizing judgement’? What are the punishments?</a:t>
            </a:r>
          </a:p>
        </p:txBody>
      </p:sp>
      <p:sp>
        <p:nvSpPr>
          <p:cNvPr id="2" name="TextBox 1">
            <a:extLst>
              <a:ext uri="{FF2B5EF4-FFF2-40B4-BE49-F238E27FC236}">
                <a16:creationId xmlns:a16="http://schemas.microsoft.com/office/drawing/2014/main" id="{751860EA-A84B-F564-EFB4-1079DE680254}"/>
              </a:ext>
            </a:extLst>
          </p:cNvPr>
          <p:cNvSpPr txBox="1"/>
          <p:nvPr/>
        </p:nvSpPr>
        <p:spPr>
          <a:xfrm>
            <a:off x="2667000" y="332657"/>
            <a:ext cx="6309320" cy="954107"/>
          </a:xfrm>
          <a:prstGeom prst="rect">
            <a:avLst/>
          </a:prstGeom>
          <a:noFill/>
        </p:spPr>
        <p:txBody>
          <a:bodyPr wrap="square" rtlCol="0">
            <a:spAutoFit/>
          </a:bodyPr>
          <a:lstStyle/>
          <a:p>
            <a:r>
              <a:rPr lang="en-US" sz="2800" b="1" dirty="0"/>
              <a:t>        2. </a:t>
            </a:r>
            <a:r>
              <a:rPr lang="en-GB" sz="2800" b="1" dirty="0"/>
              <a:t>Normalising Judgement</a:t>
            </a:r>
          </a:p>
          <a:p>
            <a:endParaRPr lang="en-US" sz="28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4" y="1163653"/>
            <a:ext cx="6739086" cy="50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703512" y="332657"/>
            <a:ext cx="9968516" cy="646331"/>
          </a:xfrm>
          <a:prstGeom prst="rect">
            <a:avLst/>
          </a:prstGeom>
          <a:noFill/>
        </p:spPr>
        <p:txBody>
          <a:bodyPr wrap="square" rtlCol="0">
            <a:spAutoFit/>
          </a:bodyPr>
          <a:lstStyle/>
          <a:p>
            <a:r>
              <a:rPr lang="en-US" dirty="0"/>
              <a:t>Example of how power works: micro-management of the body in 19</a:t>
            </a:r>
            <a:r>
              <a:rPr lang="en-US" baseline="30000" dirty="0"/>
              <a:t>th</a:t>
            </a:r>
            <a:r>
              <a:rPr lang="en-US" dirty="0"/>
              <a:t> </a:t>
            </a:r>
          </a:p>
          <a:p>
            <a:r>
              <a:rPr lang="en-US" dirty="0"/>
              <a:t>School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5D1F58-88F9-B416-4ECA-B2B73CC94589}"/>
              </a:ext>
            </a:extLst>
          </p:cNvPr>
          <p:cNvSpPr txBox="1"/>
          <p:nvPr/>
        </p:nvSpPr>
        <p:spPr>
          <a:xfrm>
            <a:off x="2351585" y="293222"/>
            <a:ext cx="7920881" cy="4247317"/>
          </a:xfrm>
          <a:prstGeom prst="rect">
            <a:avLst/>
          </a:prstGeom>
          <a:noFill/>
        </p:spPr>
        <p:txBody>
          <a:bodyPr wrap="square" rtlCol="0">
            <a:spAutoFit/>
          </a:bodyPr>
          <a:lstStyle/>
          <a:p>
            <a:r>
              <a:rPr lang="en-US" dirty="0" err="1"/>
              <a:t>Normalising</a:t>
            </a:r>
            <a:r>
              <a:rPr lang="en-US" dirty="0"/>
              <a:t> judgement of your mind turning you into a  ‘docile’ body</a:t>
            </a:r>
          </a:p>
          <a:p>
            <a:endParaRPr lang="en-US" dirty="0"/>
          </a:p>
          <a:p>
            <a:r>
              <a:rPr lang="en-US" dirty="0">
                <a:hlinkClick r:id="rId2"/>
              </a:rPr>
              <a:t>https://www.writerstoolbox.com/about/blog/why-peel-is-causing-good-schools-to-underperform</a:t>
            </a:r>
            <a:endParaRPr lang="en-US" dirty="0"/>
          </a:p>
          <a:p>
            <a:endParaRPr lang="en-US" dirty="0"/>
          </a:p>
          <a:p>
            <a:endParaRPr lang="en-US" dirty="0"/>
          </a:p>
          <a:p>
            <a:endParaRPr lang="en-US" dirty="0"/>
          </a:p>
          <a:p>
            <a:r>
              <a:rPr lang="en-US" dirty="0"/>
              <a:t>Question: Why do school educators still embrace PEEL (and its following systems) although they know that it is reduces human capacities of ‘thinking’ to a one fits all model – a model that has failed long ago and didn’t deliver what it promised.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1109809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2567609" y="548681"/>
            <a:ext cx="7057405" cy="3908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sz="2000" dirty="0"/>
              <a:t>This form of discipline combines </a:t>
            </a:r>
            <a:r>
              <a:rPr lang="ja-JP" altLang="en-GB" sz="2000"/>
              <a:t>‘</a:t>
            </a:r>
            <a:r>
              <a:rPr lang="en-GB" altLang="ja-JP" sz="2000" dirty="0"/>
              <a:t>normalising judgement</a:t>
            </a:r>
            <a:r>
              <a:rPr lang="ja-JP" altLang="en-GB" sz="2000" dirty="0"/>
              <a:t>’</a:t>
            </a:r>
            <a:r>
              <a:rPr lang="en-GB" altLang="ja-JP" sz="2000" dirty="0"/>
              <a:t> with </a:t>
            </a:r>
            <a:r>
              <a:rPr lang="ja-JP" altLang="en-GB" sz="2000" dirty="0"/>
              <a:t>‘</a:t>
            </a:r>
            <a:r>
              <a:rPr lang="en-GB" altLang="ja-JP" sz="2000" dirty="0"/>
              <a:t>hierarchical observation</a:t>
            </a:r>
            <a:r>
              <a:rPr lang="ja-JP" altLang="en-GB" sz="2000" dirty="0"/>
              <a:t>’</a:t>
            </a:r>
            <a:r>
              <a:rPr lang="en-GB" altLang="ja-JP" sz="2000" dirty="0"/>
              <a:t> to create a </a:t>
            </a:r>
            <a:r>
              <a:rPr lang="ja-JP" altLang="en-GB" sz="2000" dirty="0"/>
              <a:t>‘</a:t>
            </a:r>
            <a:r>
              <a:rPr lang="en-GB" altLang="ja-JP" sz="2000" dirty="0"/>
              <a:t>normalising gaze</a:t>
            </a:r>
            <a:r>
              <a:rPr lang="ja-JP" altLang="en-GB" sz="2000" dirty="0"/>
              <a:t>’</a:t>
            </a:r>
            <a:r>
              <a:rPr lang="en-GB" altLang="ja-JP" sz="2000" dirty="0"/>
              <a:t> through which individuals may be classified or judged. The ultimate form of discipline to turn bodies into ‘docile bodies’. </a:t>
            </a:r>
          </a:p>
          <a:p>
            <a:pPr eaLnBrk="1" hangingPunct="1"/>
            <a:endParaRPr lang="en-GB" altLang="ja-JP" sz="2000" dirty="0"/>
          </a:p>
          <a:p>
            <a:pPr eaLnBrk="1" hangingPunct="1"/>
            <a:r>
              <a:rPr lang="en-GB" altLang="ja-JP" sz="2000" dirty="0"/>
              <a:t>The medical examination in a doctor’s office is a prime locus of modern </a:t>
            </a:r>
            <a:r>
              <a:rPr lang="en-GB" altLang="ja-JP" sz="2000" b="1" dirty="0"/>
              <a:t>power/knowledge</a:t>
            </a:r>
            <a:r>
              <a:rPr lang="en-GB" altLang="ja-JP" sz="2000" dirty="0"/>
              <a:t>. </a:t>
            </a:r>
          </a:p>
          <a:p>
            <a:pPr eaLnBrk="1" hangingPunct="1"/>
            <a:endParaRPr lang="en-GB" sz="2000" dirty="0"/>
          </a:p>
          <a:p>
            <a:pPr eaLnBrk="1" hangingPunct="1"/>
            <a:r>
              <a:rPr lang="en-GB" sz="2000" dirty="0"/>
              <a:t>	There is no knowledge without power and 	vice-versa 	(medical knowledge is the most striking example)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024265-D65C-B057-792B-DC48656C0C54}"/>
              </a:ext>
            </a:extLst>
          </p:cNvPr>
          <p:cNvSpPr txBox="1"/>
          <p:nvPr/>
        </p:nvSpPr>
        <p:spPr>
          <a:xfrm>
            <a:off x="2063553" y="1628800"/>
            <a:ext cx="8136904" cy="1477328"/>
          </a:xfrm>
          <a:prstGeom prst="rect">
            <a:avLst/>
          </a:prstGeom>
          <a:noFill/>
        </p:spPr>
        <p:txBody>
          <a:bodyPr wrap="square" rtlCol="0">
            <a:spAutoFit/>
          </a:bodyPr>
          <a:lstStyle/>
          <a:p>
            <a:endParaRPr lang="en-GB" dirty="0">
              <a:solidFill>
                <a:srgbClr val="1F1F1F"/>
              </a:solidFill>
              <a:latin typeface="Google Sans"/>
            </a:endParaRPr>
          </a:p>
          <a:p>
            <a:r>
              <a:rPr lang="en-GB" dirty="0">
                <a:solidFill>
                  <a:srgbClr val="1F1F1F"/>
                </a:solidFill>
                <a:latin typeface="Google Sans"/>
              </a:rPr>
              <a:t>In </a:t>
            </a:r>
            <a:r>
              <a:rPr lang="en-GB" dirty="0">
                <a:solidFill>
                  <a:srgbClr val="040C28"/>
                </a:solidFill>
                <a:latin typeface="Google Sans"/>
              </a:rPr>
              <a:t>1973</a:t>
            </a:r>
            <a:r>
              <a:rPr lang="en-GB" dirty="0">
                <a:solidFill>
                  <a:srgbClr val="1F1F1F"/>
                </a:solidFill>
                <a:latin typeface="Google Sans"/>
              </a:rPr>
              <a:t>, the American Psychiatric Association (APA) removed the diagnosis of “homosexuality” from the second edition of its Diagnostic and Statistical Manual (DSM). This resulted after comparing competing theories, those that pathologized homosexuality and those that viewed it as normal.</a:t>
            </a:r>
            <a:endParaRPr lang="en-US" dirty="0"/>
          </a:p>
        </p:txBody>
      </p:sp>
      <p:sp>
        <p:nvSpPr>
          <p:cNvPr id="3" name="TextBox 2">
            <a:extLst>
              <a:ext uri="{FF2B5EF4-FFF2-40B4-BE49-F238E27FC236}">
                <a16:creationId xmlns:a16="http://schemas.microsoft.com/office/drawing/2014/main" id="{2D187ABA-2F44-EC22-82E4-0DFE55FA646A}"/>
              </a:ext>
            </a:extLst>
          </p:cNvPr>
          <p:cNvSpPr txBox="1"/>
          <p:nvPr/>
        </p:nvSpPr>
        <p:spPr>
          <a:xfrm>
            <a:off x="1631505" y="620689"/>
            <a:ext cx="9093062" cy="646331"/>
          </a:xfrm>
          <a:prstGeom prst="rect">
            <a:avLst/>
          </a:prstGeom>
          <a:noFill/>
        </p:spPr>
        <p:txBody>
          <a:bodyPr wrap="square" rtlCol="0">
            <a:spAutoFit/>
          </a:bodyPr>
          <a:lstStyle/>
          <a:p>
            <a:r>
              <a:rPr lang="en-US" dirty="0"/>
              <a:t>Homosexuality was classified as a ‘disease’ until it became ‘normal’ in </a:t>
            </a:r>
          </a:p>
          <a:p>
            <a:r>
              <a:rPr lang="en-US" dirty="0"/>
              <a:t>the 1970s: </a:t>
            </a:r>
          </a:p>
        </p:txBody>
      </p:sp>
      <p:sp>
        <p:nvSpPr>
          <p:cNvPr id="4" name="TextBox 3">
            <a:extLst>
              <a:ext uri="{FF2B5EF4-FFF2-40B4-BE49-F238E27FC236}">
                <a16:creationId xmlns:a16="http://schemas.microsoft.com/office/drawing/2014/main" id="{F7C11B0E-13CA-5B3F-865C-30EE9D7D485F}"/>
              </a:ext>
            </a:extLst>
          </p:cNvPr>
          <p:cNvSpPr txBox="1"/>
          <p:nvPr/>
        </p:nvSpPr>
        <p:spPr>
          <a:xfrm>
            <a:off x="1631506" y="4584526"/>
            <a:ext cx="8784975" cy="1938992"/>
          </a:xfrm>
          <a:prstGeom prst="rect">
            <a:avLst/>
          </a:prstGeom>
          <a:noFill/>
        </p:spPr>
        <p:txBody>
          <a:bodyPr wrap="square" rtlCol="0">
            <a:spAutoFit/>
          </a:bodyPr>
          <a:lstStyle/>
          <a:p>
            <a:r>
              <a:rPr lang="en-US" sz="2000" dirty="0"/>
              <a:t>Question: Which medical classifications (diagnoses) did you encounter? What does it mean when you are classified as ‘a medical case'? Can you identify ‘normative judgement’ and ‘hierarchical observation’ in a medical classification (e.g. diagnosis)? What if you resist such a medical classification (diagnosis (e.g. in school, at university, at the workplace)? Where is ‘knowledge/power’ hidden behind a medical diagnosis?</a:t>
            </a:r>
          </a:p>
        </p:txBody>
      </p:sp>
      <p:sp>
        <p:nvSpPr>
          <p:cNvPr id="5" name="TextBox 4">
            <a:extLst>
              <a:ext uri="{FF2B5EF4-FFF2-40B4-BE49-F238E27FC236}">
                <a16:creationId xmlns:a16="http://schemas.microsoft.com/office/drawing/2014/main" id="{E0C299CD-4893-4BB2-1919-5604B528D25A}"/>
              </a:ext>
            </a:extLst>
          </p:cNvPr>
          <p:cNvSpPr txBox="1"/>
          <p:nvPr/>
        </p:nvSpPr>
        <p:spPr>
          <a:xfrm>
            <a:off x="4559968" y="300789"/>
            <a:ext cx="1157946" cy="369332"/>
          </a:xfrm>
          <a:prstGeom prst="rect">
            <a:avLst/>
          </a:prstGeom>
          <a:noFill/>
        </p:spPr>
        <p:txBody>
          <a:bodyPr wrap="none" rtlCol="0">
            <a:spAutoFit/>
          </a:bodyPr>
          <a:lstStyle/>
          <a:p>
            <a:r>
              <a:rPr lang="en-US" dirty="0"/>
              <a:t>Example: </a:t>
            </a:r>
          </a:p>
        </p:txBody>
      </p:sp>
    </p:spTree>
    <p:extLst>
      <p:ext uri="{BB962C8B-B14F-4D97-AF65-F5344CB8AC3E}">
        <p14:creationId xmlns:p14="http://schemas.microsoft.com/office/powerpoint/2010/main" val="2274613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03513" y="116634"/>
            <a:ext cx="8925199" cy="646331"/>
          </a:xfrm>
          <a:prstGeom prst="rect">
            <a:avLst/>
          </a:prstGeom>
          <a:noFill/>
        </p:spPr>
        <p:txBody>
          <a:bodyPr wrap="square" rtlCol="0">
            <a:spAutoFit/>
          </a:bodyPr>
          <a:lstStyle/>
          <a:p>
            <a:r>
              <a:rPr lang="en-US" dirty="0"/>
              <a:t>He moves from individuals and disciplinary power to the investigation of </a:t>
            </a:r>
            <a:r>
              <a:rPr lang="en-US" b="1" dirty="0"/>
              <a:t>regulatory power </a:t>
            </a:r>
            <a:r>
              <a:rPr lang="en-US" dirty="0"/>
              <a:t>directed at ‘populations’ </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2738173" y="834716"/>
            <a:ext cx="6552726" cy="923330"/>
          </a:xfrm>
          <a:prstGeom prst="rect">
            <a:avLst/>
          </a:prstGeom>
          <a:noFill/>
        </p:spPr>
        <p:txBody>
          <a:bodyPr wrap="square" rtlCol="0">
            <a:spAutoFit/>
          </a:bodyPr>
          <a:lstStyle/>
          <a:p>
            <a:r>
              <a:rPr lang="en-US" dirty="0"/>
              <a:t>Human sexuality becomes THE central mechanism to exercise power over individuals and larger population; the nexus of power/knowledge that creates certain kind of subjects </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1703512" y="2456269"/>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4871864" y="2502000"/>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7876579" y="2556000"/>
            <a:ext cx="2775360" cy="4248000"/>
          </a:xfrm>
          <a:prstGeom prst="rect">
            <a:avLst/>
          </a:prstGeom>
        </p:spPr>
      </p:pic>
    </p:spTree>
    <p:extLst>
      <p:ext uri="{BB962C8B-B14F-4D97-AF65-F5344CB8AC3E}">
        <p14:creationId xmlns:p14="http://schemas.microsoft.com/office/powerpoint/2010/main" val="719945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5651" y="564397"/>
            <a:ext cx="8992350" cy="6186309"/>
          </a:xfrm>
          <a:prstGeom prst="rect">
            <a:avLst/>
          </a:prstGeom>
          <a:noFill/>
        </p:spPr>
        <p:txBody>
          <a:bodyPr wrap="square" rtlCol="0">
            <a:spAutoFit/>
          </a:bodyPr>
          <a:lstStyle/>
          <a:p>
            <a:endParaRPr lang="en-GB" b="1" dirty="0"/>
          </a:p>
          <a:p>
            <a:endParaRPr lang="en-GB" b="1" dirty="0"/>
          </a:p>
          <a:p>
            <a:r>
              <a:rPr lang="en-GB" b="1" dirty="0"/>
              <a:t>Def. Postmodern-</a:t>
            </a:r>
            <a:r>
              <a:rPr lang="en-GB" b="1" dirty="0" err="1"/>
              <a:t>ity</a:t>
            </a:r>
            <a:r>
              <a:rPr lang="en-GB" dirty="0"/>
              <a:t>: </a:t>
            </a:r>
          </a:p>
          <a:p>
            <a:r>
              <a:rPr lang="en-GB" dirty="0"/>
              <a:t>This term refers to a set of perceived (sociological, cultural, political, economic, </a:t>
            </a:r>
          </a:p>
          <a:p>
            <a:r>
              <a:rPr lang="en-GB" dirty="0"/>
              <a:t>Technological etc.) </a:t>
            </a:r>
            <a:r>
              <a:rPr lang="en-GB" i="1" dirty="0"/>
              <a:t>conditions </a:t>
            </a:r>
            <a:r>
              <a:rPr lang="en-GB" dirty="0"/>
              <a:t>of everyday life, which are perceived as distinctly </a:t>
            </a:r>
          </a:p>
          <a:p>
            <a:r>
              <a:rPr lang="en-GB" dirty="0"/>
              <a:t>different from the conditions of ‘modernity’.  The discussion of </a:t>
            </a:r>
            <a:r>
              <a:rPr lang="en-GB" dirty="0" err="1"/>
              <a:t>postmodernity</a:t>
            </a:r>
            <a:r>
              <a:rPr lang="en-GB" dirty="0"/>
              <a:t> is </a:t>
            </a:r>
          </a:p>
          <a:p>
            <a:r>
              <a:rPr lang="en-GB" dirty="0"/>
              <a:t>the discussion of these conditions. The debates intensify during the 1960s and they coincides with the rise of post-industrial societies in the West, which was marked by a transition from a manufacturing-based economy to a service-based economy.</a:t>
            </a:r>
          </a:p>
          <a:p>
            <a:endParaRPr lang="en-GB" b="1" dirty="0"/>
          </a:p>
          <a:p>
            <a:r>
              <a:rPr lang="en-GB" b="1" dirty="0"/>
              <a:t>Def. Postmodern-ism:</a:t>
            </a:r>
            <a:r>
              <a:rPr lang="en-GB" dirty="0"/>
              <a:t> </a:t>
            </a:r>
          </a:p>
          <a:p>
            <a:r>
              <a:rPr lang="en-GB" dirty="0"/>
              <a:t>Postmodern</a:t>
            </a:r>
            <a:r>
              <a:rPr lang="en-GB" i="1" dirty="0"/>
              <a:t>ism</a:t>
            </a:r>
            <a:r>
              <a:rPr lang="en-GB" dirty="0"/>
              <a:t> is the intellectual </a:t>
            </a:r>
            <a:r>
              <a:rPr lang="en-GB" i="1" dirty="0"/>
              <a:t>response</a:t>
            </a:r>
            <a:r>
              <a:rPr lang="en-GB" dirty="0"/>
              <a:t> to the conditions of postmodernity. The linguistic turn is one of these many responses. </a:t>
            </a:r>
          </a:p>
          <a:p>
            <a:r>
              <a:rPr lang="en-GB" dirty="0"/>
              <a:t>By questioning human experience, it also questions all human </a:t>
            </a:r>
            <a:r>
              <a:rPr lang="en-GB" b="1" dirty="0"/>
              <a:t>knowledge production </a:t>
            </a:r>
            <a:r>
              <a:rPr lang="en-GB" dirty="0"/>
              <a:t>(scientific, economic, political, sociological, historical, anthropological and so on) which is based on language. </a:t>
            </a:r>
          </a:p>
          <a:p>
            <a:endParaRPr lang="en-GB" dirty="0"/>
          </a:p>
          <a:p>
            <a:endParaRPr lang="en-GB" dirty="0"/>
          </a:p>
          <a:p>
            <a:endParaRPr lang="en-GB" dirty="0"/>
          </a:p>
          <a:p>
            <a:endParaRPr lang="en-GB" dirty="0"/>
          </a:p>
          <a:p>
            <a:endParaRPr lang="en-GB" dirty="0"/>
          </a:p>
          <a:p>
            <a:endParaRPr lang="en-US" b="1" dirty="0"/>
          </a:p>
        </p:txBody>
      </p:sp>
      <p:sp>
        <p:nvSpPr>
          <p:cNvPr id="3" name="TextBox 2">
            <a:extLst>
              <a:ext uri="{FF2B5EF4-FFF2-40B4-BE49-F238E27FC236}">
                <a16:creationId xmlns:a16="http://schemas.microsoft.com/office/drawing/2014/main" id="{ADAD5DAA-C4C9-8990-EF53-FEB433B56E93}"/>
              </a:ext>
            </a:extLst>
          </p:cNvPr>
          <p:cNvSpPr txBox="1"/>
          <p:nvPr/>
        </p:nvSpPr>
        <p:spPr>
          <a:xfrm>
            <a:off x="1776664" y="252663"/>
            <a:ext cx="8638673" cy="830997"/>
          </a:xfrm>
          <a:prstGeom prst="rect">
            <a:avLst/>
          </a:prstGeom>
          <a:noFill/>
        </p:spPr>
        <p:txBody>
          <a:bodyPr wrap="square" rtlCol="0">
            <a:spAutoFit/>
          </a:bodyPr>
          <a:lstStyle/>
          <a:p>
            <a:r>
              <a:rPr lang="en-US" sz="2400" b="1" dirty="0"/>
              <a:t>The ‘linguistic turn’ as an intellectual response to the conditions of postmodernity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2133600" y="796926"/>
            <a:ext cx="7010400" cy="25853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Tree>
    <p:extLst>
      <p:ext uri="{BB962C8B-B14F-4D97-AF65-F5344CB8AC3E}">
        <p14:creationId xmlns:p14="http://schemas.microsoft.com/office/powerpoint/2010/main" val="21503447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64D971-D37A-7F4F-93D6-F303C68573CE}"/>
              </a:ext>
            </a:extLst>
          </p:cNvPr>
          <p:cNvPicPr>
            <a:picLocks noChangeAspect="1"/>
          </p:cNvPicPr>
          <p:nvPr/>
        </p:nvPicPr>
        <p:blipFill>
          <a:blip r:embed="rId2"/>
          <a:stretch>
            <a:fillRect/>
          </a:stretch>
        </p:blipFill>
        <p:spPr>
          <a:xfrm>
            <a:off x="2567608" y="188640"/>
            <a:ext cx="4212000" cy="6318000"/>
          </a:xfrm>
          <a:prstGeom prst="rect">
            <a:avLst/>
          </a:prstGeom>
        </p:spPr>
      </p:pic>
      <p:sp>
        <p:nvSpPr>
          <p:cNvPr id="3" name="TextBox 2">
            <a:extLst>
              <a:ext uri="{FF2B5EF4-FFF2-40B4-BE49-F238E27FC236}">
                <a16:creationId xmlns:a16="http://schemas.microsoft.com/office/drawing/2014/main" id="{E0AE7FAF-C7BF-FD4C-939E-51C511310127}"/>
              </a:ext>
            </a:extLst>
          </p:cNvPr>
          <p:cNvSpPr txBox="1"/>
          <p:nvPr/>
        </p:nvSpPr>
        <p:spPr>
          <a:xfrm>
            <a:off x="6779609" y="1988841"/>
            <a:ext cx="4165499" cy="1200329"/>
          </a:xfrm>
          <a:prstGeom prst="rect">
            <a:avLst/>
          </a:prstGeom>
          <a:noFill/>
        </p:spPr>
        <p:txBody>
          <a:bodyPr wrap="square" rtlCol="0">
            <a:spAutoFit/>
          </a:bodyPr>
          <a:lstStyle/>
          <a:p>
            <a:r>
              <a:rPr lang="en-US" dirty="0"/>
              <a:t>The rise of biopower in </a:t>
            </a:r>
          </a:p>
          <a:p>
            <a:r>
              <a:rPr lang="en-US" dirty="0"/>
              <a:t>17</a:t>
            </a:r>
            <a:r>
              <a:rPr lang="en-US" baseline="30000" dirty="0"/>
              <a:t>th</a:t>
            </a:r>
            <a:r>
              <a:rPr lang="en-US" dirty="0"/>
              <a:t> and 18</a:t>
            </a:r>
            <a:r>
              <a:rPr lang="en-US" baseline="30000" dirty="0"/>
              <a:t>th</a:t>
            </a:r>
            <a:r>
              <a:rPr lang="en-US" dirty="0"/>
              <a:t> century</a:t>
            </a:r>
          </a:p>
          <a:p>
            <a:endParaRPr lang="en-US" dirty="0"/>
          </a:p>
          <a:p>
            <a:endParaRPr lang="en-US" dirty="0"/>
          </a:p>
        </p:txBody>
      </p:sp>
    </p:spTree>
    <p:extLst>
      <p:ext uri="{BB962C8B-B14F-4D97-AF65-F5344CB8AC3E}">
        <p14:creationId xmlns:p14="http://schemas.microsoft.com/office/powerpoint/2010/main" val="4089873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CE824A-12E1-D746-B4B1-A690BA184939}"/>
              </a:ext>
            </a:extLst>
          </p:cNvPr>
          <p:cNvSpPr txBox="1"/>
          <p:nvPr/>
        </p:nvSpPr>
        <p:spPr>
          <a:xfrm>
            <a:off x="2550696" y="1648326"/>
            <a:ext cx="6713658" cy="2031325"/>
          </a:xfrm>
          <a:prstGeom prst="rect">
            <a:avLst/>
          </a:prstGeom>
          <a:noFill/>
        </p:spPr>
        <p:txBody>
          <a:bodyPr wrap="square" rtlCol="0">
            <a:spAutoFit/>
          </a:bodyPr>
          <a:lstStyle/>
          <a:p>
            <a:r>
              <a:rPr lang="en-US" dirty="0"/>
              <a:t>Power: is directed at the human living body</a:t>
            </a:r>
          </a:p>
          <a:p>
            <a:r>
              <a:rPr lang="en-US" dirty="0"/>
              <a:t>1.Disciplinary (acts on the individual and make it ‘docile’)</a:t>
            </a:r>
          </a:p>
          <a:p>
            <a:r>
              <a:rPr lang="en-US" dirty="0"/>
              <a:t>2. Regulatory power (acts on a</a:t>
            </a:r>
          </a:p>
          <a:p>
            <a:r>
              <a:rPr lang="en-US" dirty="0"/>
              <a:t>whole population)</a:t>
            </a:r>
          </a:p>
          <a:p>
            <a:endParaRPr lang="en-US" dirty="0"/>
          </a:p>
          <a:p>
            <a:r>
              <a:rPr lang="en-US" dirty="0"/>
              <a:t>The nature of such power strategies is not necessarily restrictive but promises pleasure. </a:t>
            </a:r>
          </a:p>
        </p:txBody>
      </p:sp>
    </p:spTree>
    <p:extLst>
      <p:ext uri="{BB962C8B-B14F-4D97-AF65-F5344CB8AC3E}">
        <p14:creationId xmlns:p14="http://schemas.microsoft.com/office/powerpoint/2010/main" val="31806837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80AAF2-B030-8244-8259-FF973030E7EF}"/>
              </a:ext>
            </a:extLst>
          </p:cNvPr>
          <p:cNvSpPr txBox="1"/>
          <p:nvPr/>
        </p:nvSpPr>
        <p:spPr>
          <a:xfrm>
            <a:off x="5001126" y="3068055"/>
            <a:ext cx="1684421" cy="461665"/>
          </a:xfrm>
          <a:prstGeom prst="rect">
            <a:avLst/>
          </a:prstGeom>
          <a:noFill/>
        </p:spPr>
        <p:txBody>
          <a:bodyPr wrap="square" rtlCol="0">
            <a:spAutoFit/>
          </a:bodyPr>
          <a:lstStyle/>
          <a:p>
            <a:r>
              <a:rPr lang="en-US" sz="2400" b="1" dirty="0"/>
              <a:t>The End</a:t>
            </a:r>
          </a:p>
        </p:txBody>
      </p:sp>
    </p:spTree>
    <p:extLst>
      <p:ext uri="{BB962C8B-B14F-4D97-AF65-F5344CB8AC3E}">
        <p14:creationId xmlns:p14="http://schemas.microsoft.com/office/powerpoint/2010/main" val="2576032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6E02A1-0BC7-B2B3-428D-11FAD7588E6F}"/>
              </a:ext>
            </a:extLst>
          </p:cNvPr>
          <p:cNvSpPr txBox="1"/>
          <p:nvPr/>
        </p:nvSpPr>
        <p:spPr>
          <a:xfrm>
            <a:off x="1981201" y="589548"/>
            <a:ext cx="8248797" cy="7232749"/>
          </a:xfrm>
          <a:prstGeom prst="rect">
            <a:avLst/>
          </a:prstGeom>
          <a:noFill/>
        </p:spPr>
        <p:txBody>
          <a:bodyPr wrap="square" rtlCol="0">
            <a:spAutoFit/>
          </a:bodyPr>
          <a:lstStyle/>
          <a:p>
            <a:r>
              <a:rPr lang="en-US" b="1" dirty="0"/>
              <a:t>Central issue</a:t>
            </a:r>
            <a:r>
              <a:rPr lang="en-US" dirty="0"/>
              <a:t>: What is human ‘experience’? Is human ‘experience’ prior to the use of language? </a:t>
            </a:r>
          </a:p>
          <a:p>
            <a:endParaRPr lang="en-US" dirty="0"/>
          </a:p>
          <a:p>
            <a:endParaRPr lang="en-US" b="1" dirty="0"/>
          </a:p>
          <a:p>
            <a:r>
              <a:rPr lang="en-US" b="1" dirty="0"/>
              <a:t>Central issue in Anglo-American history writing from the late 1980s/early 90s: </a:t>
            </a:r>
          </a:p>
          <a:p>
            <a:r>
              <a:rPr lang="en-US" dirty="0"/>
              <a:t>‘The seemingly simple recognition that the category of experience (out of which historians such as E.P. Thompson argue comes class consciousness) is in fact not prior to and constitutive of language but it is </a:t>
            </a:r>
            <a:r>
              <a:rPr lang="en-US" b="1" dirty="0"/>
              <a:t>actively constituted </a:t>
            </a:r>
            <a:r>
              <a:rPr lang="en-US" dirty="0"/>
              <a:t>by language, has been increasingly been recognized as having far-reaching implications.’ </a:t>
            </a:r>
          </a:p>
          <a:p>
            <a:r>
              <a:rPr lang="en-US" sz="1600" dirty="0"/>
              <a:t>(Patrick Joyce, </a:t>
            </a:r>
            <a:r>
              <a:rPr lang="en-US" sz="1600" i="1" dirty="0"/>
              <a:t>Visions of the People: Industrial England and the Question of Class</a:t>
            </a:r>
            <a:r>
              <a:rPr lang="en-US" sz="1600" dirty="0"/>
              <a:t>, 1884-1914), p. 9. </a:t>
            </a:r>
          </a:p>
          <a:p>
            <a:endParaRPr lang="en-US" dirty="0"/>
          </a:p>
          <a:p>
            <a:r>
              <a:rPr lang="en-US" b="1" dirty="0"/>
              <a:t>Claim</a:t>
            </a:r>
            <a:r>
              <a:rPr lang="en-US" dirty="0"/>
              <a:t>: </a:t>
            </a:r>
            <a:r>
              <a:rPr lang="en-US" b="1" dirty="0"/>
              <a:t>language constitutes ALL human experiences</a:t>
            </a:r>
            <a:r>
              <a:rPr lang="en-US" dirty="0"/>
              <a:t>. Language ‘makes’ all our experiences – that includes what we now call our ‘lived experience’! There is nothing ‘authentic’ about your very own experience but is constituted by language.</a:t>
            </a:r>
          </a:p>
          <a:p>
            <a:endParaRPr lang="en-US" dirty="0"/>
          </a:p>
          <a:p>
            <a:r>
              <a:rPr lang="en-US" dirty="0"/>
              <a:t>Ergo, human experience is not universal or transhistorical (as new social historians claimed). As humans use language to express their ‘experience’, experience is not suitable to link the past and the present. Our experience is not shared by those in the past. It is constituted in entirely different ways. </a:t>
            </a:r>
          </a:p>
          <a:p>
            <a:endParaRPr lang="en-US" dirty="0"/>
          </a:p>
          <a:p>
            <a:r>
              <a:rPr lang="en-US" b="1" dirty="0"/>
              <a:t>Which theories stand behind these view? </a:t>
            </a:r>
          </a:p>
          <a:p>
            <a:endParaRPr lang="en-US" dirty="0"/>
          </a:p>
          <a:p>
            <a:endParaRPr lang="en-US" dirty="0"/>
          </a:p>
          <a:p>
            <a:r>
              <a:rPr lang="en-US" dirty="0"/>
              <a:t> </a:t>
            </a:r>
          </a:p>
        </p:txBody>
      </p:sp>
    </p:spTree>
    <p:extLst>
      <p:ext uri="{BB962C8B-B14F-4D97-AF65-F5344CB8AC3E}">
        <p14:creationId xmlns:p14="http://schemas.microsoft.com/office/powerpoint/2010/main" val="4244444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4084" y="926432"/>
            <a:ext cx="9312442" cy="4555093"/>
          </a:xfrm>
          <a:prstGeom prst="rect">
            <a:avLst/>
          </a:prstGeom>
          <a:noFill/>
        </p:spPr>
        <p:txBody>
          <a:bodyPr wrap="square" rtlCol="0">
            <a:spAutoFit/>
          </a:bodyPr>
          <a:lstStyle/>
          <a:p>
            <a:pPr algn="ctr"/>
            <a:r>
              <a:rPr lang="en-US" sz="2000" b="1" dirty="0"/>
              <a:t>So, once again, what is at stake in postmodernism and its  ‘linguistic turn’? </a:t>
            </a:r>
          </a:p>
          <a:p>
            <a:pPr algn="ctr"/>
            <a:r>
              <a:rPr lang="en-US" sz="2000" b="1" dirty="0"/>
              <a:t>Human experience</a:t>
            </a:r>
          </a:p>
          <a:p>
            <a:pPr>
              <a:lnSpc>
                <a:spcPct val="200000"/>
              </a:lnSpc>
            </a:pPr>
            <a:r>
              <a:rPr lang="en-US" sz="2000" b="1" dirty="0"/>
              <a:t>Central claim:</a:t>
            </a:r>
          </a:p>
          <a:p>
            <a:r>
              <a:rPr lang="en-US" sz="2000" dirty="0"/>
              <a:t>Can humans represent ‘the reality’ of human experience through language? Can history represent the experiences of people in the past? </a:t>
            </a:r>
          </a:p>
          <a:p>
            <a:pPr>
              <a:lnSpc>
                <a:spcPct val="150000"/>
              </a:lnSpc>
            </a:pPr>
            <a:endParaRPr lang="en-US" sz="2000" b="1" dirty="0"/>
          </a:p>
          <a:p>
            <a:pPr algn="just"/>
            <a:r>
              <a:rPr lang="en-US" sz="2000" b="1" dirty="0"/>
              <a:t>Note</a:t>
            </a:r>
            <a:r>
              <a:rPr lang="en-US" sz="2000" dirty="0"/>
              <a:t>: Remember that we talked about historians who claimed to be able to ‘resurrect’ the experience of the ‘forgotten people’ of the past (E,P. Thompson) or to ‘make-meaning’ of past experiences (Darnton). </a:t>
            </a:r>
          </a:p>
          <a:p>
            <a:pPr algn="just"/>
            <a:endParaRPr lang="en-US" sz="2000" dirty="0"/>
          </a:p>
          <a:p>
            <a:pPr algn="just"/>
            <a:r>
              <a:rPr lang="en-US" sz="2000" dirty="0"/>
              <a:t>There were different answers given by theorist of the ‘linguistic turn’. Not all denied the existence of some sort of reality in the present or the past but they all questioned the issue of ’truth’ in the human knowledge production. </a:t>
            </a:r>
          </a:p>
        </p:txBody>
      </p:sp>
    </p:spTree>
    <p:extLst>
      <p:ext uri="{BB962C8B-B14F-4D97-AF65-F5344CB8AC3E}">
        <p14:creationId xmlns:p14="http://schemas.microsoft.com/office/powerpoint/2010/main" val="393801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b4a081ce34a289d35f120d3c3069d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004" y="1316855"/>
            <a:ext cx="4511997" cy="3383997"/>
          </a:xfrm>
          <a:prstGeom prst="rect">
            <a:avLst/>
          </a:prstGeom>
        </p:spPr>
      </p:pic>
      <p:sp>
        <p:nvSpPr>
          <p:cNvPr id="3" name="TextBox 2"/>
          <p:cNvSpPr txBox="1"/>
          <p:nvPr/>
        </p:nvSpPr>
        <p:spPr>
          <a:xfrm>
            <a:off x="2035819" y="4700851"/>
            <a:ext cx="3298379" cy="369332"/>
          </a:xfrm>
          <a:prstGeom prst="rect">
            <a:avLst/>
          </a:prstGeom>
          <a:noFill/>
        </p:spPr>
        <p:txBody>
          <a:bodyPr wrap="square" rtlCol="0">
            <a:spAutoFit/>
          </a:bodyPr>
          <a:lstStyle/>
          <a:p>
            <a:r>
              <a:rPr lang="en-US" dirty="0"/>
              <a:t>Hayden White, 1928-2018</a:t>
            </a:r>
          </a:p>
        </p:txBody>
      </p:sp>
      <p:sp>
        <p:nvSpPr>
          <p:cNvPr id="4" name="TextBox 3"/>
          <p:cNvSpPr txBox="1"/>
          <p:nvPr/>
        </p:nvSpPr>
        <p:spPr>
          <a:xfrm>
            <a:off x="6244096" y="928934"/>
            <a:ext cx="12894511" cy="2308324"/>
          </a:xfrm>
          <a:prstGeom prst="rect">
            <a:avLst/>
          </a:prstGeom>
          <a:noFill/>
        </p:spPr>
        <p:txBody>
          <a:bodyPr wrap="square" rtlCol="0">
            <a:spAutoFit/>
          </a:bodyPr>
          <a:lstStyle/>
          <a:p>
            <a:endParaRPr lang="en-US" i="1" dirty="0"/>
          </a:p>
          <a:p>
            <a:endParaRPr lang="en-US" i="1" dirty="0"/>
          </a:p>
          <a:p>
            <a:r>
              <a:rPr lang="en-US" i="1" dirty="0" err="1"/>
              <a:t>Metahistory</a:t>
            </a:r>
            <a:r>
              <a:rPr lang="en-US" i="1" dirty="0"/>
              <a:t>: The Historical Imagination in </a:t>
            </a:r>
          </a:p>
          <a:p>
            <a:r>
              <a:rPr lang="en-US" i="1" dirty="0"/>
              <a:t>Nineteenth-Century Europe (</a:t>
            </a:r>
            <a:r>
              <a:rPr lang="en-US" dirty="0"/>
              <a:t>1973).</a:t>
            </a:r>
          </a:p>
          <a:p>
            <a:endParaRPr lang="en-US" dirty="0"/>
          </a:p>
          <a:p>
            <a:endParaRPr lang="en-US" dirty="0"/>
          </a:p>
          <a:p>
            <a:endParaRPr lang="en-US" dirty="0"/>
          </a:p>
          <a:p>
            <a:endParaRPr lang="en-US" dirty="0"/>
          </a:p>
        </p:txBody>
      </p:sp>
      <p:sp>
        <p:nvSpPr>
          <p:cNvPr id="6" name="Rectangle 5"/>
          <p:cNvSpPr/>
          <p:nvPr/>
        </p:nvSpPr>
        <p:spPr>
          <a:xfrm>
            <a:off x="6244096" y="1720839"/>
            <a:ext cx="4423905" cy="4801314"/>
          </a:xfrm>
          <a:prstGeom prst="rect">
            <a:avLst/>
          </a:prstGeom>
        </p:spPr>
        <p:txBody>
          <a:bodyPr wrap="square">
            <a:spAutoFit/>
          </a:bodyPr>
          <a:lstStyle/>
          <a:p>
            <a:endParaRPr lang="en-US" dirty="0"/>
          </a:p>
          <a:p>
            <a:endParaRPr lang="en-US" dirty="0"/>
          </a:p>
          <a:p>
            <a:endParaRPr lang="en-US" dirty="0"/>
          </a:p>
          <a:p>
            <a:endParaRPr lang="en-US" dirty="0"/>
          </a:p>
          <a:p>
            <a:r>
              <a:rPr lang="en-GB" dirty="0"/>
              <a:t>‘My own analysis of the deep structure of the historical imagination of nineteenth- century Europe is intended to provide a new perspective on the current debate over the nature and function of historical knowledge.’</a:t>
            </a:r>
          </a:p>
          <a:p>
            <a:r>
              <a:rPr lang="en-US" dirty="0"/>
              <a:t>(</a:t>
            </a:r>
            <a:r>
              <a:rPr lang="en-US" i="1" dirty="0" err="1"/>
              <a:t>Metahistory</a:t>
            </a:r>
            <a:r>
              <a:rPr lang="en-US" dirty="0"/>
              <a:t>, p. 2).</a:t>
            </a:r>
          </a:p>
          <a:p>
            <a:endParaRPr lang="en-US" dirty="0"/>
          </a:p>
          <a:p>
            <a:r>
              <a:rPr lang="en-GB" dirty="0"/>
              <a:t>White contradicts the view that "historiography can be objective or truly scientific in itself, unaffected by anything."</a:t>
            </a:r>
          </a:p>
          <a:p>
            <a:endParaRPr lang="en-US" dirty="0"/>
          </a:p>
          <a:p>
            <a:endParaRPr lang="en-US" dirty="0"/>
          </a:p>
        </p:txBody>
      </p:sp>
      <p:sp>
        <p:nvSpPr>
          <p:cNvPr id="5" name="TextBox 4"/>
          <p:cNvSpPr txBox="1"/>
          <p:nvPr/>
        </p:nvSpPr>
        <p:spPr>
          <a:xfrm>
            <a:off x="421105" y="5929065"/>
            <a:ext cx="8875295" cy="923330"/>
          </a:xfrm>
          <a:prstGeom prst="rect">
            <a:avLst/>
          </a:prstGeom>
          <a:noFill/>
        </p:spPr>
        <p:txBody>
          <a:bodyPr wrap="square" rtlCol="0">
            <a:spAutoFit/>
          </a:bodyPr>
          <a:lstStyle/>
          <a:p>
            <a:r>
              <a:rPr lang="en-US" dirty="0"/>
              <a:t>Note: His work reflects the widespread Anglo-American </a:t>
            </a:r>
          </a:p>
          <a:p>
            <a:r>
              <a:rPr lang="en-US" dirty="0"/>
              <a:t>‘misunderstanding’ of Ranke’s critical method  as being ‘scientific’ (i.e. empirical, objective). Like a method in the natural sciences. That is clearly wrong. </a:t>
            </a:r>
          </a:p>
        </p:txBody>
      </p:sp>
      <p:sp>
        <p:nvSpPr>
          <p:cNvPr id="7" name="TextBox 6">
            <a:extLst>
              <a:ext uri="{FF2B5EF4-FFF2-40B4-BE49-F238E27FC236}">
                <a16:creationId xmlns:a16="http://schemas.microsoft.com/office/drawing/2014/main" id="{CC883D6C-07BE-654A-B5BF-5BEFFA03A218}"/>
              </a:ext>
            </a:extLst>
          </p:cNvPr>
          <p:cNvSpPr txBox="1"/>
          <p:nvPr/>
        </p:nvSpPr>
        <p:spPr>
          <a:xfrm>
            <a:off x="1584003" y="1"/>
            <a:ext cx="12336034" cy="523220"/>
          </a:xfrm>
          <a:prstGeom prst="rect">
            <a:avLst/>
          </a:prstGeom>
          <a:noFill/>
        </p:spPr>
        <p:txBody>
          <a:bodyPr wrap="square" rtlCol="0">
            <a:spAutoFit/>
          </a:bodyPr>
          <a:lstStyle/>
          <a:p>
            <a:r>
              <a:rPr lang="en-US" sz="2800" b="1" dirty="0"/>
              <a:t>Part 2: American Literary Criticism and ‘the Linguistic Turn’</a:t>
            </a:r>
            <a:endParaRPr lang="en-US" sz="2800" b="1" i="1" dirty="0"/>
          </a:p>
        </p:txBody>
      </p:sp>
      <p:sp>
        <p:nvSpPr>
          <p:cNvPr id="8" name="TextBox 7">
            <a:extLst>
              <a:ext uri="{FF2B5EF4-FFF2-40B4-BE49-F238E27FC236}">
                <a16:creationId xmlns:a16="http://schemas.microsoft.com/office/drawing/2014/main" id="{2A87BBF1-1BC1-D6D7-F6FB-7C14BDA88AB8}"/>
              </a:ext>
            </a:extLst>
          </p:cNvPr>
          <p:cNvSpPr txBox="1"/>
          <p:nvPr/>
        </p:nvSpPr>
        <p:spPr>
          <a:xfrm>
            <a:off x="2534654" y="664259"/>
            <a:ext cx="6761746" cy="646331"/>
          </a:xfrm>
          <a:prstGeom prst="rect">
            <a:avLst/>
          </a:prstGeom>
          <a:noFill/>
        </p:spPr>
        <p:txBody>
          <a:bodyPr wrap="square" rtlCol="0">
            <a:spAutoFit/>
          </a:bodyPr>
          <a:lstStyle/>
          <a:p>
            <a:r>
              <a:rPr lang="en-US" b="1" dirty="0"/>
              <a:t>Is history writing simply literature? The ‘linguistic turn as the ‘narrative turn’ </a:t>
            </a:r>
          </a:p>
        </p:txBody>
      </p:sp>
    </p:spTree>
    <p:extLst>
      <p:ext uri="{BB962C8B-B14F-4D97-AF65-F5344CB8AC3E}">
        <p14:creationId xmlns:p14="http://schemas.microsoft.com/office/powerpoint/2010/main" val="3567681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08490-BFC7-E17C-D5A7-228ACE1406D3}"/>
              </a:ext>
            </a:extLst>
          </p:cNvPr>
          <p:cNvSpPr txBox="1"/>
          <p:nvPr/>
        </p:nvSpPr>
        <p:spPr>
          <a:xfrm>
            <a:off x="1680411" y="4584032"/>
            <a:ext cx="8903368" cy="1754326"/>
          </a:xfrm>
          <a:prstGeom prst="rect">
            <a:avLst/>
          </a:prstGeom>
          <a:noFill/>
        </p:spPr>
        <p:txBody>
          <a:bodyPr wrap="square" rtlCol="0">
            <a:spAutoFit/>
          </a:bodyPr>
          <a:lstStyle/>
          <a:p>
            <a:r>
              <a:rPr lang="en-GB" b="1" dirty="0">
                <a:solidFill>
                  <a:srgbClr val="474747"/>
                </a:solidFill>
                <a:latin typeface="Google Sans"/>
              </a:rPr>
              <a:t>In sum</a:t>
            </a:r>
            <a:r>
              <a:rPr lang="en-GB" dirty="0">
                <a:solidFill>
                  <a:srgbClr val="474747"/>
                </a:solidFill>
                <a:latin typeface="Google Sans"/>
              </a:rPr>
              <a:t>: </a:t>
            </a:r>
            <a:r>
              <a:rPr lang="en-GB" i="1" dirty="0" err="1">
                <a:solidFill>
                  <a:srgbClr val="474747"/>
                </a:solidFill>
                <a:latin typeface="Google Sans"/>
              </a:rPr>
              <a:t>Metahistory</a:t>
            </a:r>
            <a:r>
              <a:rPr lang="en-GB" dirty="0">
                <a:solidFill>
                  <a:srgbClr val="474747"/>
                </a:solidFill>
                <a:latin typeface="Google Sans"/>
              </a:rPr>
              <a:t> </a:t>
            </a:r>
            <a:r>
              <a:rPr lang="en-GB" dirty="0">
                <a:solidFill>
                  <a:srgbClr val="040C28"/>
                </a:solidFill>
                <a:latin typeface="Google Sans"/>
              </a:rPr>
              <a:t>tossed the entire concept of historical ‘science’ out the window, claiming that historians are fundamentally  ‘artists’ who imbue historical action – empirically collected in the archives -- with aesthetic and ethical purpose. The book urged historians to grapple with whether and how their writing creates rather faithfully represents reality. </a:t>
            </a:r>
          </a:p>
          <a:p>
            <a:endParaRPr lang="en-GB" dirty="0">
              <a:solidFill>
                <a:srgbClr val="040C28"/>
              </a:solidFill>
              <a:latin typeface="Google Sans"/>
            </a:endParaRPr>
          </a:p>
          <a:p>
            <a:r>
              <a:rPr lang="en-GB" dirty="0">
                <a:solidFill>
                  <a:srgbClr val="040C28"/>
                </a:solidFill>
                <a:latin typeface="Google Sans"/>
              </a:rPr>
              <a:t>BUT: White never rejects the idea of some sort of historical ‘reality’. </a:t>
            </a:r>
            <a:endParaRPr lang="en-US" dirty="0"/>
          </a:p>
        </p:txBody>
      </p:sp>
      <p:sp>
        <p:nvSpPr>
          <p:cNvPr id="3" name="TextBox 2">
            <a:extLst>
              <a:ext uri="{FF2B5EF4-FFF2-40B4-BE49-F238E27FC236}">
                <a16:creationId xmlns:a16="http://schemas.microsoft.com/office/drawing/2014/main" id="{C97EB2F4-D398-5AE3-557B-EB0838314C6D}"/>
              </a:ext>
            </a:extLst>
          </p:cNvPr>
          <p:cNvSpPr txBox="1"/>
          <p:nvPr/>
        </p:nvSpPr>
        <p:spPr>
          <a:xfrm>
            <a:off x="1921043" y="649705"/>
            <a:ext cx="8289758" cy="3970318"/>
          </a:xfrm>
          <a:prstGeom prst="rect">
            <a:avLst/>
          </a:prstGeom>
          <a:noFill/>
        </p:spPr>
        <p:txBody>
          <a:bodyPr wrap="square" rtlCol="0">
            <a:spAutoFit/>
          </a:bodyPr>
          <a:lstStyle/>
          <a:p>
            <a:r>
              <a:rPr lang="en-GB" i="1" dirty="0" err="1">
                <a:solidFill>
                  <a:srgbClr val="202122"/>
                </a:solidFill>
              </a:rPr>
              <a:t>Metahistory</a:t>
            </a:r>
            <a:r>
              <a:rPr lang="en-GB" i="1" dirty="0">
                <a:solidFill>
                  <a:srgbClr val="202122"/>
                </a:solidFill>
              </a:rPr>
              <a:t> </a:t>
            </a:r>
            <a:r>
              <a:rPr lang="en-GB" dirty="0">
                <a:solidFill>
                  <a:srgbClr val="202122"/>
                </a:solidFill>
              </a:rPr>
              <a:t>considers eight major figures of 19</a:t>
            </a:r>
            <a:r>
              <a:rPr lang="en-GB" baseline="30000" dirty="0">
                <a:solidFill>
                  <a:srgbClr val="202122"/>
                </a:solidFill>
              </a:rPr>
              <a:t>th -</a:t>
            </a:r>
            <a:r>
              <a:rPr lang="en-GB" dirty="0">
                <a:solidFill>
                  <a:srgbClr val="202122"/>
                </a:solidFill>
              </a:rPr>
              <a:t>century history writing, among them Leopold von Ranke. </a:t>
            </a:r>
            <a:r>
              <a:rPr lang="en-GB" dirty="0">
                <a:solidFill>
                  <a:srgbClr val="000000"/>
                </a:solidFill>
              </a:rPr>
              <a:t>The histories of these men, White argues, are characterized by four modes of linguistic prefiguration (Metaphor, Metonymy, Synecdoche, and Irony), four theories of truth (</a:t>
            </a:r>
            <a:r>
              <a:rPr lang="en-GB" dirty="0" err="1">
                <a:solidFill>
                  <a:srgbClr val="000000"/>
                </a:solidFill>
              </a:rPr>
              <a:t>Formism</a:t>
            </a:r>
            <a:r>
              <a:rPr lang="en-GB" dirty="0">
                <a:solidFill>
                  <a:srgbClr val="000000"/>
                </a:solidFill>
              </a:rPr>
              <a:t>, Mechanism, Organicism, Contextualism), four archetypal plot structures (Romance, Tragedy, Comedy, Satire), and finally four ideologies (Anarchism, Radicalism, Conservatism, and Liberalism).</a:t>
            </a:r>
          </a:p>
          <a:p>
            <a:endParaRPr lang="en-GB" dirty="0">
              <a:solidFill>
                <a:srgbClr val="000000"/>
              </a:solidFill>
            </a:endParaRPr>
          </a:p>
          <a:p>
            <a:endParaRPr lang="en-GB" dirty="0">
              <a:solidFill>
                <a:srgbClr val="000000"/>
              </a:solidFill>
            </a:endParaRPr>
          </a:p>
          <a:p>
            <a:r>
              <a:rPr lang="en-GB" b="1" dirty="0">
                <a:solidFill>
                  <a:srgbClr val="000000"/>
                </a:solidFill>
              </a:rPr>
              <a:t>Main points: </a:t>
            </a:r>
          </a:p>
          <a:p>
            <a:pPr marL="285750" indent="-285750">
              <a:buFont typeface="Arial" panose="020B0604020202020204" pitchFamily="34" charset="0"/>
              <a:buChar char="•"/>
            </a:pPr>
            <a:r>
              <a:rPr lang="en-GB" dirty="0">
                <a:solidFill>
                  <a:srgbClr val="000000"/>
                </a:solidFill>
              </a:rPr>
              <a:t>“to deconstruct a mythology, the so-called ‘positivistic science of history.’</a:t>
            </a:r>
          </a:p>
          <a:p>
            <a:pPr marL="285750" indent="-285750">
              <a:buFont typeface="Arial" panose="020B0604020202020204" pitchFamily="34" charset="0"/>
              <a:buChar char="•"/>
            </a:pPr>
            <a:r>
              <a:rPr lang="en-GB" dirty="0">
                <a:solidFill>
                  <a:srgbClr val="000000"/>
                </a:solidFill>
              </a:rPr>
              <a:t>History is not neutral, rather it entails “entails ontological and epistemic choices with distinct ideological and even specifically political implications.” </a:t>
            </a:r>
          </a:p>
          <a:p>
            <a:pPr marL="285750" indent="-285750">
              <a:buFont typeface="Arial" panose="020B0604020202020204" pitchFamily="34" charset="0"/>
              <a:buChar char="•"/>
            </a:pPr>
            <a:r>
              <a:rPr lang="en-GB" dirty="0">
                <a:solidFill>
                  <a:srgbClr val="000000"/>
                </a:solidFill>
              </a:rPr>
              <a:t>Narrative is thus “inextricably bound to issues of authority.”</a:t>
            </a:r>
            <a:endParaRPr lang="en-US" dirty="0"/>
          </a:p>
        </p:txBody>
      </p:sp>
    </p:spTree>
    <p:extLst>
      <p:ext uri="{BB962C8B-B14F-4D97-AF65-F5344CB8AC3E}">
        <p14:creationId xmlns:p14="http://schemas.microsoft.com/office/powerpoint/2010/main" val="1409209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59429" y="1"/>
            <a:ext cx="7964714" cy="4031873"/>
          </a:xfrm>
          <a:prstGeom prst="rect">
            <a:avLst/>
          </a:prstGeom>
        </p:spPr>
        <p:txBody>
          <a:bodyPr wrap="square">
            <a:spAutoFit/>
          </a:bodyPr>
          <a:lstStyle/>
          <a:p>
            <a:pPr lvl="0"/>
            <a:r>
              <a:rPr lang="en-US" b="1" dirty="0"/>
              <a:t>	</a:t>
            </a:r>
          </a:p>
          <a:p>
            <a:pPr lvl="0"/>
            <a:endParaRPr lang="en-US" sz="2000" b="1" dirty="0"/>
          </a:p>
          <a:p>
            <a:pPr lvl="0"/>
            <a:r>
              <a:rPr lang="en-US" sz="2000" b="1" dirty="0"/>
              <a:t>The Linguistic Turn as ‘the Narrative Turn’ </a:t>
            </a:r>
          </a:p>
          <a:p>
            <a:pPr lvl="0"/>
            <a:endParaRPr lang="en-US" dirty="0"/>
          </a:p>
          <a:p>
            <a:pPr marL="285750" indent="-285750">
              <a:buFont typeface="Arial" panose="020B0604020202020204" pitchFamily="34" charset="0"/>
              <a:buChar char="•"/>
            </a:pPr>
            <a:r>
              <a:rPr lang="en-US" dirty="0"/>
              <a:t>White believes in a historical ‘reality’ but claims that historians have mistaken the product of their tropological encoding of the past for the past itself. </a:t>
            </a:r>
          </a:p>
          <a:p>
            <a:pPr lvl="0"/>
            <a:endParaRPr lang="en-GB" dirty="0"/>
          </a:p>
          <a:p>
            <a:pPr marL="285750" indent="-285750">
              <a:buFont typeface="Arial" panose="020B0604020202020204" pitchFamily="34" charset="0"/>
              <a:buChar char="•"/>
            </a:pPr>
            <a:r>
              <a:rPr lang="en-US" dirty="0"/>
              <a:t>Difference between reality itself and what is intellectual construction by the historian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White compels us to think about how narrative works and how it tends to conceal the contradictions within a given society  by framing a unifying story that emphasizes continuity</a:t>
            </a:r>
            <a:endParaRPr lang="en-GB" dirty="0"/>
          </a:p>
        </p:txBody>
      </p:sp>
      <p:sp>
        <p:nvSpPr>
          <p:cNvPr id="4" name="TextBox 3"/>
          <p:cNvSpPr txBox="1"/>
          <p:nvPr/>
        </p:nvSpPr>
        <p:spPr>
          <a:xfrm>
            <a:off x="1524000" y="5424715"/>
            <a:ext cx="10267273"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1204259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1406</TotalTime>
  <Words>4020</Words>
  <Application>Microsoft Macintosh PowerPoint</Application>
  <PresentationFormat>Widescreen</PresentationFormat>
  <Paragraphs>330</Paragraphs>
  <Slides>43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Aptos</vt:lpstr>
      <vt:lpstr>Aptos Display</vt:lpstr>
      <vt:lpstr>Arial</vt:lpstr>
      <vt:lpstr>Google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Part II:  ‘Linguistic Turn’ in France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2025-11-16T17:03:14Z</dcterms:created>
  <dcterms:modified xsi:type="dcterms:W3CDTF">2025-11-17T16:29:45Z</dcterms:modified>
</cp:coreProperties>
</file>