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7" r:id="rId4"/>
    <p:sldId id="264" r:id="rId5"/>
    <p:sldId id="257" r:id="rId6"/>
    <p:sldId id="261" r:id="rId7"/>
    <p:sldId id="263" r:id="rId8"/>
    <p:sldId id="268" r:id="rId9"/>
    <p:sldId id="269" r:id="rId10"/>
    <p:sldId id="266" r:id="rId11"/>
  </p:sldIdLst>
  <p:sldSz cx="12192000" cy="6858000"/>
  <p:notesSz cx="6858000" cy="9144000"/>
  <p:custDataLst>
    <p:tags r:id="rId12"/>
  </p:custDataLst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721"/>
  </p:normalViewPr>
  <p:slideViewPr>
    <p:cSldViewPr snapToGrid="0" snapToObjects="1">
      <p:cViewPr varScale="1">
        <p:scale>
          <a:sx n="108" d="100"/>
          <a:sy n="108" d="100"/>
        </p:scale>
        <p:origin x="47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tags" Target="tags/tag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A687-9B67-0C46-8CF2-1A68716BA33E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26FC-9240-734A-9EA0-89DB678C3FF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329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A687-9B67-0C46-8CF2-1A68716BA33E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26FC-9240-734A-9EA0-89DB678C3FF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071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A687-9B67-0C46-8CF2-1A68716BA33E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26FC-9240-734A-9EA0-89DB678C3FF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857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A687-9B67-0C46-8CF2-1A68716BA33E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26FC-9240-734A-9EA0-89DB678C3FF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688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A687-9B67-0C46-8CF2-1A68716BA33E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26FC-9240-734A-9EA0-89DB678C3FF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500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A687-9B67-0C46-8CF2-1A68716BA33E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26FC-9240-734A-9EA0-89DB678C3FF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A687-9B67-0C46-8CF2-1A68716BA33E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26FC-9240-734A-9EA0-89DB678C3FF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140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A687-9B67-0C46-8CF2-1A68716BA33E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26FC-9240-734A-9EA0-89DB678C3FF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094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A687-9B67-0C46-8CF2-1A68716BA33E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26FC-9240-734A-9EA0-89DB678C3FF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61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A687-9B67-0C46-8CF2-1A68716BA33E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26FC-9240-734A-9EA0-89DB678C3FF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563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A687-9B67-0C46-8CF2-1A68716BA33E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26FC-9240-734A-9EA0-89DB678C3FF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472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1A687-9B67-0C46-8CF2-1A68716BA33E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026FC-9240-734A-9EA0-89DB678C3FF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93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Relationship Id="rId3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11696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s-ES_tradnl" b="1" dirty="0"/>
              <a:t>Popular </a:t>
            </a:r>
            <a:r>
              <a:rPr lang="es-ES_tradnl" b="1" dirty="0" err="1"/>
              <a:t>Democracy</a:t>
            </a:r>
            <a:r>
              <a:rPr lang="es-ES_tradnl" b="1" dirty="0"/>
              <a:t>, </a:t>
            </a:r>
            <a:r>
              <a:rPr lang="es-ES_tradnl" b="1" dirty="0" err="1"/>
              <a:t>Conservative</a:t>
            </a:r>
            <a:r>
              <a:rPr lang="es-ES_tradnl" b="1" dirty="0"/>
              <a:t> </a:t>
            </a:r>
            <a:r>
              <a:rPr lang="es-ES_tradnl" b="1" dirty="0" err="1"/>
              <a:t>Liberalism</a:t>
            </a:r>
            <a:r>
              <a:rPr lang="es-ES_tradnl" b="1" dirty="0"/>
              <a:t>: </a:t>
            </a:r>
            <a:r>
              <a:rPr lang="es-ES_tradnl" b="1" dirty="0" err="1"/>
              <a:t>The</a:t>
            </a:r>
            <a:r>
              <a:rPr lang="es-ES_tradnl" b="1" dirty="0"/>
              <a:t> </a:t>
            </a:r>
            <a:r>
              <a:rPr lang="es-ES_tradnl" b="1" dirty="0" err="1"/>
              <a:t>Practice</a:t>
            </a:r>
            <a:r>
              <a:rPr lang="es-ES_tradnl" b="1" dirty="0"/>
              <a:t> of </a:t>
            </a:r>
            <a:r>
              <a:rPr lang="es-ES_tradnl" b="1" dirty="0" err="1"/>
              <a:t>Politics</a:t>
            </a:r>
            <a:r>
              <a:rPr lang="es-ES_tradnl" b="1" dirty="0"/>
              <a:t> in </a:t>
            </a:r>
            <a:r>
              <a:rPr lang="es-ES_tradnl" b="1" dirty="0" err="1"/>
              <a:t>the</a:t>
            </a:r>
            <a:r>
              <a:rPr lang="es-ES_tradnl" b="1" dirty="0"/>
              <a:t> </a:t>
            </a:r>
            <a:r>
              <a:rPr lang="es-ES_tradnl" b="1" dirty="0" err="1"/>
              <a:t>Nineteenth</a:t>
            </a:r>
            <a:r>
              <a:rPr lang="es-ES_tradnl" b="1" dirty="0"/>
              <a:t> Century</a:t>
            </a:r>
            <a:r>
              <a:rPr lang="es-ES_tradnl" dirty="0"/>
              <a:t/>
            </a:r>
            <a:br>
              <a:rPr lang="es-ES_tradnl" dirty="0"/>
            </a:br>
            <a:endParaRPr lang="en-GB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504563"/>
            <a:ext cx="9144000" cy="2264372"/>
          </a:xfrm>
        </p:spPr>
        <p:txBody>
          <a:bodyPr>
            <a:normAutofit fontScale="55000" lnSpcReduction="20000"/>
          </a:bodyPr>
          <a:lstStyle/>
          <a:p>
            <a:r>
              <a:rPr lang="en-GB" sz="5100" dirty="0"/>
              <a:t>Latin America: Themes and Problems</a:t>
            </a:r>
          </a:p>
          <a:p>
            <a:r>
              <a:rPr lang="en-GB" sz="5100" dirty="0"/>
              <a:t>Week 3</a:t>
            </a:r>
          </a:p>
          <a:p>
            <a:endParaRPr lang="en-GB" dirty="0"/>
          </a:p>
          <a:p>
            <a:r>
              <a:rPr lang="en-GB" dirty="0" err="1"/>
              <a:t>Nicolás</a:t>
            </a:r>
            <a:r>
              <a:rPr lang="en-GB" dirty="0"/>
              <a:t> Gómez </a:t>
            </a:r>
            <a:r>
              <a:rPr lang="en-GB" dirty="0" err="1"/>
              <a:t>Baeza</a:t>
            </a:r>
            <a:endParaRPr lang="en-GB" dirty="0"/>
          </a:p>
          <a:p>
            <a:r>
              <a:rPr lang="en-GB" dirty="0"/>
              <a:t>PhD candidate</a:t>
            </a:r>
          </a:p>
          <a:p>
            <a:r>
              <a:rPr lang="en-GB" dirty="0"/>
              <a:t>History Department, University of Warwick</a:t>
            </a:r>
          </a:p>
          <a:p>
            <a:r>
              <a:rPr lang="en-GB" dirty="0"/>
              <a:t>ANID Chile Scholar</a:t>
            </a:r>
          </a:p>
        </p:txBody>
      </p:sp>
    </p:spTree>
    <p:extLst>
      <p:ext uri="{BB962C8B-B14F-4D97-AF65-F5344CB8AC3E}">
        <p14:creationId xmlns:p14="http://schemas.microsoft.com/office/powerpoint/2010/main" val="1866134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51296" y="303927"/>
            <a:ext cx="3538850" cy="292132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728" y="3543683"/>
            <a:ext cx="2921328" cy="331883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727" y="0"/>
            <a:ext cx="2921330" cy="353884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056" y="4166744"/>
            <a:ext cx="2921330" cy="269577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053" y="3538849"/>
            <a:ext cx="2921331" cy="63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928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 will answer the following questions: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408192"/>
            <a:ext cx="10515600" cy="4351338"/>
          </a:xfrm>
        </p:spPr>
        <p:txBody>
          <a:bodyPr>
            <a:normAutofit/>
          </a:bodyPr>
          <a:lstStyle/>
          <a:p>
            <a:r>
              <a:rPr lang="es-ES_tradnl" sz="2000" dirty="0" err="1"/>
              <a:t>How</a:t>
            </a:r>
            <a:r>
              <a:rPr lang="es-ES_tradnl" sz="2000" dirty="0"/>
              <a:t> </a:t>
            </a:r>
            <a:r>
              <a:rPr lang="es-ES_tradnl" sz="2000" dirty="0" err="1"/>
              <a:t>democratic</a:t>
            </a:r>
            <a:r>
              <a:rPr lang="es-ES_tradnl" sz="2000" dirty="0"/>
              <a:t> </a:t>
            </a:r>
            <a:r>
              <a:rPr lang="es-ES_tradnl" sz="2000" dirty="0" err="1"/>
              <a:t>were</a:t>
            </a:r>
            <a:r>
              <a:rPr lang="es-ES_tradnl" sz="2000" dirty="0"/>
              <a:t> </a:t>
            </a:r>
            <a:r>
              <a:rPr lang="es-ES_tradnl" sz="2000" dirty="0" err="1"/>
              <a:t>Latin</a:t>
            </a:r>
            <a:r>
              <a:rPr lang="es-ES_tradnl" sz="2000" dirty="0"/>
              <a:t> </a:t>
            </a:r>
            <a:r>
              <a:rPr lang="es-ES_tradnl" sz="2000" dirty="0" err="1"/>
              <a:t>America’s</a:t>
            </a:r>
            <a:r>
              <a:rPr lang="es-ES_tradnl" sz="2000" dirty="0"/>
              <a:t> post-Independence </a:t>
            </a:r>
            <a:r>
              <a:rPr lang="es-ES_tradnl" sz="2000" dirty="0" err="1"/>
              <a:t>nations</a:t>
            </a:r>
            <a:r>
              <a:rPr lang="es-ES_tradnl" sz="2000" dirty="0"/>
              <a:t>?</a:t>
            </a:r>
          </a:p>
          <a:p>
            <a:r>
              <a:rPr lang="es-ES_tradnl" sz="2000" dirty="0" err="1"/>
              <a:t>Who</a:t>
            </a:r>
            <a:r>
              <a:rPr lang="es-ES_tradnl" sz="2000" dirty="0"/>
              <a:t> </a:t>
            </a:r>
            <a:r>
              <a:rPr lang="es-ES_tradnl" sz="2000" dirty="0" err="1"/>
              <a:t>participated</a:t>
            </a:r>
            <a:r>
              <a:rPr lang="es-ES_tradnl" sz="2000" dirty="0"/>
              <a:t> in </a:t>
            </a:r>
            <a:r>
              <a:rPr lang="es-ES_tradnl" sz="2000" dirty="0" err="1"/>
              <a:t>politics</a:t>
            </a:r>
            <a:r>
              <a:rPr lang="es-ES_tradnl" sz="2000" dirty="0"/>
              <a:t>, and in </a:t>
            </a:r>
            <a:r>
              <a:rPr lang="es-ES_tradnl" sz="2000" dirty="0" err="1"/>
              <a:t>what</a:t>
            </a:r>
            <a:r>
              <a:rPr lang="es-ES_tradnl" sz="2000" dirty="0"/>
              <a:t> </a:t>
            </a:r>
            <a:r>
              <a:rPr lang="es-ES_tradnl" sz="2000" dirty="0" err="1"/>
              <a:t>ways</a:t>
            </a:r>
            <a:r>
              <a:rPr lang="es-ES_tradnl" sz="2000" dirty="0"/>
              <a:t>?</a:t>
            </a:r>
          </a:p>
          <a:p>
            <a:r>
              <a:rPr lang="es-ES_tradnl" sz="2000" dirty="0" err="1"/>
              <a:t>What</a:t>
            </a:r>
            <a:r>
              <a:rPr lang="es-ES_tradnl" sz="2000" dirty="0"/>
              <a:t> </a:t>
            </a:r>
            <a:r>
              <a:rPr lang="es-ES_tradnl" sz="2000" dirty="0" err="1"/>
              <a:t>was</a:t>
            </a:r>
            <a:r>
              <a:rPr lang="es-ES_tradnl" sz="2000" dirty="0"/>
              <a:t> </a:t>
            </a:r>
            <a:r>
              <a:rPr lang="es-ES_tradnl" sz="2000" dirty="0" err="1"/>
              <a:t>liberalism</a:t>
            </a:r>
            <a:r>
              <a:rPr lang="es-ES_tradnl" sz="2000" dirty="0"/>
              <a:t> and </a:t>
            </a:r>
            <a:r>
              <a:rPr lang="es-ES_tradnl" sz="2000" dirty="0" err="1"/>
              <a:t>how</a:t>
            </a:r>
            <a:r>
              <a:rPr lang="es-ES_tradnl" sz="2000" dirty="0"/>
              <a:t> </a:t>
            </a:r>
            <a:r>
              <a:rPr lang="es-ES_tradnl" sz="2000" dirty="0" err="1"/>
              <a:t>did</a:t>
            </a:r>
            <a:r>
              <a:rPr lang="es-ES_tradnl" sz="2000" dirty="0"/>
              <a:t> </a:t>
            </a:r>
            <a:r>
              <a:rPr lang="es-ES_tradnl" sz="2000" dirty="0" err="1"/>
              <a:t>it</a:t>
            </a:r>
            <a:r>
              <a:rPr lang="es-ES_tradnl" sz="2000" dirty="0"/>
              <a:t> </a:t>
            </a:r>
            <a:r>
              <a:rPr lang="es-ES_tradnl" sz="2000" dirty="0" err="1"/>
              <a:t>change</a:t>
            </a:r>
            <a:r>
              <a:rPr lang="es-ES_tradnl" sz="2000" dirty="0"/>
              <a:t> </a:t>
            </a:r>
            <a:r>
              <a:rPr lang="es-ES_tradnl" sz="2000" dirty="0" err="1"/>
              <a:t>over</a:t>
            </a:r>
            <a:r>
              <a:rPr lang="es-ES_tradnl" sz="2000" dirty="0"/>
              <a:t>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century</a:t>
            </a:r>
            <a:r>
              <a:rPr lang="es-ES_tradnl" sz="2000" dirty="0"/>
              <a:t>?</a:t>
            </a:r>
          </a:p>
          <a:p>
            <a:r>
              <a:rPr lang="es-ES_tradnl" sz="2000" dirty="0" err="1"/>
              <a:t>How</a:t>
            </a:r>
            <a:r>
              <a:rPr lang="es-ES_tradnl" sz="2000" dirty="0"/>
              <a:t> </a:t>
            </a:r>
            <a:r>
              <a:rPr lang="es-ES_tradnl" sz="2000" dirty="0" err="1"/>
              <a:t>did</a:t>
            </a:r>
            <a:r>
              <a:rPr lang="es-ES_tradnl" sz="2000" dirty="0"/>
              <a:t> </a:t>
            </a:r>
            <a:r>
              <a:rPr lang="es-ES_tradnl" sz="2000" dirty="0" err="1"/>
              <a:t>issues</a:t>
            </a:r>
            <a:r>
              <a:rPr lang="es-ES_tradnl" sz="2000" dirty="0"/>
              <a:t> of </a:t>
            </a:r>
            <a:r>
              <a:rPr lang="es-ES_tradnl" sz="2000" dirty="0" err="1"/>
              <a:t>race</a:t>
            </a:r>
            <a:r>
              <a:rPr lang="es-ES_tradnl" sz="2000" dirty="0"/>
              <a:t> and </a:t>
            </a:r>
            <a:r>
              <a:rPr lang="es-ES_tradnl" sz="2000" dirty="0" err="1"/>
              <a:t>slavery</a:t>
            </a:r>
            <a:r>
              <a:rPr lang="es-ES_tradnl" sz="2000" dirty="0"/>
              <a:t> </a:t>
            </a:r>
            <a:r>
              <a:rPr lang="es-ES_tradnl" sz="2000" dirty="0" err="1"/>
              <a:t>affect</a:t>
            </a:r>
            <a:r>
              <a:rPr lang="es-ES_tradnl" sz="2000" dirty="0"/>
              <a:t> </a:t>
            </a:r>
            <a:r>
              <a:rPr lang="es-ES_tradnl" sz="2000" dirty="0" err="1"/>
              <a:t>the</a:t>
            </a:r>
            <a:r>
              <a:rPr lang="es-ES_tradnl" sz="2000" dirty="0"/>
              <a:t> </a:t>
            </a:r>
            <a:r>
              <a:rPr lang="es-ES_tradnl" sz="2000" dirty="0" err="1"/>
              <a:t>development</a:t>
            </a:r>
            <a:r>
              <a:rPr lang="es-ES_tradnl" sz="2000" dirty="0"/>
              <a:t> of </a:t>
            </a:r>
            <a:r>
              <a:rPr lang="es-ES_tradnl" sz="2000" dirty="0" err="1"/>
              <a:t>Latin</a:t>
            </a:r>
            <a:r>
              <a:rPr lang="es-ES_tradnl" sz="2000" dirty="0"/>
              <a:t> </a:t>
            </a:r>
            <a:r>
              <a:rPr lang="es-ES_tradnl" sz="2000" dirty="0" err="1"/>
              <a:t>America’s</a:t>
            </a:r>
            <a:r>
              <a:rPr lang="es-ES_tradnl" sz="2000" dirty="0"/>
              <a:t> post-Independence </a:t>
            </a:r>
            <a:r>
              <a:rPr lang="es-ES_tradnl" sz="2000" dirty="0" err="1"/>
              <a:t>nations</a:t>
            </a:r>
            <a:r>
              <a:rPr lang="es-ES_tradnl" sz="2000" dirty="0"/>
              <a:t>?</a:t>
            </a:r>
            <a:endParaRPr lang="en-GB" sz="2000" dirty="0"/>
          </a:p>
        </p:txBody>
      </p:sp>
      <p:sp>
        <p:nvSpPr>
          <p:cNvPr id="4" name="Rectángulo 3"/>
          <p:cNvSpPr/>
          <p:nvPr/>
        </p:nvSpPr>
        <p:spPr>
          <a:xfrm>
            <a:off x="838200" y="3897616"/>
            <a:ext cx="110133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1. The nation state building processes after independence.</a:t>
            </a:r>
          </a:p>
          <a:p>
            <a:r>
              <a:rPr lang="en-GB" sz="2000" dirty="0"/>
              <a:t>2. The participation of popular groups in democratic processes in new South American republics.</a:t>
            </a:r>
          </a:p>
          <a:p>
            <a:r>
              <a:rPr lang="en-GB" sz="2000" dirty="0"/>
              <a:t>3. The practices of “conservative liberalism” in the expansion of territories, capitalism and “whitening”.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38200" y="292107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By analysing examples of:</a:t>
            </a:r>
          </a:p>
        </p:txBody>
      </p:sp>
      <p:pic>
        <p:nvPicPr>
          <p:cNvPr id="1032" name="Picture 8" descr="lag of Argentina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023" y="4969329"/>
            <a:ext cx="3021874" cy="188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lag of Chile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458" y="4969329"/>
            <a:ext cx="2879780" cy="192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49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52" y="0"/>
            <a:ext cx="3281881" cy="6858000"/>
          </a:xfrm>
          <a:prstGeom prst="rect">
            <a:avLst/>
          </a:prstGeom>
        </p:spPr>
      </p:pic>
      <p:pic>
        <p:nvPicPr>
          <p:cNvPr id="1028" name="Picture 4" descr="apa de Argentina y sus países limítrof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297" y="0"/>
            <a:ext cx="5749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6444343" y="6596390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100" dirty="0"/>
              <a:t>https://</a:t>
            </a:r>
            <a:r>
              <a:rPr lang="en-GB" sz="1100" dirty="0" err="1"/>
              <a:t>www.geografiainfinita.com</a:t>
            </a:r>
            <a:r>
              <a:rPr lang="en-GB" sz="1100" dirty="0"/>
              <a:t>/2016/10/la-</a:t>
            </a:r>
            <a:r>
              <a:rPr lang="en-GB" sz="1100" dirty="0" err="1"/>
              <a:t>historia</a:t>
            </a:r>
            <a:r>
              <a:rPr lang="en-GB" sz="1100" dirty="0"/>
              <a:t>-de-</a:t>
            </a:r>
            <a:r>
              <a:rPr lang="en-GB" sz="1100" dirty="0" err="1"/>
              <a:t>argentina</a:t>
            </a:r>
            <a:r>
              <a:rPr lang="en-GB" sz="1100" dirty="0"/>
              <a:t>-vista-a-</a:t>
            </a:r>
            <a:r>
              <a:rPr lang="en-GB" sz="1100" dirty="0" err="1"/>
              <a:t>traves</a:t>
            </a:r>
            <a:r>
              <a:rPr lang="en-GB" sz="1100" dirty="0"/>
              <a:t>-de-</a:t>
            </a:r>
            <a:r>
              <a:rPr lang="en-GB" sz="1100" dirty="0" err="1"/>
              <a:t>los</a:t>
            </a:r>
            <a:r>
              <a:rPr lang="en-GB" sz="1100" dirty="0"/>
              <a:t>-</a:t>
            </a:r>
            <a:r>
              <a:rPr lang="en-GB" sz="1100" dirty="0" err="1"/>
              <a:t>mapas</a:t>
            </a:r>
            <a:r>
              <a:rPr lang="en-GB" sz="11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805957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0010" y="0"/>
            <a:ext cx="11649694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First</a:t>
            </a:r>
            <a:r>
              <a:rPr lang="mr-IN" sz="3600" b="1" dirty="0"/>
              <a:t>…</a:t>
            </a:r>
            <a:r>
              <a:rPr lang="es-ES" sz="3600" b="1" dirty="0"/>
              <a:t> </a:t>
            </a:r>
            <a:r>
              <a:rPr lang="es-ES" sz="3600" b="1" dirty="0" err="1"/>
              <a:t>some</a:t>
            </a:r>
            <a:r>
              <a:rPr lang="es-ES" sz="3600" b="1" dirty="0"/>
              <a:t> general </a:t>
            </a:r>
            <a:r>
              <a:rPr lang="es-ES" sz="3600" b="1" dirty="0" err="1"/>
              <a:t>features</a:t>
            </a:r>
            <a:r>
              <a:rPr lang="es-ES" sz="3600" b="1" dirty="0"/>
              <a:t> of </a:t>
            </a:r>
            <a:r>
              <a:rPr lang="es-ES" sz="3600" b="1" dirty="0" err="1"/>
              <a:t>Latin</a:t>
            </a:r>
            <a:r>
              <a:rPr lang="es-ES" sz="3600" b="1" dirty="0"/>
              <a:t> </a:t>
            </a:r>
            <a:r>
              <a:rPr lang="es-ES" sz="3600" b="1" dirty="0" err="1"/>
              <a:t>America</a:t>
            </a:r>
            <a:r>
              <a:rPr lang="es-ES" sz="3600" b="1" dirty="0"/>
              <a:t> </a:t>
            </a:r>
            <a:r>
              <a:rPr lang="es-ES" sz="3600" b="1" dirty="0" err="1"/>
              <a:t>after</a:t>
            </a:r>
            <a:r>
              <a:rPr lang="es-ES" sz="3600" b="1" dirty="0"/>
              <a:t> </a:t>
            </a:r>
            <a:r>
              <a:rPr lang="es-ES" sz="3600" b="1" dirty="0" err="1"/>
              <a:t>independence</a:t>
            </a:r>
            <a:endParaRPr lang="en-GB" sz="3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0628" y="1325563"/>
            <a:ext cx="9429008" cy="5753595"/>
          </a:xfrm>
        </p:spPr>
        <p:txBody>
          <a:bodyPr>
            <a:noAutofit/>
          </a:bodyPr>
          <a:lstStyle/>
          <a:p>
            <a:pPr algn="just"/>
            <a:r>
              <a:rPr lang="en-GB" sz="2200" dirty="0"/>
              <a:t>Enlighted local </a:t>
            </a:r>
            <a:r>
              <a:rPr lang="en-GB" sz="2200" u="sng" dirty="0"/>
              <a:t>landowning </a:t>
            </a:r>
            <a:r>
              <a:rPr lang="en-GB" sz="2200" dirty="0"/>
              <a:t>(“</a:t>
            </a:r>
            <a:r>
              <a:rPr lang="en-GB" sz="2200" i="1" dirty="0" err="1"/>
              <a:t>latifundista</a:t>
            </a:r>
            <a:r>
              <a:rPr lang="en-GB" sz="2200" i="1" dirty="0"/>
              <a:t>”</a:t>
            </a:r>
            <a:r>
              <a:rPr lang="en-GB" sz="2200" dirty="0"/>
              <a:t>) </a:t>
            </a:r>
            <a:r>
              <a:rPr lang="en-GB" sz="2200" u="sng" dirty="0"/>
              <a:t>creole elite </a:t>
            </a:r>
            <a:r>
              <a:rPr lang="en-GB" sz="2200" dirty="0"/>
              <a:t>(“</a:t>
            </a:r>
            <a:r>
              <a:rPr lang="en-GB" sz="2200" i="1" dirty="0" err="1"/>
              <a:t>criollos</a:t>
            </a:r>
            <a:r>
              <a:rPr lang="en-GB" sz="2200" dirty="0"/>
              <a:t>”), and mostly-</a:t>
            </a:r>
            <a:r>
              <a:rPr lang="en-GB" sz="2200" u="sng" dirty="0"/>
              <a:t>military</a:t>
            </a:r>
            <a:r>
              <a:rPr lang="en-GB" sz="2200" dirty="0"/>
              <a:t> and charismatic leaders (“</a:t>
            </a:r>
            <a:r>
              <a:rPr lang="en-GB" sz="2200" i="1" dirty="0"/>
              <a:t>caudillos</a:t>
            </a:r>
            <a:r>
              <a:rPr lang="en-GB" sz="2200" dirty="0"/>
              <a:t>”), ruled the new countries from cities.</a:t>
            </a:r>
          </a:p>
          <a:p>
            <a:pPr algn="just"/>
            <a:r>
              <a:rPr lang="en-GB" sz="2200" dirty="0"/>
              <a:t>Increasing alliance with </a:t>
            </a:r>
            <a:r>
              <a:rPr lang="en-GB" sz="2200" u="sng" dirty="0"/>
              <a:t>foreign capitalist</a:t>
            </a:r>
            <a:r>
              <a:rPr lang="en-GB" sz="2200" dirty="0"/>
              <a:t>, bankers and merchants in an increasing new (imperialist) </a:t>
            </a:r>
            <a:r>
              <a:rPr lang="en-GB" sz="2200" u="sng" dirty="0"/>
              <a:t>free trade </a:t>
            </a:r>
            <a:r>
              <a:rPr lang="en-GB" sz="2200" dirty="0"/>
              <a:t>scenario.</a:t>
            </a:r>
          </a:p>
          <a:p>
            <a:pPr algn="just"/>
            <a:r>
              <a:rPr lang="en-GB" sz="2200" dirty="0"/>
              <a:t>Majoritarian </a:t>
            </a:r>
            <a:r>
              <a:rPr lang="en-GB" sz="2200" u="sng" dirty="0"/>
              <a:t>rural population </a:t>
            </a:r>
            <a:r>
              <a:rPr lang="en-GB" sz="2200" dirty="0"/>
              <a:t>with low literacy. </a:t>
            </a:r>
          </a:p>
          <a:p>
            <a:pPr algn="just"/>
            <a:r>
              <a:rPr lang="en-GB" sz="2200" dirty="0"/>
              <a:t>Heritage of a widespread Catholicism.</a:t>
            </a:r>
          </a:p>
          <a:p>
            <a:pPr algn="just"/>
            <a:r>
              <a:rPr lang="en-GB" sz="2200" dirty="0"/>
              <a:t>Heritage of cast </a:t>
            </a:r>
            <a:r>
              <a:rPr lang="en-GB" sz="2200" u="sng" dirty="0"/>
              <a:t>hierarchy</a:t>
            </a:r>
            <a:r>
              <a:rPr lang="en-GB" sz="2200" dirty="0"/>
              <a:t> with </a:t>
            </a:r>
            <a:r>
              <a:rPr lang="en-GB" sz="2200" dirty="0" err="1"/>
              <a:t>racialistic</a:t>
            </a:r>
            <a:r>
              <a:rPr lang="en-GB" sz="2200" dirty="0"/>
              <a:t> classification with different ethnic groups, but with strong ethnic mixture (“</a:t>
            </a:r>
            <a:r>
              <a:rPr lang="en-GB" sz="2200" i="1" dirty="0" err="1"/>
              <a:t>mestizaje</a:t>
            </a:r>
            <a:r>
              <a:rPr lang="en-GB" sz="2200" i="1" dirty="0"/>
              <a:t>”</a:t>
            </a:r>
            <a:r>
              <a:rPr lang="en-GB" sz="2200" dirty="0"/>
              <a:t>). Ruling class was mostly European descendant.</a:t>
            </a:r>
          </a:p>
          <a:p>
            <a:pPr lvl="0" algn="just"/>
            <a:r>
              <a:rPr lang="en-GB" sz="2200" dirty="0"/>
              <a:t>The difficulties to construct nation-state in the view of the elites.</a:t>
            </a:r>
          </a:p>
          <a:p>
            <a:pPr algn="just"/>
            <a:endParaRPr lang="en-GB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532" y="4790894"/>
            <a:ext cx="3028208" cy="2067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4694999" y="6421282"/>
            <a:ext cx="335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/>
              <a:t>Constitución</a:t>
            </a:r>
            <a:r>
              <a:rPr lang="en-GB" sz="1400" dirty="0"/>
              <a:t> de la </a:t>
            </a:r>
            <a:r>
              <a:rPr lang="en-GB" sz="1400" dirty="0" err="1"/>
              <a:t>Confederación</a:t>
            </a:r>
            <a:r>
              <a:rPr lang="en-GB" sz="1400" dirty="0"/>
              <a:t> Argentina</a:t>
            </a:r>
          </a:p>
        </p:txBody>
      </p:sp>
    </p:spTree>
    <p:extLst>
      <p:ext uri="{BB962C8B-B14F-4D97-AF65-F5344CB8AC3E}">
        <p14:creationId xmlns:p14="http://schemas.microsoft.com/office/powerpoint/2010/main" val="293449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79630" cy="1325563"/>
          </a:xfrm>
        </p:spPr>
        <p:txBody>
          <a:bodyPr>
            <a:normAutofit fontScale="90000"/>
          </a:bodyPr>
          <a:lstStyle/>
          <a:p>
            <a:r>
              <a:rPr lang="en-GB" sz="5300" b="1" dirty="0"/>
              <a:t>1. The nation-state building: not so different experiences from Argentina and Chile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815544"/>
            <a:ext cx="5640779" cy="4351338"/>
          </a:xfrm>
        </p:spPr>
        <p:txBody>
          <a:bodyPr>
            <a:normAutofit/>
          </a:bodyPr>
          <a:lstStyle/>
          <a:p>
            <a:pPr algn="just"/>
            <a:r>
              <a:rPr lang="en-GB" sz="2400" dirty="0"/>
              <a:t>The role of the military and the political factions (for Chile see: Ossa, 2014 and </a:t>
            </a:r>
            <a:r>
              <a:rPr lang="en-GB" sz="2400" dirty="0" err="1"/>
              <a:t>Baeza</a:t>
            </a:r>
            <a:r>
              <a:rPr lang="en-GB" sz="2400" dirty="0"/>
              <a:t>, 2020).</a:t>
            </a:r>
          </a:p>
          <a:p>
            <a:pPr algn="just"/>
            <a:r>
              <a:rPr lang="en-GB" sz="2400" dirty="0"/>
              <a:t>Chile, triumph of centralism: post-independence period traditionally called “anarchy” and the “</a:t>
            </a:r>
            <a:r>
              <a:rPr lang="en-GB" sz="2400" dirty="0" err="1"/>
              <a:t>órden</a:t>
            </a:r>
            <a:r>
              <a:rPr lang="en-GB" sz="2400" dirty="0"/>
              <a:t> </a:t>
            </a:r>
            <a:r>
              <a:rPr lang="en-GB" sz="2400" dirty="0" err="1"/>
              <a:t>Portaliano</a:t>
            </a:r>
            <a:r>
              <a:rPr lang="en-GB" sz="2400" dirty="0"/>
              <a:t>” as an authoritarian-repressive order. Provincial revolutions defeated.</a:t>
            </a:r>
          </a:p>
          <a:p>
            <a:pPr algn="just"/>
            <a:r>
              <a:rPr lang="en-GB" sz="2400" dirty="0"/>
              <a:t>Argentina, triumph of federalism: the role of the authoritarian “</a:t>
            </a:r>
            <a:r>
              <a:rPr lang="en-GB" sz="2400" i="1" dirty="0"/>
              <a:t>caudillo</a:t>
            </a:r>
            <a:r>
              <a:rPr lang="en-GB" sz="2400" dirty="0"/>
              <a:t>” Juan Manuel de Rosas to defeat unitarians (centralists).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7117" y="1690688"/>
            <a:ext cx="3344883" cy="455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iego Portales, 1793-1837, Ministro de Guerra y Mar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767" y="1690688"/>
            <a:ext cx="3153350" cy="455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6593480" y="6243152"/>
            <a:ext cx="1238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Diego Portales</a:t>
            </a:r>
            <a:endParaRPr lang="en-GB" sz="1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8982381" y="6231576"/>
            <a:ext cx="1800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Juan Manuel de Rosas</a:t>
            </a:r>
          </a:p>
        </p:txBody>
      </p:sp>
    </p:spTree>
    <p:extLst>
      <p:ext uri="{BB962C8B-B14F-4D97-AF65-F5344CB8AC3E}">
        <p14:creationId xmlns:p14="http://schemas.microsoft.com/office/powerpoint/2010/main" val="129087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2. Popular democracy: what was the role of the popular groups?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680" y="1695080"/>
            <a:ext cx="7308273" cy="4351338"/>
          </a:xfrm>
        </p:spPr>
        <p:txBody>
          <a:bodyPr>
            <a:noAutofit/>
          </a:bodyPr>
          <a:lstStyle/>
          <a:p>
            <a:pPr algn="just"/>
            <a:r>
              <a:rPr lang="en-GB" dirty="0"/>
              <a:t>Traditional visions that popular sectors were not part of political processes: in Chile, the “</a:t>
            </a:r>
            <a:r>
              <a:rPr lang="en-GB" i="1" dirty="0"/>
              <a:t>peso de la </a:t>
            </a:r>
            <a:r>
              <a:rPr lang="en-GB" i="1" dirty="0" err="1"/>
              <a:t>noche</a:t>
            </a:r>
            <a:r>
              <a:rPr lang="en-GB" dirty="0"/>
              <a:t>” (weight of the night). The exclusion from the idea of “citizenship” (limited liberalism and practice of suffrage).</a:t>
            </a:r>
          </a:p>
          <a:p>
            <a:pPr algn="just"/>
            <a:r>
              <a:rPr lang="en-GB" dirty="0"/>
              <a:t>However, popular sectors’ agency in the nation-state building (for example, the “plebe” in Buenos Aires). </a:t>
            </a:r>
            <a:r>
              <a:rPr lang="en-GB" dirty="0" err="1"/>
              <a:t>Politization</a:t>
            </a:r>
            <a:r>
              <a:rPr lang="en-GB" dirty="0"/>
              <a:t> of the majorities. The importance of the “</a:t>
            </a:r>
            <a:r>
              <a:rPr lang="en-GB" dirty="0" err="1"/>
              <a:t>roto</a:t>
            </a:r>
            <a:r>
              <a:rPr lang="en-GB" dirty="0"/>
              <a:t>” and the “gaucho”.</a:t>
            </a:r>
          </a:p>
          <a:p>
            <a:pPr algn="just"/>
            <a:r>
              <a:rPr lang="en-GB" dirty="0"/>
              <a:t>Popular liberalism? Comparing with the Afro-Colombian at the </a:t>
            </a:r>
            <a:r>
              <a:rPr lang="en-GB" dirty="0" err="1"/>
              <a:t>Caucas</a:t>
            </a:r>
            <a:r>
              <a:rPr lang="en-GB" dirty="0"/>
              <a:t> (James Sanders, 2009)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0904" y="2599988"/>
            <a:ext cx="1882251" cy="3895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arrio Yungay Día del Patrimonio 20190525 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60" y="1140032"/>
            <a:ext cx="209550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10689821" y="6495415"/>
            <a:ext cx="744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Gaucho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8440393" y="4283282"/>
            <a:ext cx="14042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/>
              <a:t>Roto</a:t>
            </a:r>
            <a:r>
              <a:rPr lang="en-GB" sz="1400" dirty="0"/>
              <a:t> statue (Santiago de Chile)</a:t>
            </a:r>
          </a:p>
        </p:txBody>
      </p:sp>
    </p:spTree>
    <p:extLst>
      <p:ext uri="{BB962C8B-B14F-4D97-AF65-F5344CB8AC3E}">
        <p14:creationId xmlns:p14="http://schemas.microsoft.com/office/powerpoint/2010/main" val="770064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3. Conservative liberalism: the decline of popular notions of liberalism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678" y="1789999"/>
            <a:ext cx="6999514" cy="4351338"/>
          </a:xfrm>
        </p:spPr>
        <p:txBody>
          <a:bodyPr>
            <a:normAutofit/>
          </a:bodyPr>
          <a:lstStyle/>
          <a:p>
            <a:pPr algn="just"/>
            <a:r>
              <a:rPr lang="en-GB" sz="2400" dirty="0"/>
              <a:t>Eurocentrism</a:t>
            </a:r>
            <a:r>
              <a:rPr lang="es-ES" sz="2400" dirty="0"/>
              <a:t>: ”</a:t>
            </a:r>
            <a:r>
              <a:rPr lang="es-ES" sz="2400" dirty="0" err="1"/>
              <a:t>modernization</a:t>
            </a:r>
            <a:r>
              <a:rPr lang="es-ES" sz="2400" dirty="0"/>
              <a:t>” in </a:t>
            </a:r>
            <a:r>
              <a:rPr lang="es-ES" sz="2400" dirty="0" err="1"/>
              <a:t>an</a:t>
            </a:r>
            <a:r>
              <a:rPr lang="es-ES" sz="2400" dirty="0"/>
              <a:t> </a:t>
            </a:r>
            <a:r>
              <a:rPr lang="es-ES" sz="2400" dirty="0" err="1"/>
              <a:t>European</a:t>
            </a:r>
            <a:r>
              <a:rPr lang="es-ES" sz="2400" dirty="0"/>
              <a:t> </a:t>
            </a:r>
            <a:r>
              <a:rPr lang="es-ES" sz="2400" dirty="0" err="1"/>
              <a:t>model</a:t>
            </a:r>
            <a:r>
              <a:rPr lang="es-ES" sz="2400" dirty="0"/>
              <a:t>. “</a:t>
            </a:r>
            <a:r>
              <a:rPr lang="es-ES" sz="2400" dirty="0" err="1"/>
              <a:t>Whitening</a:t>
            </a:r>
            <a:r>
              <a:rPr lang="es-ES" sz="2400" dirty="0"/>
              <a:t>” (</a:t>
            </a:r>
            <a:r>
              <a:rPr lang="es-ES" sz="2400" dirty="0" err="1"/>
              <a:t>racist</a:t>
            </a:r>
            <a:r>
              <a:rPr lang="es-ES" sz="2400" dirty="0"/>
              <a:t>) </a:t>
            </a:r>
            <a:r>
              <a:rPr lang="es-ES" sz="2400" dirty="0" err="1"/>
              <a:t>policies</a:t>
            </a:r>
            <a:r>
              <a:rPr lang="es-ES" sz="2400" dirty="0"/>
              <a:t> </a:t>
            </a:r>
            <a:r>
              <a:rPr lang="es-ES" sz="2400" dirty="0" err="1"/>
              <a:t>even</a:t>
            </a:r>
            <a:r>
              <a:rPr lang="es-ES" sz="2400" dirty="0"/>
              <a:t> </a:t>
            </a:r>
            <a:r>
              <a:rPr lang="es-ES" sz="2400" dirty="0" err="1"/>
              <a:t>until</a:t>
            </a:r>
            <a:r>
              <a:rPr lang="es-ES" sz="2400" dirty="0"/>
              <a:t> </a:t>
            </a:r>
            <a:r>
              <a:rPr lang="es-ES" sz="2400" dirty="0" err="1"/>
              <a:t>twentieth</a:t>
            </a:r>
            <a:r>
              <a:rPr lang="es-ES" sz="2400" dirty="0"/>
              <a:t> </a:t>
            </a:r>
            <a:r>
              <a:rPr lang="es-ES" sz="2400" dirty="0" err="1"/>
              <a:t>century</a:t>
            </a:r>
            <a:r>
              <a:rPr lang="es-ES" sz="2400" dirty="0"/>
              <a:t>.</a:t>
            </a:r>
            <a:endParaRPr lang="en-GB" sz="2400" dirty="0"/>
          </a:p>
          <a:p>
            <a:pPr algn="just"/>
            <a:r>
              <a:rPr lang="en-GB" sz="2400" dirty="0"/>
              <a:t>Chilean and Argentine expansionism: Occupation of Araucanía (“</a:t>
            </a:r>
            <a:r>
              <a:rPr lang="en-GB" sz="2400" i="1" dirty="0" err="1"/>
              <a:t>Pacificación</a:t>
            </a:r>
            <a:r>
              <a:rPr lang="en-GB" sz="2400" i="1" dirty="0"/>
              <a:t> de la Araucanía</a:t>
            </a:r>
            <a:r>
              <a:rPr lang="en-GB" sz="2400" dirty="0"/>
              <a:t>”), Conquest of the Desert (“</a:t>
            </a:r>
            <a:r>
              <a:rPr lang="en-GB" sz="2400" i="1" dirty="0"/>
              <a:t>Conquista del </a:t>
            </a:r>
            <a:r>
              <a:rPr lang="en-GB" sz="2400" i="1" dirty="0" err="1"/>
              <a:t>Desierto</a:t>
            </a:r>
            <a:r>
              <a:rPr lang="en-GB" sz="2400" dirty="0"/>
              <a:t>”) the colonization of Patagonia, among others with border disputes.</a:t>
            </a:r>
          </a:p>
          <a:p>
            <a:pPr algn="just"/>
            <a:r>
              <a:rPr lang="en-GB" sz="2400" dirty="0"/>
              <a:t>Resistance: the agency of the indigenous population (</a:t>
            </a:r>
            <a:r>
              <a:rPr lang="en-GB" sz="2400" dirty="0" err="1"/>
              <a:t>Mapuche</a:t>
            </a:r>
            <a:r>
              <a:rPr lang="en-GB" sz="2400" dirty="0"/>
              <a:t>, </a:t>
            </a:r>
            <a:r>
              <a:rPr lang="en-GB" sz="2400" dirty="0" err="1"/>
              <a:t>Selk’nam</a:t>
            </a:r>
            <a:r>
              <a:rPr lang="en-GB" sz="2400" dirty="0"/>
              <a:t>, among others), the peasants and the working class.</a:t>
            </a:r>
            <a:endParaRPr lang="en-GB" sz="2400" dirty="0">
              <a:solidFill>
                <a:srgbClr val="FF0000"/>
              </a:solidFill>
            </a:endParaRPr>
          </a:p>
          <a:p>
            <a:pPr algn="just"/>
            <a:endParaRPr lang="en-GB" sz="2400" dirty="0"/>
          </a:p>
        </p:txBody>
      </p:sp>
      <p:pic>
        <p:nvPicPr>
          <p:cNvPr id="4098" name="Picture 2" descr="https://www.registromuseoschile.cl/663/articles-50618_imagen_portada.thumb_i_porta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212" y="1132549"/>
            <a:ext cx="4073236" cy="271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7790212" y="3848039"/>
            <a:ext cx="25379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/>
              <a:t>Museo</a:t>
            </a:r>
            <a:r>
              <a:rPr lang="en-GB" sz="1200" dirty="0"/>
              <a:t> Nacional de </a:t>
            </a:r>
            <a:r>
              <a:rPr lang="en-GB" sz="1200" dirty="0" err="1"/>
              <a:t>Bellas</a:t>
            </a:r>
            <a:r>
              <a:rPr lang="en-GB" sz="1200" dirty="0"/>
              <a:t> </a:t>
            </a:r>
            <a:r>
              <a:rPr lang="en-GB" sz="1200" dirty="0" err="1"/>
              <a:t>Artes</a:t>
            </a:r>
            <a:r>
              <a:rPr lang="en-GB" sz="1200" dirty="0"/>
              <a:t>, Chile</a:t>
            </a:r>
          </a:p>
        </p:txBody>
      </p:sp>
      <p:pic>
        <p:nvPicPr>
          <p:cNvPr id="4102" name="Picture 6" descr="https://upload.wikimedia.org/wikipedia/commons/thumb/8/85/General_Julio_A._Roca.jpg/250px-General_Julio_A._Roc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580" y="4125038"/>
            <a:ext cx="1876694" cy="2499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7445580" y="6624794"/>
            <a:ext cx="1979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General Julio </a:t>
            </a:r>
            <a:r>
              <a:rPr lang="en-GB" sz="1200" dirty="0" err="1"/>
              <a:t>Argentino</a:t>
            </a:r>
            <a:r>
              <a:rPr lang="en-GB" sz="1200" dirty="0"/>
              <a:t> Roca</a:t>
            </a:r>
          </a:p>
        </p:txBody>
      </p:sp>
      <p:pic>
        <p:nvPicPr>
          <p:cNvPr id="4104" name="Picture 8" descr="https://upload.wikimedia.org/wikipedia/commons/4/4f/Mapa_ARGENTINA_188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5570" y="3991108"/>
            <a:ext cx="1500459" cy="2633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10045535" y="6581001"/>
            <a:ext cx="17183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”Conquista del </a:t>
            </a:r>
            <a:r>
              <a:rPr lang="en-GB" sz="1200" dirty="0" err="1"/>
              <a:t>Desierto</a:t>
            </a:r>
            <a:r>
              <a:rPr lang="en-GB" sz="1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0939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1387" y="0"/>
            <a:ext cx="4620613" cy="657893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0407665" y="6578930"/>
            <a:ext cx="1784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Map in: </a:t>
            </a:r>
            <a:r>
              <a:rPr lang="en-GB" sz="1200" dirty="0" err="1"/>
              <a:t>Harambour</a:t>
            </a:r>
            <a:r>
              <a:rPr lang="en-GB" sz="1200" dirty="0"/>
              <a:t>, 2019</a:t>
            </a:r>
          </a:p>
        </p:txBody>
      </p:sp>
      <p:pic>
        <p:nvPicPr>
          <p:cNvPr id="5126" name="Picture 6" descr="amilia selk'nam, habitantes originarios de Tierra del Fuego, en el ex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39" y="1413040"/>
            <a:ext cx="6667500" cy="375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2952221" y="5165890"/>
            <a:ext cx="2917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/>
              <a:t>Selk’nam</a:t>
            </a:r>
            <a:r>
              <a:rPr lang="en-GB" sz="1200" dirty="0"/>
              <a:t> population from Tierra del Fuego. </a:t>
            </a:r>
          </a:p>
          <a:p>
            <a:r>
              <a:rPr lang="en-GB" sz="1200" dirty="0"/>
              <a:t>Picture took by Martin </a:t>
            </a:r>
            <a:r>
              <a:rPr lang="en-GB" sz="1200" dirty="0" err="1"/>
              <a:t>Gusinde</a:t>
            </a:r>
            <a:r>
              <a:rPr lang="en-GB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8392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reading suggestions: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377538"/>
            <a:ext cx="10515600" cy="4799425"/>
          </a:xfrm>
        </p:spPr>
        <p:txBody>
          <a:bodyPr>
            <a:normAutofit fontScale="62500" lnSpcReduction="20000"/>
          </a:bodyPr>
          <a:lstStyle/>
          <a:p>
            <a:r>
              <a:rPr lang="es-ES" dirty="0"/>
              <a:t>Romero, Luis Alberto. </a:t>
            </a:r>
            <a:r>
              <a:rPr lang="es-ES" i="1" dirty="0"/>
              <a:t>A </a:t>
            </a:r>
            <a:r>
              <a:rPr lang="es-ES" i="1" dirty="0" err="1"/>
              <a:t>history</a:t>
            </a:r>
            <a:r>
              <a:rPr lang="es-ES" i="1" dirty="0"/>
              <a:t> of Argentina in </a:t>
            </a:r>
            <a:r>
              <a:rPr lang="es-ES" i="1" dirty="0" err="1"/>
              <a:t>the</a:t>
            </a:r>
            <a:r>
              <a:rPr lang="es-ES" i="1" dirty="0"/>
              <a:t> </a:t>
            </a:r>
            <a:r>
              <a:rPr lang="es-ES" i="1" dirty="0" err="1"/>
              <a:t>twentieth</a:t>
            </a:r>
            <a:r>
              <a:rPr lang="es-ES" i="1" dirty="0"/>
              <a:t> </a:t>
            </a:r>
            <a:r>
              <a:rPr lang="es-ES" i="1" dirty="0" err="1"/>
              <a:t>century</a:t>
            </a:r>
            <a:r>
              <a:rPr lang="es-ES" dirty="0"/>
              <a:t>. Penn </a:t>
            </a:r>
            <a:r>
              <a:rPr lang="es-ES" dirty="0" err="1"/>
              <a:t>State</a:t>
            </a:r>
            <a:r>
              <a:rPr lang="es-ES" dirty="0"/>
              <a:t> </a:t>
            </a:r>
            <a:r>
              <a:rPr lang="es-ES" dirty="0" err="1"/>
              <a:t>University</a:t>
            </a:r>
            <a:r>
              <a:rPr lang="es-ES" dirty="0"/>
              <a:t> </a:t>
            </a:r>
            <a:r>
              <a:rPr lang="es-ES" dirty="0" err="1"/>
              <a:t>Press</a:t>
            </a:r>
            <a:r>
              <a:rPr lang="es-ES" dirty="0"/>
              <a:t>, 2021</a:t>
            </a:r>
            <a:r>
              <a:rPr lang="es-ES" dirty="0" smtClean="0"/>
              <a:t>.</a:t>
            </a:r>
          </a:p>
          <a:p>
            <a:r>
              <a:rPr lang="es-ES" dirty="0" err="1"/>
              <a:t>Collier</a:t>
            </a:r>
            <a:r>
              <a:rPr lang="es-ES" dirty="0"/>
              <a:t>, </a:t>
            </a:r>
            <a:r>
              <a:rPr lang="es-ES" dirty="0" err="1"/>
              <a:t>Simon</a:t>
            </a:r>
            <a:r>
              <a:rPr lang="es-ES" dirty="0"/>
              <a:t>, and William F. </a:t>
            </a:r>
            <a:r>
              <a:rPr lang="es-ES" dirty="0" err="1"/>
              <a:t>Sater</a:t>
            </a:r>
            <a:r>
              <a:rPr lang="es-ES" dirty="0"/>
              <a:t>. </a:t>
            </a:r>
            <a:r>
              <a:rPr lang="es-ES" i="1" dirty="0"/>
              <a:t>A </a:t>
            </a:r>
            <a:r>
              <a:rPr lang="es-ES" i="1" dirty="0" err="1"/>
              <a:t>history</a:t>
            </a:r>
            <a:r>
              <a:rPr lang="es-ES" i="1" dirty="0"/>
              <a:t> of Chile, 1808-1994</a:t>
            </a:r>
            <a:r>
              <a:rPr lang="es-ES" dirty="0"/>
              <a:t>. Vol. 82. Cambridge </a:t>
            </a:r>
            <a:r>
              <a:rPr lang="es-ES" dirty="0" err="1"/>
              <a:t>University</a:t>
            </a:r>
            <a:r>
              <a:rPr lang="es-ES" dirty="0"/>
              <a:t> </a:t>
            </a:r>
            <a:r>
              <a:rPr lang="es-ES" dirty="0" err="1"/>
              <a:t>Press</a:t>
            </a:r>
            <a:r>
              <a:rPr lang="es-ES" dirty="0"/>
              <a:t>, 1996.</a:t>
            </a:r>
            <a:endParaRPr lang="es-ES_tradnl" dirty="0" smtClean="0"/>
          </a:p>
          <a:p>
            <a:r>
              <a:rPr lang="es-ES_tradnl" dirty="0" err="1" smtClean="0"/>
              <a:t>Collier</a:t>
            </a:r>
            <a:r>
              <a:rPr lang="es-ES_tradnl" dirty="0"/>
              <a:t>, </a:t>
            </a:r>
            <a:r>
              <a:rPr lang="es-ES_tradnl" dirty="0" err="1"/>
              <a:t>Simon</a:t>
            </a:r>
            <a:r>
              <a:rPr lang="es-ES_tradnl" dirty="0"/>
              <a:t>. </a:t>
            </a:r>
            <a:r>
              <a:rPr lang="es-ES_tradnl" i="1" dirty="0"/>
              <a:t>Chile: </a:t>
            </a:r>
            <a:r>
              <a:rPr lang="es-ES_tradnl" i="1" dirty="0" err="1"/>
              <a:t>the</a:t>
            </a:r>
            <a:r>
              <a:rPr lang="es-ES_tradnl" i="1" dirty="0"/>
              <a:t> </a:t>
            </a:r>
            <a:r>
              <a:rPr lang="es-ES_tradnl" i="1" dirty="0" err="1"/>
              <a:t>making</a:t>
            </a:r>
            <a:r>
              <a:rPr lang="es-ES_tradnl" i="1" dirty="0"/>
              <a:t> of a </a:t>
            </a:r>
            <a:r>
              <a:rPr lang="es-ES_tradnl" i="1" dirty="0" err="1"/>
              <a:t>republic</a:t>
            </a:r>
            <a:r>
              <a:rPr lang="es-ES_tradnl" i="1" dirty="0"/>
              <a:t>, 1830-1865: </a:t>
            </a:r>
            <a:r>
              <a:rPr lang="es-ES_tradnl" i="1" dirty="0" err="1"/>
              <a:t>politics</a:t>
            </a:r>
            <a:r>
              <a:rPr lang="es-ES_tradnl" i="1" dirty="0"/>
              <a:t> and ideas</a:t>
            </a:r>
            <a:r>
              <a:rPr lang="es-ES_tradnl" dirty="0"/>
              <a:t>. Vol. 89. Cambridge </a:t>
            </a:r>
            <a:r>
              <a:rPr lang="es-ES_tradnl" dirty="0" err="1"/>
              <a:t>University</a:t>
            </a:r>
            <a:r>
              <a:rPr lang="es-ES_tradnl" dirty="0"/>
              <a:t> </a:t>
            </a:r>
            <a:r>
              <a:rPr lang="es-ES_tradnl" dirty="0" err="1"/>
              <a:t>Press</a:t>
            </a:r>
            <a:r>
              <a:rPr lang="es-ES_tradnl" dirty="0"/>
              <a:t>, 2003.</a:t>
            </a:r>
            <a:endParaRPr lang="es-ES_tradnl" dirty="0" smtClean="0"/>
          </a:p>
          <a:p>
            <a:r>
              <a:rPr lang="es-ES_tradnl" dirty="0" smtClean="0"/>
              <a:t>Lynch</a:t>
            </a:r>
            <a:r>
              <a:rPr lang="es-ES_tradnl" dirty="0"/>
              <a:t>, John. </a:t>
            </a:r>
            <a:r>
              <a:rPr lang="es-ES_tradnl" i="1" dirty="0" err="1"/>
              <a:t>Argentine</a:t>
            </a:r>
            <a:r>
              <a:rPr lang="es-ES_tradnl" i="1" dirty="0"/>
              <a:t> Caudillo: Juan Manuel de Rosas</a:t>
            </a:r>
            <a:r>
              <a:rPr lang="es-ES_tradnl" dirty="0"/>
              <a:t>. </a:t>
            </a:r>
            <a:r>
              <a:rPr lang="es-ES_tradnl" dirty="0" err="1"/>
              <a:t>Rowman</a:t>
            </a:r>
            <a:r>
              <a:rPr lang="es-ES_tradnl" dirty="0"/>
              <a:t> &amp; </a:t>
            </a:r>
            <a:r>
              <a:rPr lang="es-ES_tradnl" dirty="0" err="1"/>
              <a:t>Littlefield</a:t>
            </a:r>
            <a:r>
              <a:rPr lang="es-ES_tradnl" dirty="0"/>
              <a:t> </a:t>
            </a:r>
            <a:r>
              <a:rPr lang="es-ES_tradnl" dirty="0" err="1"/>
              <a:t>Publishers</a:t>
            </a:r>
            <a:r>
              <a:rPr lang="es-ES_tradnl" dirty="0"/>
              <a:t>, 2001.</a:t>
            </a:r>
            <a:endParaRPr lang="en-GB" dirty="0" smtClean="0"/>
          </a:p>
          <a:p>
            <a:r>
              <a:rPr lang="en-GB" dirty="0" smtClean="0"/>
              <a:t>Crow, Joanna. </a:t>
            </a:r>
            <a:r>
              <a:rPr lang="en-GB" dirty="0"/>
              <a:t>"Troubled Negotiations: The </a:t>
            </a:r>
            <a:r>
              <a:rPr lang="en-GB" dirty="0" err="1"/>
              <a:t>Mapuche</a:t>
            </a:r>
            <a:r>
              <a:rPr lang="en-GB" dirty="0"/>
              <a:t> and the Chilean State (1818-1830)", Bulletin of Latin American Research, </a:t>
            </a:r>
            <a:r>
              <a:rPr lang="en-GB" dirty="0" err="1"/>
              <a:t>vol</a:t>
            </a:r>
            <a:r>
              <a:rPr lang="en-GB" dirty="0"/>
              <a:t> 36. 2017, pp. 285 298. </a:t>
            </a:r>
            <a:endParaRPr lang="en-GB" dirty="0" smtClean="0"/>
          </a:p>
          <a:p>
            <a:r>
              <a:rPr lang="en-GB" dirty="0"/>
              <a:t>Wood, James A. </a:t>
            </a:r>
            <a:r>
              <a:rPr lang="en-GB" i="1" dirty="0"/>
              <a:t>The Society of Equality: Popular Republicanism and Democracy in Santiago de Chile, 1818-1851</a:t>
            </a:r>
            <a:r>
              <a:rPr lang="en-GB" dirty="0"/>
              <a:t>. University of New Mexico Press, 2011</a:t>
            </a:r>
            <a:r>
              <a:rPr lang="en-GB" dirty="0" smtClean="0"/>
              <a:t>.</a:t>
            </a:r>
          </a:p>
          <a:p>
            <a:r>
              <a:rPr lang="es-ES" dirty="0" smtClean="0"/>
              <a:t>Santa </a:t>
            </a:r>
            <a:r>
              <a:rPr lang="es-ES" dirty="0"/>
              <a:t>Cruz, Juan Luis Ossa. </a:t>
            </a:r>
            <a:r>
              <a:rPr lang="es-ES" i="1" dirty="0" err="1"/>
              <a:t>Armies</a:t>
            </a:r>
            <a:r>
              <a:rPr lang="es-ES" i="1" dirty="0"/>
              <a:t>, </a:t>
            </a:r>
            <a:r>
              <a:rPr lang="es-ES" i="1" dirty="0" err="1"/>
              <a:t>Politics</a:t>
            </a:r>
            <a:r>
              <a:rPr lang="es-ES" i="1" dirty="0"/>
              <a:t> and </a:t>
            </a:r>
            <a:r>
              <a:rPr lang="es-ES" i="1" dirty="0" err="1"/>
              <a:t>Revolution</a:t>
            </a:r>
            <a:r>
              <a:rPr lang="es-ES" i="1" dirty="0"/>
              <a:t>: Chile, 1808-1826</a:t>
            </a:r>
            <a:r>
              <a:rPr lang="es-ES" dirty="0"/>
              <a:t>. Oxford </a:t>
            </a:r>
            <a:r>
              <a:rPr lang="es-ES" dirty="0" err="1"/>
              <a:t>University</a:t>
            </a:r>
            <a:r>
              <a:rPr lang="es-ES" dirty="0"/>
              <a:t> </a:t>
            </a:r>
            <a:r>
              <a:rPr lang="es-ES" dirty="0" err="1"/>
              <a:t>Press</a:t>
            </a:r>
            <a:r>
              <a:rPr lang="es-ES" dirty="0"/>
              <a:t>, 2014</a:t>
            </a:r>
            <a:r>
              <a:rPr lang="es-ES" dirty="0" smtClean="0"/>
              <a:t>.</a:t>
            </a:r>
          </a:p>
          <a:p>
            <a:r>
              <a:rPr lang="es-ES" dirty="0" smtClean="0"/>
              <a:t>Rock</a:t>
            </a:r>
            <a:r>
              <a:rPr lang="es-ES" dirty="0"/>
              <a:t>, David. </a:t>
            </a:r>
            <a:r>
              <a:rPr lang="es-ES" i="1" dirty="0" err="1"/>
              <a:t>The</a:t>
            </a:r>
            <a:r>
              <a:rPr lang="es-ES" i="1" dirty="0"/>
              <a:t> British in Argentina: </a:t>
            </a:r>
            <a:r>
              <a:rPr lang="es-ES" i="1" dirty="0" err="1"/>
              <a:t>commerce</a:t>
            </a:r>
            <a:r>
              <a:rPr lang="es-ES" i="1" dirty="0"/>
              <a:t>, </a:t>
            </a:r>
            <a:r>
              <a:rPr lang="es-ES" i="1" dirty="0" err="1"/>
              <a:t>settlers</a:t>
            </a:r>
            <a:r>
              <a:rPr lang="es-ES" i="1" dirty="0"/>
              <a:t> and </a:t>
            </a:r>
            <a:r>
              <a:rPr lang="es-ES" i="1" dirty="0" err="1"/>
              <a:t>power</a:t>
            </a:r>
            <a:r>
              <a:rPr lang="es-ES" i="1" dirty="0"/>
              <a:t>, 1800–2000</a:t>
            </a:r>
            <a:r>
              <a:rPr lang="es-ES" dirty="0"/>
              <a:t>. </a:t>
            </a:r>
            <a:r>
              <a:rPr lang="es-ES" dirty="0" err="1"/>
              <a:t>Springer</a:t>
            </a:r>
            <a:r>
              <a:rPr lang="es-ES" dirty="0"/>
              <a:t>, 2018</a:t>
            </a:r>
            <a:r>
              <a:rPr lang="es-ES" dirty="0" smtClean="0"/>
              <a:t>.</a:t>
            </a:r>
          </a:p>
          <a:p>
            <a:r>
              <a:rPr lang="es-ES" dirty="0"/>
              <a:t>Ruz, Andrés Baeza. </a:t>
            </a:r>
            <a:r>
              <a:rPr lang="es-ES" i="1" dirty="0" err="1"/>
              <a:t>Contacts</a:t>
            </a:r>
            <a:r>
              <a:rPr lang="es-ES" i="1" dirty="0"/>
              <a:t>, </a:t>
            </a:r>
            <a:r>
              <a:rPr lang="es-ES" i="1" dirty="0" err="1"/>
              <a:t>collisions</a:t>
            </a:r>
            <a:r>
              <a:rPr lang="es-ES" i="1" dirty="0"/>
              <a:t> and </a:t>
            </a:r>
            <a:r>
              <a:rPr lang="es-ES" i="1" dirty="0" err="1"/>
              <a:t>relationships</a:t>
            </a:r>
            <a:r>
              <a:rPr lang="es-ES" i="1" dirty="0"/>
              <a:t>: </a:t>
            </a:r>
            <a:r>
              <a:rPr lang="es-ES" i="1" dirty="0" err="1"/>
              <a:t>Britons</a:t>
            </a:r>
            <a:r>
              <a:rPr lang="es-ES" i="1" dirty="0"/>
              <a:t> and </a:t>
            </a:r>
            <a:r>
              <a:rPr lang="es-ES" i="1" dirty="0" err="1"/>
              <a:t>Chileans</a:t>
            </a:r>
            <a:r>
              <a:rPr lang="es-ES" i="1" dirty="0"/>
              <a:t> in </a:t>
            </a:r>
            <a:r>
              <a:rPr lang="es-ES" i="1" dirty="0" err="1"/>
              <a:t>the</a:t>
            </a:r>
            <a:r>
              <a:rPr lang="es-ES" i="1" dirty="0"/>
              <a:t> Independence era, 1806-1831</a:t>
            </a:r>
            <a:r>
              <a:rPr lang="es-ES" dirty="0"/>
              <a:t>. Oxford </a:t>
            </a:r>
            <a:r>
              <a:rPr lang="es-ES" dirty="0" err="1"/>
              <a:t>University</a:t>
            </a:r>
            <a:r>
              <a:rPr lang="es-ES" dirty="0"/>
              <a:t> </a:t>
            </a:r>
            <a:r>
              <a:rPr lang="es-ES" dirty="0" err="1"/>
              <a:t>Press</a:t>
            </a:r>
            <a:r>
              <a:rPr lang="es-ES" dirty="0"/>
              <a:t>, 2019</a:t>
            </a:r>
            <a:r>
              <a:rPr lang="es-ES" dirty="0" smtClean="0"/>
              <a:t>.</a:t>
            </a:r>
          </a:p>
          <a:p>
            <a:r>
              <a:rPr lang="es-ES" dirty="0" err="1"/>
              <a:t>Harambour</a:t>
            </a:r>
            <a:r>
              <a:rPr lang="es-ES" dirty="0"/>
              <a:t>-Ross, Alberto. "</a:t>
            </a:r>
            <a:r>
              <a:rPr lang="es-ES" dirty="0" err="1"/>
              <a:t>Sheep</a:t>
            </a:r>
            <a:r>
              <a:rPr lang="es-ES" dirty="0"/>
              <a:t> </a:t>
            </a:r>
            <a:r>
              <a:rPr lang="es-ES" dirty="0" err="1"/>
              <a:t>Sovereignties</a:t>
            </a:r>
            <a:r>
              <a:rPr lang="es-ES" dirty="0"/>
              <a:t>: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Colonization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Falkland</a:t>
            </a:r>
            <a:r>
              <a:rPr lang="es-ES" dirty="0"/>
              <a:t> </a:t>
            </a:r>
            <a:r>
              <a:rPr lang="es-ES" dirty="0" err="1"/>
              <a:t>Islands</a:t>
            </a:r>
            <a:r>
              <a:rPr lang="es-ES" dirty="0"/>
              <a:t>/Malvinas, Patagonia, and Tierra del Fuego, 1830s–1910s." </a:t>
            </a:r>
            <a:r>
              <a:rPr lang="es-ES" i="1" dirty="0"/>
              <a:t>Oxford </a:t>
            </a:r>
            <a:r>
              <a:rPr lang="es-ES" i="1" dirty="0" err="1"/>
              <a:t>Research</a:t>
            </a:r>
            <a:r>
              <a:rPr lang="es-ES" i="1" dirty="0"/>
              <a:t> </a:t>
            </a:r>
            <a:r>
              <a:rPr lang="es-ES" i="1" dirty="0" err="1"/>
              <a:t>Encyclopedia</a:t>
            </a:r>
            <a:r>
              <a:rPr lang="es-ES" i="1" dirty="0"/>
              <a:t> of </a:t>
            </a:r>
            <a:r>
              <a:rPr lang="es-ES" i="1" dirty="0" err="1"/>
              <a:t>Latin</a:t>
            </a:r>
            <a:r>
              <a:rPr lang="es-ES" i="1" dirty="0"/>
              <a:t> American </a:t>
            </a:r>
            <a:r>
              <a:rPr lang="es-ES" i="1" dirty="0" err="1"/>
              <a:t>History</a:t>
            </a:r>
            <a:r>
              <a:rPr lang="es-ES" dirty="0"/>
              <a:t>. 2016.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49774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ac192b19-e258-4dae-8cfd-3c3df83140c8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4895</TotalTime>
  <Words>608</Words>
  <Application>Microsoft Macintosh PowerPoint</Application>
  <PresentationFormat>Panorámica</PresentationFormat>
  <Paragraphs>59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Calibri</vt:lpstr>
      <vt:lpstr>Calibri Light</vt:lpstr>
      <vt:lpstr>Mangal</vt:lpstr>
      <vt:lpstr>Arial</vt:lpstr>
      <vt:lpstr>Tema de Office</vt:lpstr>
      <vt:lpstr>Popular Democracy, Conservative Liberalism: The Practice of Politics in the Nineteenth Century </vt:lpstr>
      <vt:lpstr>We will answer the following questions:</vt:lpstr>
      <vt:lpstr>Presentación de PowerPoint</vt:lpstr>
      <vt:lpstr>First… some general features of Latin America after independence</vt:lpstr>
      <vt:lpstr>1. The nation-state building: not so different experiences from Argentina and Chile</vt:lpstr>
      <vt:lpstr>2. Popular democracy: what was the role of the popular groups?</vt:lpstr>
      <vt:lpstr>3. Conservative liberalism: the decline of popular notions of liberalism</vt:lpstr>
      <vt:lpstr>Presentación de PowerPoint</vt:lpstr>
      <vt:lpstr>Some reading suggestions:</vt:lpstr>
      <vt:lpstr>Presentación de PowerPoint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Popular Democracy, Conservative Liberalism: The Practice of Politics in the Nineteenth Century</dc:title>
  <dc:creator>Nicolás Gómez</dc:creator>
  <cp:lastModifiedBy>Nicolás Gómez</cp:lastModifiedBy>
  <cp:revision>58</cp:revision>
  <dcterms:created xsi:type="dcterms:W3CDTF">2022-01-16T21:59:01Z</dcterms:created>
  <dcterms:modified xsi:type="dcterms:W3CDTF">2022-01-21T11:37:34Z</dcterms:modified>
</cp:coreProperties>
</file>