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8"/>
  </p:notesMasterIdLst>
  <p:sldIdLst>
    <p:sldId id="256" r:id="rId2"/>
    <p:sldId id="299" r:id="rId3"/>
    <p:sldId id="315" r:id="rId4"/>
    <p:sldId id="264" r:id="rId5"/>
    <p:sldId id="305" r:id="rId6"/>
    <p:sldId id="285" r:id="rId7"/>
    <p:sldId id="286" r:id="rId8"/>
    <p:sldId id="266" r:id="rId9"/>
    <p:sldId id="272" r:id="rId10"/>
    <p:sldId id="296" r:id="rId11"/>
    <p:sldId id="307" r:id="rId12"/>
    <p:sldId id="273" r:id="rId13"/>
    <p:sldId id="309" r:id="rId14"/>
    <p:sldId id="310" r:id="rId15"/>
    <p:sldId id="319" r:id="rId16"/>
    <p:sldId id="308" r:id="rId17"/>
    <p:sldId id="304" r:id="rId18"/>
    <p:sldId id="274" r:id="rId19"/>
    <p:sldId id="311" r:id="rId20"/>
    <p:sldId id="321" r:id="rId21"/>
    <p:sldId id="312" r:id="rId22"/>
    <p:sldId id="289" r:id="rId23"/>
    <p:sldId id="320" r:id="rId24"/>
    <p:sldId id="313" r:id="rId25"/>
    <p:sldId id="314" r:id="rId26"/>
    <p:sldId id="276" r:id="rId2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61" autoAdjust="0"/>
    <p:restoredTop sz="94660"/>
  </p:normalViewPr>
  <p:slideViewPr>
    <p:cSldViewPr snapToGrid="0">
      <p:cViewPr varScale="1">
        <p:scale>
          <a:sx n="121" d="100"/>
          <a:sy n="121" d="100"/>
        </p:scale>
        <p:origin x="336" y="18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A67F9F1-6DDB-4E18-A7B7-7FCCB886F7C6}" type="datetimeFigureOut">
              <a:rPr lang="en-GB" smtClean="0"/>
              <a:t>01/02/2024</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5FD757F-78A8-4BBB-B586-830B930F61D2}" type="slidenum">
              <a:rPr lang="en-GB" smtClean="0"/>
              <a:t>‹#›</a:t>
            </a:fld>
            <a:endParaRPr lang="en-GB"/>
          </a:p>
        </p:txBody>
      </p:sp>
    </p:spTree>
    <p:extLst>
      <p:ext uri="{BB962C8B-B14F-4D97-AF65-F5344CB8AC3E}">
        <p14:creationId xmlns:p14="http://schemas.microsoft.com/office/powerpoint/2010/main" val="226994191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7">
            <a:extLst>
              <a:ext uri="{FF2B5EF4-FFF2-40B4-BE49-F238E27FC236}">
                <a16:creationId xmlns:a16="http://schemas.microsoft.com/office/drawing/2014/main" id="{D304DFA5-460C-4D21-9248-F398064BE837}"/>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fld id="{AAC83996-A798-4B08-B4F8-80E53B839D9E}" type="slidenum">
              <a:rPr lang="en-GB" altLang="en-US"/>
              <a:pPr eaLnBrk="1" hangingPunct="1"/>
              <a:t>4</a:t>
            </a:fld>
            <a:endParaRPr lang="en-GB" altLang="en-US"/>
          </a:p>
        </p:txBody>
      </p:sp>
      <p:sp>
        <p:nvSpPr>
          <p:cNvPr id="32771" name="Rectangle 2">
            <a:extLst>
              <a:ext uri="{FF2B5EF4-FFF2-40B4-BE49-F238E27FC236}">
                <a16:creationId xmlns:a16="http://schemas.microsoft.com/office/drawing/2014/main" id="{44042B5C-627B-4ED1-8396-1F34B13E8C55}"/>
              </a:ext>
            </a:extLst>
          </p:cNvPr>
          <p:cNvSpPr>
            <a:spLocks noGrp="1" noRot="1" noChangeAspect="1" noChangeArrowheads="1" noTextEdit="1"/>
          </p:cNvSpPr>
          <p:nvPr>
            <p:ph type="sldImg"/>
          </p:nvPr>
        </p:nvSpPr>
        <p:spPr>
          <a:ln/>
        </p:spPr>
      </p:sp>
      <p:sp>
        <p:nvSpPr>
          <p:cNvPr id="32772" name="Rectangle 3">
            <a:extLst>
              <a:ext uri="{FF2B5EF4-FFF2-40B4-BE49-F238E27FC236}">
                <a16:creationId xmlns:a16="http://schemas.microsoft.com/office/drawing/2014/main" id="{5489ED13-F480-4361-B2AC-9EE238E32832}"/>
              </a:ext>
            </a:extLst>
          </p:cNvPr>
          <p:cNvSpPr>
            <a:spLocks noGrp="1" noChangeArrowheads="1"/>
          </p:cNvSpPr>
          <p:nvPr>
            <p:ph type="body" idx="1"/>
          </p:nvPr>
        </p:nvSpPr>
        <p:spPr>
          <a:xfrm>
            <a:off x="914400" y="4343400"/>
            <a:ext cx="5029200" cy="41148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latin typeface="Arial" panose="020B0604020202020204" pitchFamily="34"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Slide Image Placeholder 1">
            <a:extLst>
              <a:ext uri="{FF2B5EF4-FFF2-40B4-BE49-F238E27FC236}">
                <a16:creationId xmlns:a16="http://schemas.microsoft.com/office/drawing/2014/main" id="{69C0C1DA-4062-43D9-AEBC-0FFD8E8704B0}"/>
              </a:ext>
            </a:extLst>
          </p:cNvPr>
          <p:cNvSpPr>
            <a:spLocks noGrp="1" noRot="1" noChangeAspect="1" noTextEdit="1"/>
          </p:cNvSpPr>
          <p:nvPr>
            <p:ph type="sldImg"/>
          </p:nvPr>
        </p:nvSpPr>
        <p:spPr>
          <a:ln/>
        </p:spPr>
      </p:sp>
      <p:sp>
        <p:nvSpPr>
          <p:cNvPr id="34819" name="Notes Placeholder 2">
            <a:extLst>
              <a:ext uri="{FF2B5EF4-FFF2-40B4-BE49-F238E27FC236}">
                <a16:creationId xmlns:a16="http://schemas.microsoft.com/office/drawing/2014/main" id="{6F1D702C-1F03-41D3-B471-678BAFA91A77}"/>
              </a:ext>
            </a:extLst>
          </p:cNvPr>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latin typeface="Arial" panose="020B0604020202020204" pitchFamily="34" charset="0"/>
            </a:endParaRPr>
          </a:p>
        </p:txBody>
      </p:sp>
      <p:sp>
        <p:nvSpPr>
          <p:cNvPr id="34820" name="Slide Number Placeholder 3">
            <a:extLst>
              <a:ext uri="{FF2B5EF4-FFF2-40B4-BE49-F238E27FC236}">
                <a16:creationId xmlns:a16="http://schemas.microsoft.com/office/drawing/2014/main" id="{6884CD07-8DC4-4412-A9BE-3E9F08E2712D}"/>
              </a:ext>
            </a:extLst>
          </p:cNvPr>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fld id="{5684CEED-D233-436B-AEF4-03EFD369CD74}" type="slidenum">
              <a:rPr lang="en-GB" altLang="en-US"/>
              <a:pPr eaLnBrk="1" hangingPunct="1"/>
              <a:t>6</a:t>
            </a:fld>
            <a:endParaRPr lang="en-GB"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Slide Image Placeholder 1">
            <a:extLst>
              <a:ext uri="{FF2B5EF4-FFF2-40B4-BE49-F238E27FC236}">
                <a16:creationId xmlns:a16="http://schemas.microsoft.com/office/drawing/2014/main" id="{60853960-7085-4DD7-996F-76B580AA5604}"/>
              </a:ext>
            </a:extLst>
          </p:cNvPr>
          <p:cNvSpPr>
            <a:spLocks noGrp="1" noRot="1" noChangeAspect="1" noTextEdit="1"/>
          </p:cNvSpPr>
          <p:nvPr>
            <p:ph type="sldImg"/>
          </p:nvPr>
        </p:nvSpPr>
        <p:spPr>
          <a:ln/>
        </p:spPr>
      </p:sp>
      <p:sp>
        <p:nvSpPr>
          <p:cNvPr id="35843" name="Notes Placeholder 2">
            <a:extLst>
              <a:ext uri="{FF2B5EF4-FFF2-40B4-BE49-F238E27FC236}">
                <a16:creationId xmlns:a16="http://schemas.microsoft.com/office/drawing/2014/main" id="{E06A502D-DA05-4EB9-9CEA-1F173173C1EE}"/>
              </a:ext>
            </a:extLst>
          </p:cNvPr>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latin typeface="Arial" panose="020B0604020202020204" pitchFamily="34" charset="0"/>
            </a:endParaRPr>
          </a:p>
        </p:txBody>
      </p:sp>
      <p:sp>
        <p:nvSpPr>
          <p:cNvPr id="35844" name="Slide Number Placeholder 3">
            <a:extLst>
              <a:ext uri="{FF2B5EF4-FFF2-40B4-BE49-F238E27FC236}">
                <a16:creationId xmlns:a16="http://schemas.microsoft.com/office/drawing/2014/main" id="{BFE8A939-744B-4E96-B61B-269BD7B1E12D}"/>
              </a:ext>
            </a:extLst>
          </p:cNvPr>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fld id="{82A2D752-F3B2-40BA-8158-A5EDAC1A85EB}" type="slidenum">
              <a:rPr lang="en-GB" altLang="en-US"/>
              <a:pPr eaLnBrk="1" hangingPunct="1"/>
              <a:t>7</a:t>
            </a:fld>
            <a:endParaRPr lang="en-GB"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7">
            <a:extLst>
              <a:ext uri="{FF2B5EF4-FFF2-40B4-BE49-F238E27FC236}">
                <a16:creationId xmlns:a16="http://schemas.microsoft.com/office/drawing/2014/main" id="{F8892336-811D-452F-B547-C3E6D167E5A8}"/>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fld id="{3950DEB9-3A1B-40C6-8DDC-1A2BAE6DD1DD}" type="slidenum">
              <a:rPr lang="en-GB" altLang="en-US"/>
              <a:pPr eaLnBrk="1" hangingPunct="1"/>
              <a:t>8</a:t>
            </a:fld>
            <a:endParaRPr lang="en-GB" altLang="en-US"/>
          </a:p>
        </p:txBody>
      </p:sp>
      <p:sp>
        <p:nvSpPr>
          <p:cNvPr id="37891" name="Rectangle 2">
            <a:extLst>
              <a:ext uri="{FF2B5EF4-FFF2-40B4-BE49-F238E27FC236}">
                <a16:creationId xmlns:a16="http://schemas.microsoft.com/office/drawing/2014/main" id="{D2B68284-F37B-4520-A144-832803ACE36F}"/>
              </a:ext>
            </a:extLst>
          </p:cNvPr>
          <p:cNvSpPr>
            <a:spLocks noGrp="1" noRot="1" noChangeAspect="1" noChangeArrowheads="1" noTextEdit="1"/>
          </p:cNvSpPr>
          <p:nvPr>
            <p:ph type="sldImg"/>
          </p:nvPr>
        </p:nvSpPr>
        <p:spPr>
          <a:ln/>
        </p:spPr>
      </p:sp>
      <p:sp>
        <p:nvSpPr>
          <p:cNvPr id="37892" name="Rectangle 3">
            <a:extLst>
              <a:ext uri="{FF2B5EF4-FFF2-40B4-BE49-F238E27FC236}">
                <a16:creationId xmlns:a16="http://schemas.microsoft.com/office/drawing/2014/main" id="{494AEA31-DEA3-441D-B161-DB0E45E674C8}"/>
              </a:ext>
            </a:extLst>
          </p:cNvPr>
          <p:cNvSpPr>
            <a:spLocks noGrp="1" noChangeArrowheads="1"/>
          </p:cNvSpPr>
          <p:nvPr>
            <p:ph type="body" idx="1"/>
          </p:nvPr>
        </p:nvSpPr>
        <p:spPr>
          <a:xfrm>
            <a:off x="914400" y="4343400"/>
            <a:ext cx="5029200" cy="41148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latin typeface="Arial" panose="020B0604020202020204" pitchFamily="34"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7">
            <a:extLst>
              <a:ext uri="{FF2B5EF4-FFF2-40B4-BE49-F238E27FC236}">
                <a16:creationId xmlns:a16="http://schemas.microsoft.com/office/drawing/2014/main" id="{0D01CC00-4B68-43B7-8F0E-305A12213E81}"/>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fld id="{5906CEE8-FD86-470C-8A2E-2D5BF0CDD38F}" type="slidenum">
              <a:rPr lang="en-GB" altLang="en-US"/>
              <a:pPr eaLnBrk="1" hangingPunct="1"/>
              <a:t>9</a:t>
            </a:fld>
            <a:endParaRPr lang="en-GB" altLang="en-US"/>
          </a:p>
        </p:txBody>
      </p:sp>
      <p:sp>
        <p:nvSpPr>
          <p:cNvPr id="40963" name="Rectangle 2">
            <a:extLst>
              <a:ext uri="{FF2B5EF4-FFF2-40B4-BE49-F238E27FC236}">
                <a16:creationId xmlns:a16="http://schemas.microsoft.com/office/drawing/2014/main" id="{D2E0CDF4-1FC0-4D0A-B069-A97DBAE0CFD0}"/>
              </a:ext>
            </a:extLst>
          </p:cNvPr>
          <p:cNvSpPr>
            <a:spLocks noGrp="1" noRot="1" noChangeAspect="1" noChangeArrowheads="1" noTextEdit="1"/>
          </p:cNvSpPr>
          <p:nvPr>
            <p:ph type="sldImg"/>
          </p:nvPr>
        </p:nvSpPr>
        <p:spPr>
          <a:ln/>
        </p:spPr>
      </p:sp>
      <p:sp>
        <p:nvSpPr>
          <p:cNvPr id="40964" name="Rectangle 3">
            <a:extLst>
              <a:ext uri="{FF2B5EF4-FFF2-40B4-BE49-F238E27FC236}">
                <a16:creationId xmlns:a16="http://schemas.microsoft.com/office/drawing/2014/main" id="{7CEC4311-5FD0-4C88-8C91-3EC46D6D2C9A}"/>
              </a:ext>
            </a:extLst>
          </p:cNvPr>
          <p:cNvSpPr>
            <a:spLocks noGrp="1" noChangeArrowheads="1"/>
          </p:cNvSpPr>
          <p:nvPr>
            <p:ph type="body" idx="1"/>
          </p:nvPr>
        </p:nvSpPr>
        <p:spPr>
          <a:xfrm>
            <a:off x="914400" y="4343400"/>
            <a:ext cx="5029200" cy="41148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latin typeface="Arial" panose="020B0604020202020204" pitchFamily="34"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7">
            <a:extLst>
              <a:ext uri="{FF2B5EF4-FFF2-40B4-BE49-F238E27FC236}">
                <a16:creationId xmlns:a16="http://schemas.microsoft.com/office/drawing/2014/main" id="{D9368AA1-4EDD-4A1C-952D-E110D25390BD}"/>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fld id="{52380E65-A737-458D-A1C2-3931E3EBCE81}" type="slidenum">
              <a:rPr lang="en-GB" altLang="en-US" sz="1200"/>
              <a:pPr/>
              <a:t>12</a:t>
            </a:fld>
            <a:endParaRPr lang="en-GB" altLang="en-US" sz="1200"/>
          </a:p>
        </p:txBody>
      </p:sp>
      <p:sp>
        <p:nvSpPr>
          <p:cNvPr id="20483" name="Rectangle 2">
            <a:extLst>
              <a:ext uri="{FF2B5EF4-FFF2-40B4-BE49-F238E27FC236}">
                <a16:creationId xmlns:a16="http://schemas.microsoft.com/office/drawing/2014/main" id="{2E08BDF8-E960-4BD0-9D98-0D58057ECE15}"/>
              </a:ext>
            </a:extLst>
          </p:cNvPr>
          <p:cNvSpPr>
            <a:spLocks noGrp="1" noRot="1" noChangeAspect="1" noChangeArrowheads="1" noTextEdit="1"/>
          </p:cNvSpPr>
          <p:nvPr>
            <p:ph type="sldImg"/>
          </p:nvPr>
        </p:nvSpPr>
        <p:spPr>
          <a:ln/>
        </p:spPr>
      </p:sp>
      <p:sp>
        <p:nvSpPr>
          <p:cNvPr id="20484" name="Rectangle 3">
            <a:extLst>
              <a:ext uri="{FF2B5EF4-FFF2-40B4-BE49-F238E27FC236}">
                <a16:creationId xmlns:a16="http://schemas.microsoft.com/office/drawing/2014/main" id="{306BAC79-DC83-49A3-A283-A891C12E026B}"/>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7">
            <a:extLst>
              <a:ext uri="{FF2B5EF4-FFF2-40B4-BE49-F238E27FC236}">
                <a16:creationId xmlns:a16="http://schemas.microsoft.com/office/drawing/2014/main" id="{96E3D666-962A-481C-84AE-5BFC2D3028A3}"/>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fld id="{7219BD9F-21D7-4A63-BF13-E8AE538AD828}" type="slidenum">
              <a:rPr lang="en-GB" altLang="en-US" sz="1200"/>
              <a:pPr/>
              <a:t>18</a:t>
            </a:fld>
            <a:endParaRPr lang="en-GB" altLang="en-US" sz="1200"/>
          </a:p>
        </p:txBody>
      </p:sp>
      <p:sp>
        <p:nvSpPr>
          <p:cNvPr id="21507" name="Rectangle 2">
            <a:extLst>
              <a:ext uri="{FF2B5EF4-FFF2-40B4-BE49-F238E27FC236}">
                <a16:creationId xmlns:a16="http://schemas.microsoft.com/office/drawing/2014/main" id="{CB84B2ED-C197-4BB3-8271-D23D732AA367}"/>
              </a:ext>
            </a:extLst>
          </p:cNvPr>
          <p:cNvSpPr>
            <a:spLocks noGrp="1" noRot="1" noChangeAspect="1" noChangeArrowheads="1" noTextEdit="1"/>
          </p:cNvSpPr>
          <p:nvPr>
            <p:ph type="sldImg"/>
          </p:nvPr>
        </p:nvSpPr>
        <p:spPr>
          <a:ln/>
        </p:spPr>
      </p:sp>
      <p:sp>
        <p:nvSpPr>
          <p:cNvPr id="21508" name="Rectangle 3">
            <a:extLst>
              <a:ext uri="{FF2B5EF4-FFF2-40B4-BE49-F238E27FC236}">
                <a16:creationId xmlns:a16="http://schemas.microsoft.com/office/drawing/2014/main" id="{7EC81B01-B291-42F3-9562-D2DEABDEAE75}"/>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p>
        </p:txBody>
      </p:sp>
    </p:spTree>
    <p:extLst>
      <p:ext uri="{BB962C8B-B14F-4D97-AF65-F5344CB8AC3E}">
        <p14:creationId xmlns:p14="http://schemas.microsoft.com/office/powerpoint/2010/main" val="53637519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5C2B167-9B2B-4B5D-8FB3-E0472ECFF89A}"/>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3ED1FFBC-8547-449F-B39C-7B351D48AEFF}"/>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8B359F93-C7DD-43D8-BBAE-4EC213513692}"/>
              </a:ext>
            </a:extLst>
          </p:cNvPr>
          <p:cNvSpPr>
            <a:spLocks noGrp="1"/>
          </p:cNvSpPr>
          <p:nvPr>
            <p:ph type="dt" sz="half" idx="10"/>
          </p:nvPr>
        </p:nvSpPr>
        <p:spPr/>
        <p:txBody>
          <a:bodyPr/>
          <a:lstStyle/>
          <a:p>
            <a:fld id="{A0FCD809-DDEB-4E5C-8289-07FA2D16B425}" type="datetimeFigureOut">
              <a:rPr lang="en-GB" smtClean="0"/>
              <a:t>01/02/2024</a:t>
            </a:fld>
            <a:endParaRPr lang="en-GB"/>
          </a:p>
        </p:txBody>
      </p:sp>
      <p:sp>
        <p:nvSpPr>
          <p:cNvPr id="5" name="Footer Placeholder 4">
            <a:extLst>
              <a:ext uri="{FF2B5EF4-FFF2-40B4-BE49-F238E27FC236}">
                <a16:creationId xmlns:a16="http://schemas.microsoft.com/office/drawing/2014/main" id="{7B031EC3-20D5-4018-9CF6-FF0B592A80ED}"/>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5279B219-798D-459F-94DB-D9C243F84731}"/>
              </a:ext>
            </a:extLst>
          </p:cNvPr>
          <p:cNvSpPr>
            <a:spLocks noGrp="1"/>
          </p:cNvSpPr>
          <p:nvPr>
            <p:ph type="sldNum" sz="quarter" idx="12"/>
          </p:nvPr>
        </p:nvSpPr>
        <p:spPr/>
        <p:txBody>
          <a:bodyPr/>
          <a:lstStyle/>
          <a:p>
            <a:fld id="{348D9BFB-5AE6-4EB1-8450-74FA1B6041AA}" type="slidenum">
              <a:rPr lang="en-GB" smtClean="0"/>
              <a:t>‹#›</a:t>
            </a:fld>
            <a:endParaRPr lang="en-GB"/>
          </a:p>
        </p:txBody>
      </p:sp>
    </p:spTree>
    <p:extLst>
      <p:ext uri="{BB962C8B-B14F-4D97-AF65-F5344CB8AC3E}">
        <p14:creationId xmlns:p14="http://schemas.microsoft.com/office/powerpoint/2010/main" val="6343540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5EF382-2FEF-48A9-AEB7-3720BDEF6CA1}"/>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3C48F7EC-2F83-4D2E-B12C-4A70C42DF6A0}"/>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C53147CE-75A7-4A9B-8F21-B9530E3D73C1}"/>
              </a:ext>
            </a:extLst>
          </p:cNvPr>
          <p:cNvSpPr>
            <a:spLocks noGrp="1"/>
          </p:cNvSpPr>
          <p:nvPr>
            <p:ph type="dt" sz="half" idx="10"/>
          </p:nvPr>
        </p:nvSpPr>
        <p:spPr/>
        <p:txBody>
          <a:bodyPr/>
          <a:lstStyle/>
          <a:p>
            <a:fld id="{A0FCD809-DDEB-4E5C-8289-07FA2D16B425}" type="datetimeFigureOut">
              <a:rPr lang="en-GB" smtClean="0"/>
              <a:t>01/02/2024</a:t>
            </a:fld>
            <a:endParaRPr lang="en-GB"/>
          </a:p>
        </p:txBody>
      </p:sp>
      <p:sp>
        <p:nvSpPr>
          <p:cNvPr id="5" name="Footer Placeholder 4">
            <a:extLst>
              <a:ext uri="{FF2B5EF4-FFF2-40B4-BE49-F238E27FC236}">
                <a16:creationId xmlns:a16="http://schemas.microsoft.com/office/drawing/2014/main" id="{80EB21BE-015C-4315-B208-CD1C02B1979E}"/>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DC4A5DFB-61A7-4F23-A78B-C2F0E191E393}"/>
              </a:ext>
            </a:extLst>
          </p:cNvPr>
          <p:cNvSpPr>
            <a:spLocks noGrp="1"/>
          </p:cNvSpPr>
          <p:nvPr>
            <p:ph type="sldNum" sz="quarter" idx="12"/>
          </p:nvPr>
        </p:nvSpPr>
        <p:spPr/>
        <p:txBody>
          <a:bodyPr/>
          <a:lstStyle/>
          <a:p>
            <a:fld id="{348D9BFB-5AE6-4EB1-8450-74FA1B6041AA}" type="slidenum">
              <a:rPr lang="en-GB" smtClean="0"/>
              <a:t>‹#›</a:t>
            </a:fld>
            <a:endParaRPr lang="en-GB"/>
          </a:p>
        </p:txBody>
      </p:sp>
    </p:spTree>
    <p:extLst>
      <p:ext uri="{BB962C8B-B14F-4D97-AF65-F5344CB8AC3E}">
        <p14:creationId xmlns:p14="http://schemas.microsoft.com/office/powerpoint/2010/main" val="389977650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C7D7FD6B-E2B0-42B7-8D38-FCE939F4230E}"/>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AA920180-74E0-4606-A1E8-FC970E1CE970}"/>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8E50D384-F649-4341-8C38-665BD88DF8B3}"/>
              </a:ext>
            </a:extLst>
          </p:cNvPr>
          <p:cNvSpPr>
            <a:spLocks noGrp="1"/>
          </p:cNvSpPr>
          <p:nvPr>
            <p:ph type="dt" sz="half" idx="10"/>
          </p:nvPr>
        </p:nvSpPr>
        <p:spPr/>
        <p:txBody>
          <a:bodyPr/>
          <a:lstStyle/>
          <a:p>
            <a:fld id="{A0FCD809-DDEB-4E5C-8289-07FA2D16B425}" type="datetimeFigureOut">
              <a:rPr lang="en-GB" smtClean="0"/>
              <a:t>01/02/2024</a:t>
            </a:fld>
            <a:endParaRPr lang="en-GB"/>
          </a:p>
        </p:txBody>
      </p:sp>
      <p:sp>
        <p:nvSpPr>
          <p:cNvPr id="5" name="Footer Placeholder 4">
            <a:extLst>
              <a:ext uri="{FF2B5EF4-FFF2-40B4-BE49-F238E27FC236}">
                <a16:creationId xmlns:a16="http://schemas.microsoft.com/office/drawing/2014/main" id="{C8C5092F-7FEB-4860-A994-3A2D3A610B4E}"/>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97D36264-41BC-4507-A527-2EE0E6DF9064}"/>
              </a:ext>
            </a:extLst>
          </p:cNvPr>
          <p:cNvSpPr>
            <a:spLocks noGrp="1"/>
          </p:cNvSpPr>
          <p:nvPr>
            <p:ph type="sldNum" sz="quarter" idx="12"/>
          </p:nvPr>
        </p:nvSpPr>
        <p:spPr/>
        <p:txBody>
          <a:bodyPr/>
          <a:lstStyle/>
          <a:p>
            <a:fld id="{348D9BFB-5AE6-4EB1-8450-74FA1B6041AA}" type="slidenum">
              <a:rPr lang="en-GB" smtClean="0"/>
              <a:t>‹#›</a:t>
            </a:fld>
            <a:endParaRPr lang="en-GB"/>
          </a:p>
        </p:txBody>
      </p:sp>
    </p:spTree>
    <p:extLst>
      <p:ext uri="{BB962C8B-B14F-4D97-AF65-F5344CB8AC3E}">
        <p14:creationId xmlns:p14="http://schemas.microsoft.com/office/powerpoint/2010/main" val="11755547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DA2328-1813-493D-98AF-1CC4409B8EAA}"/>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C03F3072-9E0D-4238-9385-224E05D479A0}"/>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1E15C4EA-5F32-44F0-AB1C-99CBAFBFC148}"/>
              </a:ext>
            </a:extLst>
          </p:cNvPr>
          <p:cNvSpPr>
            <a:spLocks noGrp="1"/>
          </p:cNvSpPr>
          <p:nvPr>
            <p:ph type="dt" sz="half" idx="10"/>
          </p:nvPr>
        </p:nvSpPr>
        <p:spPr/>
        <p:txBody>
          <a:bodyPr/>
          <a:lstStyle/>
          <a:p>
            <a:fld id="{A0FCD809-DDEB-4E5C-8289-07FA2D16B425}" type="datetimeFigureOut">
              <a:rPr lang="en-GB" smtClean="0"/>
              <a:t>01/02/2024</a:t>
            </a:fld>
            <a:endParaRPr lang="en-GB"/>
          </a:p>
        </p:txBody>
      </p:sp>
      <p:sp>
        <p:nvSpPr>
          <p:cNvPr id="5" name="Footer Placeholder 4">
            <a:extLst>
              <a:ext uri="{FF2B5EF4-FFF2-40B4-BE49-F238E27FC236}">
                <a16:creationId xmlns:a16="http://schemas.microsoft.com/office/drawing/2014/main" id="{4C59EF31-4AAD-46B7-B2E6-9AA23CFA9C89}"/>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B988164A-0AEA-4B9D-8F42-834035A0BC15}"/>
              </a:ext>
            </a:extLst>
          </p:cNvPr>
          <p:cNvSpPr>
            <a:spLocks noGrp="1"/>
          </p:cNvSpPr>
          <p:nvPr>
            <p:ph type="sldNum" sz="quarter" idx="12"/>
          </p:nvPr>
        </p:nvSpPr>
        <p:spPr/>
        <p:txBody>
          <a:bodyPr/>
          <a:lstStyle/>
          <a:p>
            <a:fld id="{348D9BFB-5AE6-4EB1-8450-74FA1B6041AA}" type="slidenum">
              <a:rPr lang="en-GB" smtClean="0"/>
              <a:t>‹#›</a:t>
            </a:fld>
            <a:endParaRPr lang="en-GB"/>
          </a:p>
        </p:txBody>
      </p:sp>
    </p:spTree>
    <p:extLst>
      <p:ext uri="{BB962C8B-B14F-4D97-AF65-F5344CB8AC3E}">
        <p14:creationId xmlns:p14="http://schemas.microsoft.com/office/powerpoint/2010/main" val="275981422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A70C93-31C1-4D01-AE58-7C5D23A9629D}"/>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EA1D21D3-EA4D-4429-ACE8-897BC1EF0504}"/>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3CA466EC-B0BB-47F9-95F9-076CB67DF95F}"/>
              </a:ext>
            </a:extLst>
          </p:cNvPr>
          <p:cNvSpPr>
            <a:spLocks noGrp="1"/>
          </p:cNvSpPr>
          <p:nvPr>
            <p:ph type="dt" sz="half" idx="10"/>
          </p:nvPr>
        </p:nvSpPr>
        <p:spPr/>
        <p:txBody>
          <a:bodyPr/>
          <a:lstStyle/>
          <a:p>
            <a:fld id="{A0FCD809-DDEB-4E5C-8289-07FA2D16B425}" type="datetimeFigureOut">
              <a:rPr lang="en-GB" smtClean="0"/>
              <a:t>01/02/2024</a:t>
            </a:fld>
            <a:endParaRPr lang="en-GB"/>
          </a:p>
        </p:txBody>
      </p:sp>
      <p:sp>
        <p:nvSpPr>
          <p:cNvPr id="5" name="Footer Placeholder 4">
            <a:extLst>
              <a:ext uri="{FF2B5EF4-FFF2-40B4-BE49-F238E27FC236}">
                <a16:creationId xmlns:a16="http://schemas.microsoft.com/office/drawing/2014/main" id="{2E9C1CE3-5268-45F6-9945-1F93698BFC6C}"/>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58DF796D-9746-4A63-BB4B-2FBC34F1F6EA}"/>
              </a:ext>
            </a:extLst>
          </p:cNvPr>
          <p:cNvSpPr>
            <a:spLocks noGrp="1"/>
          </p:cNvSpPr>
          <p:nvPr>
            <p:ph type="sldNum" sz="quarter" idx="12"/>
          </p:nvPr>
        </p:nvSpPr>
        <p:spPr/>
        <p:txBody>
          <a:bodyPr/>
          <a:lstStyle/>
          <a:p>
            <a:fld id="{348D9BFB-5AE6-4EB1-8450-74FA1B6041AA}" type="slidenum">
              <a:rPr lang="en-GB" smtClean="0"/>
              <a:t>‹#›</a:t>
            </a:fld>
            <a:endParaRPr lang="en-GB"/>
          </a:p>
        </p:txBody>
      </p:sp>
    </p:spTree>
    <p:extLst>
      <p:ext uri="{BB962C8B-B14F-4D97-AF65-F5344CB8AC3E}">
        <p14:creationId xmlns:p14="http://schemas.microsoft.com/office/powerpoint/2010/main" val="338589173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337836-8AAE-42DC-BBEF-171E396EB62A}"/>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8158A24A-0A96-4244-A737-850B7F72721F}"/>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0253662A-016E-4B70-B1CA-CCDDA43ACEF6}"/>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6993268B-CB6B-4217-AD51-0A1DEDA411EC}"/>
              </a:ext>
            </a:extLst>
          </p:cNvPr>
          <p:cNvSpPr>
            <a:spLocks noGrp="1"/>
          </p:cNvSpPr>
          <p:nvPr>
            <p:ph type="dt" sz="half" idx="10"/>
          </p:nvPr>
        </p:nvSpPr>
        <p:spPr/>
        <p:txBody>
          <a:bodyPr/>
          <a:lstStyle/>
          <a:p>
            <a:fld id="{A0FCD809-DDEB-4E5C-8289-07FA2D16B425}" type="datetimeFigureOut">
              <a:rPr lang="en-GB" smtClean="0"/>
              <a:t>01/02/2024</a:t>
            </a:fld>
            <a:endParaRPr lang="en-GB"/>
          </a:p>
        </p:txBody>
      </p:sp>
      <p:sp>
        <p:nvSpPr>
          <p:cNvPr id="6" name="Footer Placeholder 5">
            <a:extLst>
              <a:ext uri="{FF2B5EF4-FFF2-40B4-BE49-F238E27FC236}">
                <a16:creationId xmlns:a16="http://schemas.microsoft.com/office/drawing/2014/main" id="{171E6B99-A69D-4700-A845-ABF8A0A266F6}"/>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CE081536-FF85-4A10-917D-11305E8FF117}"/>
              </a:ext>
            </a:extLst>
          </p:cNvPr>
          <p:cNvSpPr>
            <a:spLocks noGrp="1"/>
          </p:cNvSpPr>
          <p:nvPr>
            <p:ph type="sldNum" sz="quarter" idx="12"/>
          </p:nvPr>
        </p:nvSpPr>
        <p:spPr/>
        <p:txBody>
          <a:bodyPr/>
          <a:lstStyle/>
          <a:p>
            <a:fld id="{348D9BFB-5AE6-4EB1-8450-74FA1B6041AA}" type="slidenum">
              <a:rPr lang="en-GB" smtClean="0"/>
              <a:t>‹#›</a:t>
            </a:fld>
            <a:endParaRPr lang="en-GB"/>
          </a:p>
        </p:txBody>
      </p:sp>
    </p:spTree>
    <p:extLst>
      <p:ext uri="{BB962C8B-B14F-4D97-AF65-F5344CB8AC3E}">
        <p14:creationId xmlns:p14="http://schemas.microsoft.com/office/powerpoint/2010/main" val="72929190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154417-64B0-4B5E-89BD-E464EB911D37}"/>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38DC1959-E6C0-491E-8B2C-78D006510BBE}"/>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450F69C3-D1B5-42C7-8E8D-EA18FDA7AC4A}"/>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73D3D10C-3EE6-44DC-95BC-7D9B167E0CD4}"/>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FB713CB5-A796-43A0-978C-1E025F6D98BA}"/>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9034CBF3-C43F-48FF-8D17-05AE5CE54A77}"/>
              </a:ext>
            </a:extLst>
          </p:cNvPr>
          <p:cNvSpPr>
            <a:spLocks noGrp="1"/>
          </p:cNvSpPr>
          <p:nvPr>
            <p:ph type="dt" sz="half" idx="10"/>
          </p:nvPr>
        </p:nvSpPr>
        <p:spPr/>
        <p:txBody>
          <a:bodyPr/>
          <a:lstStyle/>
          <a:p>
            <a:fld id="{A0FCD809-DDEB-4E5C-8289-07FA2D16B425}" type="datetimeFigureOut">
              <a:rPr lang="en-GB" smtClean="0"/>
              <a:t>01/02/2024</a:t>
            </a:fld>
            <a:endParaRPr lang="en-GB"/>
          </a:p>
        </p:txBody>
      </p:sp>
      <p:sp>
        <p:nvSpPr>
          <p:cNvPr id="8" name="Footer Placeholder 7">
            <a:extLst>
              <a:ext uri="{FF2B5EF4-FFF2-40B4-BE49-F238E27FC236}">
                <a16:creationId xmlns:a16="http://schemas.microsoft.com/office/drawing/2014/main" id="{B0862E92-2CB4-4CF0-A3EA-8180C326AEA9}"/>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5D40CA61-2C53-4FDD-B18D-E70C2D3804D9}"/>
              </a:ext>
            </a:extLst>
          </p:cNvPr>
          <p:cNvSpPr>
            <a:spLocks noGrp="1"/>
          </p:cNvSpPr>
          <p:nvPr>
            <p:ph type="sldNum" sz="quarter" idx="12"/>
          </p:nvPr>
        </p:nvSpPr>
        <p:spPr/>
        <p:txBody>
          <a:bodyPr/>
          <a:lstStyle/>
          <a:p>
            <a:fld id="{348D9BFB-5AE6-4EB1-8450-74FA1B6041AA}" type="slidenum">
              <a:rPr lang="en-GB" smtClean="0"/>
              <a:t>‹#›</a:t>
            </a:fld>
            <a:endParaRPr lang="en-GB"/>
          </a:p>
        </p:txBody>
      </p:sp>
    </p:spTree>
    <p:extLst>
      <p:ext uri="{BB962C8B-B14F-4D97-AF65-F5344CB8AC3E}">
        <p14:creationId xmlns:p14="http://schemas.microsoft.com/office/powerpoint/2010/main" val="110545772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10F764-CEE9-49E5-BD2A-1D5E94A84720}"/>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80E58240-95F3-4BEB-B57E-A8DD90B0B173}"/>
              </a:ext>
            </a:extLst>
          </p:cNvPr>
          <p:cNvSpPr>
            <a:spLocks noGrp="1"/>
          </p:cNvSpPr>
          <p:nvPr>
            <p:ph type="dt" sz="half" idx="10"/>
          </p:nvPr>
        </p:nvSpPr>
        <p:spPr/>
        <p:txBody>
          <a:bodyPr/>
          <a:lstStyle/>
          <a:p>
            <a:fld id="{A0FCD809-DDEB-4E5C-8289-07FA2D16B425}" type="datetimeFigureOut">
              <a:rPr lang="en-GB" smtClean="0"/>
              <a:t>01/02/2024</a:t>
            </a:fld>
            <a:endParaRPr lang="en-GB"/>
          </a:p>
        </p:txBody>
      </p:sp>
      <p:sp>
        <p:nvSpPr>
          <p:cNvPr id="4" name="Footer Placeholder 3">
            <a:extLst>
              <a:ext uri="{FF2B5EF4-FFF2-40B4-BE49-F238E27FC236}">
                <a16:creationId xmlns:a16="http://schemas.microsoft.com/office/drawing/2014/main" id="{616FF351-61E5-4443-AFC0-20BE8E0D5F7A}"/>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84F3DF48-69B4-4ECC-B075-5F7F8BD1CE7B}"/>
              </a:ext>
            </a:extLst>
          </p:cNvPr>
          <p:cNvSpPr>
            <a:spLocks noGrp="1"/>
          </p:cNvSpPr>
          <p:nvPr>
            <p:ph type="sldNum" sz="quarter" idx="12"/>
          </p:nvPr>
        </p:nvSpPr>
        <p:spPr/>
        <p:txBody>
          <a:bodyPr/>
          <a:lstStyle/>
          <a:p>
            <a:fld id="{348D9BFB-5AE6-4EB1-8450-74FA1B6041AA}" type="slidenum">
              <a:rPr lang="en-GB" smtClean="0"/>
              <a:t>‹#›</a:t>
            </a:fld>
            <a:endParaRPr lang="en-GB"/>
          </a:p>
        </p:txBody>
      </p:sp>
    </p:spTree>
    <p:extLst>
      <p:ext uri="{BB962C8B-B14F-4D97-AF65-F5344CB8AC3E}">
        <p14:creationId xmlns:p14="http://schemas.microsoft.com/office/powerpoint/2010/main" val="343409161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319A593A-43A9-4FE4-A980-5465E6642C71}"/>
              </a:ext>
            </a:extLst>
          </p:cNvPr>
          <p:cNvSpPr>
            <a:spLocks noGrp="1"/>
          </p:cNvSpPr>
          <p:nvPr>
            <p:ph type="dt" sz="half" idx="10"/>
          </p:nvPr>
        </p:nvSpPr>
        <p:spPr/>
        <p:txBody>
          <a:bodyPr/>
          <a:lstStyle/>
          <a:p>
            <a:fld id="{A0FCD809-DDEB-4E5C-8289-07FA2D16B425}" type="datetimeFigureOut">
              <a:rPr lang="en-GB" smtClean="0"/>
              <a:t>01/02/2024</a:t>
            </a:fld>
            <a:endParaRPr lang="en-GB"/>
          </a:p>
        </p:txBody>
      </p:sp>
      <p:sp>
        <p:nvSpPr>
          <p:cNvPr id="3" name="Footer Placeholder 2">
            <a:extLst>
              <a:ext uri="{FF2B5EF4-FFF2-40B4-BE49-F238E27FC236}">
                <a16:creationId xmlns:a16="http://schemas.microsoft.com/office/drawing/2014/main" id="{79CFF024-9AC3-4BB1-939D-637ED67087E4}"/>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9B00745E-5C78-4B1E-A633-37D6A19B000D}"/>
              </a:ext>
            </a:extLst>
          </p:cNvPr>
          <p:cNvSpPr>
            <a:spLocks noGrp="1"/>
          </p:cNvSpPr>
          <p:nvPr>
            <p:ph type="sldNum" sz="quarter" idx="12"/>
          </p:nvPr>
        </p:nvSpPr>
        <p:spPr/>
        <p:txBody>
          <a:bodyPr/>
          <a:lstStyle/>
          <a:p>
            <a:fld id="{348D9BFB-5AE6-4EB1-8450-74FA1B6041AA}" type="slidenum">
              <a:rPr lang="en-GB" smtClean="0"/>
              <a:t>‹#›</a:t>
            </a:fld>
            <a:endParaRPr lang="en-GB"/>
          </a:p>
        </p:txBody>
      </p:sp>
    </p:spTree>
    <p:extLst>
      <p:ext uri="{BB962C8B-B14F-4D97-AF65-F5344CB8AC3E}">
        <p14:creationId xmlns:p14="http://schemas.microsoft.com/office/powerpoint/2010/main" val="34529212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D0D47D0-BA21-450D-B184-9874A9C036ED}"/>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6AB38F12-AEBA-48CF-BACC-CA742D3963BF}"/>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B8AC95DF-2A75-4920-9EC5-22941CC652F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F5E56E39-1D8F-49C2-8503-32DBEC0845FC}"/>
              </a:ext>
            </a:extLst>
          </p:cNvPr>
          <p:cNvSpPr>
            <a:spLocks noGrp="1"/>
          </p:cNvSpPr>
          <p:nvPr>
            <p:ph type="dt" sz="half" idx="10"/>
          </p:nvPr>
        </p:nvSpPr>
        <p:spPr/>
        <p:txBody>
          <a:bodyPr/>
          <a:lstStyle/>
          <a:p>
            <a:fld id="{A0FCD809-DDEB-4E5C-8289-07FA2D16B425}" type="datetimeFigureOut">
              <a:rPr lang="en-GB" smtClean="0"/>
              <a:t>01/02/2024</a:t>
            </a:fld>
            <a:endParaRPr lang="en-GB"/>
          </a:p>
        </p:txBody>
      </p:sp>
      <p:sp>
        <p:nvSpPr>
          <p:cNvPr id="6" name="Footer Placeholder 5">
            <a:extLst>
              <a:ext uri="{FF2B5EF4-FFF2-40B4-BE49-F238E27FC236}">
                <a16:creationId xmlns:a16="http://schemas.microsoft.com/office/drawing/2014/main" id="{268C87DB-A174-4C5F-B870-583133B5914D}"/>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7407EB53-6802-4C20-9B94-F499B367159A}"/>
              </a:ext>
            </a:extLst>
          </p:cNvPr>
          <p:cNvSpPr>
            <a:spLocks noGrp="1"/>
          </p:cNvSpPr>
          <p:nvPr>
            <p:ph type="sldNum" sz="quarter" idx="12"/>
          </p:nvPr>
        </p:nvSpPr>
        <p:spPr/>
        <p:txBody>
          <a:bodyPr/>
          <a:lstStyle/>
          <a:p>
            <a:fld id="{348D9BFB-5AE6-4EB1-8450-74FA1B6041AA}" type="slidenum">
              <a:rPr lang="en-GB" smtClean="0"/>
              <a:t>‹#›</a:t>
            </a:fld>
            <a:endParaRPr lang="en-GB"/>
          </a:p>
        </p:txBody>
      </p:sp>
    </p:spTree>
    <p:extLst>
      <p:ext uri="{BB962C8B-B14F-4D97-AF65-F5344CB8AC3E}">
        <p14:creationId xmlns:p14="http://schemas.microsoft.com/office/powerpoint/2010/main" val="205156304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F12858-AB3E-4563-BF7E-A5D26FD5BA58}"/>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99D625AF-E197-40B8-BACB-99DC673AAA03}"/>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A52AAFFD-28BE-4889-ACF1-7B4709C124C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45AAF782-D19A-44F3-B9F6-4AFFD0D806A9}"/>
              </a:ext>
            </a:extLst>
          </p:cNvPr>
          <p:cNvSpPr>
            <a:spLocks noGrp="1"/>
          </p:cNvSpPr>
          <p:nvPr>
            <p:ph type="dt" sz="half" idx="10"/>
          </p:nvPr>
        </p:nvSpPr>
        <p:spPr/>
        <p:txBody>
          <a:bodyPr/>
          <a:lstStyle/>
          <a:p>
            <a:fld id="{A0FCD809-DDEB-4E5C-8289-07FA2D16B425}" type="datetimeFigureOut">
              <a:rPr lang="en-GB" smtClean="0"/>
              <a:t>01/02/2024</a:t>
            </a:fld>
            <a:endParaRPr lang="en-GB"/>
          </a:p>
        </p:txBody>
      </p:sp>
      <p:sp>
        <p:nvSpPr>
          <p:cNvPr id="6" name="Footer Placeholder 5">
            <a:extLst>
              <a:ext uri="{FF2B5EF4-FFF2-40B4-BE49-F238E27FC236}">
                <a16:creationId xmlns:a16="http://schemas.microsoft.com/office/drawing/2014/main" id="{3F2BDCF2-4302-43E5-909A-CCD9E3317750}"/>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EF0E890B-3005-4733-8C8A-F4C696F687AE}"/>
              </a:ext>
            </a:extLst>
          </p:cNvPr>
          <p:cNvSpPr>
            <a:spLocks noGrp="1"/>
          </p:cNvSpPr>
          <p:nvPr>
            <p:ph type="sldNum" sz="quarter" idx="12"/>
          </p:nvPr>
        </p:nvSpPr>
        <p:spPr/>
        <p:txBody>
          <a:bodyPr/>
          <a:lstStyle/>
          <a:p>
            <a:fld id="{348D9BFB-5AE6-4EB1-8450-74FA1B6041AA}" type="slidenum">
              <a:rPr lang="en-GB" smtClean="0"/>
              <a:t>‹#›</a:t>
            </a:fld>
            <a:endParaRPr lang="en-GB"/>
          </a:p>
        </p:txBody>
      </p:sp>
    </p:spTree>
    <p:extLst>
      <p:ext uri="{BB962C8B-B14F-4D97-AF65-F5344CB8AC3E}">
        <p14:creationId xmlns:p14="http://schemas.microsoft.com/office/powerpoint/2010/main" val="12379591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tileRect/>
        </a:gra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1475CA8F-A6D5-4276-B68C-3AC4CE8D3110}"/>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8A1BF2DC-FE6B-42E7-8D9D-E0A669836D3E}"/>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224A6018-ED43-475F-87B2-0CD9805777B1}"/>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0FCD809-DDEB-4E5C-8289-07FA2D16B425}" type="datetimeFigureOut">
              <a:rPr lang="en-GB" smtClean="0"/>
              <a:t>01/02/2024</a:t>
            </a:fld>
            <a:endParaRPr lang="en-GB"/>
          </a:p>
        </p:txBody>
      </p:sp>
      <p:sp>
        <p:nvSpPr>
          <p:cNvPr id="5" name="Footer Placeholder 4">
            <a:extLst>
              <a:ext uri="{FF2B5EF4-FFF2-40B4-BE49-F238E27FC236}">
                <a16:creationId xmlns:a16="http://schemas.microsoft.com/office/drawing/2014/main" id="{63E081E7-1FBF-421D-918C-69D3D4501BDE}"/>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8391E416-C84E-4F97-9E45-ABD8958513EA}"/>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48D9BFB-5AE6-4EB1-8450-74FA1B6041AA}" type="slidenum">
              <a:rPr lang="en-GB" smtClean="0"/>
              <a:t>‹#›</a:t>
            </a:fld>
            <a:endParaRPr lang="en-GB"/>
          </a:p>
        </p:txBody>
      </p:sp>
    </p:spTree>
    <p:extLst>
      <p:ext uri="{BB962C8B-B14F-4D97-AF65-F5344CB8AC3E}">
        <p14:creationId xmlns:p14="http://schemas.microsoft.com/office/powerpoint/2010/main" val="391853020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image" Target="../media/image7.jp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jp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8.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slideLayout" Target="../slideLayouts/slideLayout2.xml"/><Relationship Id="rId1" Type="http://schemas.openxmlformats.org/officeDocument/2006/relationships/video" Target="https://www.youtube.com/embed/o2UGl2VC5Yk?feature=oembed" TargetMode="External"/></Relationships>
</file>

<file path=ppt/slides/_rels/slide24.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Layout" Target="../slideLayouts/slideLayout9.xml"/></Relationships>
</file>

<file path=ppt/slides/_rels/slide25.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Layout" Target="../slideLayouts/slideLayout9.xml"/></Relationships>
</file>

<file path=ppt/slides/_rels/slide26.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100E75-22EF-4C9B-B4A0-9D8BD85D4762}"/>
              </a:ext>
            </a:extLst>
          </p:cNvPr>
          <p:cNvSpPr>
            <a:spLocks noGrp="1"/>
          </p:cNvSpPr>
          <p:nvPr>
            <p:ph type="ctrTitle"/>
          </p:nvPr>
        </p:nvSpPr>
        <p:spPr/>
        <p:txBody>
          <a:bodyPr/>
          <a:lstStyle/>
          <a:p>
            <a:r>
              <a:rPr lang="en-GB" dirty="0"/>
              <a:t>Week 4: The US in Latin America</a:t>
            </a:r>
          </a:p>
        </p:txBody>
      </p:sp>
      <p:sp>
        <p:nvSpPr>
          <p:cNvPr id="3" name="Subtitle 2">
            <a:extLst>
              <a:ext uri="{FF2B5EF4-FFF2-40B4-BE49-F238E27FC236}">
                <a16:creationId xmlns:a16="http://schemas.microsoft.com/office/drawing/2014/main" id="{848C7D9C-9F54-4796-8F46-C84365567EDE}"/>
              </a:ext>
            </a:extLst>
          </p:cNvPr>
          <p:cNvSpPr>
            <a:spLocks noGrp="1"/>
          </p:cNvSpPr>
          <p:nvPr>
            <p:ph type="subTitle" idx="1"/>
          </p:nvPr>
        </p:nvSpPr>
        <p:spPr/>
        <p:txBody>
          <a:bodyPr/>
          <a:lstStyle/>
          <a:p>
            <a:endParaRPr lang="en-GB" dirty="0"/>
          </a:p>
        </p:txBody>
      </p:sp>
    </p:spTree>
    <p:extLst>
      <p:ext uri="{BB962C8B-B14F-4D97-AF65-F5344CB8AC3E}">
        <p14:creationId xmlns:p14="http://schemas.microsoft.com/office/powerpoint/2010/main" val="231863794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2">
            <a:extLst>
              <a:ext uri="{FF2B5EF4-FFF2-40B4-BE49-F238E27FC236}">
                <a16:creationId xmlns:a16="http://schemas.microsoft.com/office/drawing/2014/main" id="{3951D62F-EA7D-4EF6-8E3D-9665C2768B31}"/>
              </a:ext>
            </a:extLst>
          </p:cNvPr>
          <p:cNvSpPr>
            <a:spLocks noGrp="1" noChangeArrowheads="1"/>
          </p:cNvSpPr>
          <p:nvPr>
            <p:ph type="title"/>
          </p:nvPr>
        </p:nvSpPr>
        <p:spPr/>
        <p:txBody>
          <a:bodyPr/>
          <a:lstStyle/>
          <a:p>
            <a:r>
              <a:rPr lang="en-GB" dirty="0"/>
              <a:t>Third phase, 1890s- early 1930s: </a:t>
            </a:r>
            <a:r>
              <a:rPr lang="en-GB" altLang="en-US" b="1" dirty="0"/>
              <a:t>Cuba, 1898</a:t>
            </a:r>
          </a:p>
        </p:txBody>
      </p:sp>
      <p:sp>
        <p:nvSpPr>
          <p:cNvPr id="67587" name="Rectangle 3">
            <a:extLst>
              <a:ext uri="{FF2B5EF4-FFF2-40B4-BE49-F238E27FC236}">
                <a16:creationId xmlns:a16="http://schemas.microsoft.com/office/drawing/2014/main" id="{20613E69-4B63-404C-AC35-748068BB2CC1}"/>
              </a:ext>
            </a:extLst>
          </p:cNvPr>
          <p:cNvSpPr>
            <a:spLocks noGrp="1" noChangeArrowheads="1"/>
          </p:cNvSpPr>
          <p:nvPr>
            <p:ph type="body" idx="1"/>
          </p:nvPr>
        </p:nvSpPr>
        <p:spPr/>
        <p:txBody>
          <a:bodyPr/>
          <a:lstStyle/>
          <a:p>
            <a:pPr>
              <a:lnSpc>
                <a:spcPct val="80000"/>
              </a:lnSpc>
            </a:pPr>
            <a:r>
              <a:rPr lang="en-GB" altLang="en-US" sz="2400" dirty="0"/>
              <a:t>Spain left with Cuba, Puerto Rico, Philippines</a:t>
            </a:r>
          </a:p>
          <a:p>
            <a:pPr>
              <a:lnSpc>
                <a:spcPct val="80000"/>
              </a:lnSpc>
            </a:pPr>
            <a:r>
              <a:rPr lang="en-GB" altLang="en-US" sz="2400" dirty="0"/>
              <a:t>Cuba: major sugar producer </a:t>
            </a:r>
          </a:p>
          <a:p>
            <a:pPr>
              <a:lnSpc>
                <a:spcPct val="80000"/>
              </a:lnSpc>
            </a:pPr>
            <a:r>
              <a:rPr lang="en-GB" altLang="en-US" sz="2400" dirty="0"/>
              <a:t>Slavery keeps elites loyal (outnumbered by population of colour by mid-C19)</a:t>
            </a:r>
          </a:p>
          <a:p>
            <a:pPr marL="0" indent="0">
              <a:lnSpc>
                <a:spcPct val="80000"/>
              </a:lnSpc>
              <a:buNone/>
            </a:pPr>
            <a:endParaRPr lang="en-GB" altLang="en-US" sz="2400" dirty="0"/>
          </a:p>
          <a:p>
            <a:pPr marL="0" indent="0">
              <a:lnSpc>
                <a:spcPct val="80000"/>
              </a:lnSpc>
              <a:buNone/>
            </a:pPr>
            <a:r>
              <a:rPr lang="en-GB" altLang="en-US" sz="2400" dirty="0"/>
              <a:t>But: growing separatism</a:t>
            </a:r>
          </a:p>
          <a:p>
            <a:pPr>
              <a:lnSpc>
                <a:spcPct val="80000"/>
              </a:lnSpc>
            </a:pPr>
            <a:r>
              <a:rPr lang="en-GB" altLang="en-US" sz="2400" dirty="0"/>
              <a:t>US repeatedly tries to buy Cuba, sees as “natural” acquisition</a:t>
            </a:r>
          </a:p>
          <a:p>
            <a:pPr>
              <a:lnSpc>
                <a:spcPct val="80000"/>
              </a:lnSpc>
            </a:pPr>
            <a:r>
              <a:rPr lang="en-GB" altLang="en-US" sz="2400" dirty="0"/>
              <a:t>Long anticolonial struggle, forging of black-white alliances and nationalism in Cuba: Ten Years’ War (1868-78) and War of Independence: 1895-8 </a:t>
            </a:r>
          </a:p>
          <a:p>
            <a:pPr>
              <a:lnSpc>
                <a:spcPct val="80000"/>
              </a:lnSpc>
            </a:pPr>
            <a:r>
              <a:rPr lang="en-GB" altLang="en-US" sz="2400" dirty="0"/>
              <a:t>US intervention; final end of Spanish empire; Cuba officially a protectorate to 1902 but unofficially US-controlled in many ways for decades afterwards. </a:t>
            </a:r>
          </a:p>
          <a:p>
            <a:pPr>
              <a:lnSpc>
                <a:spcPct val="80000"/>
              </a:lnSpc>
            </a:pPr>
            <a:endParaRPr lang="en-GB" altLang="en-US" sz="2400" dirty="0"/>
          </a:p>
        </p:txBody>
      </p:sp>
    </p:spTree>
    <p:extLst>
      <p:ext uri="{BB962C8B-B14F-4D97-AF65-F5344CB8AC3E}">
        <p14:creationId xmlns:p14="http://schemas.microsoft.com/office/powerpoint/2010/main" val="298354796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B14782-C58C-4D3A-90BB-5A0FA9BFB51D}"/>
              </a:ext>
            </a:extLst>
          </p:cNvPr>
          <p:cNvSpPr>
            <a:spLocks noGrp="1"/>
          </p:cNvSpPr>
          <p:nvPr>
            <p:ph type="title"/>
          </p:nvPr>
        </p:nvSpPr>
        <p:spPr>
          <a:xfrm>
            <a:off x="838200" y="365125"/>
            <a:ext cx="4272280" cy="1325563"/>
          </a:xfrm>
        </p:spPr>
        <p:txBody>
          <a:bodyPr>
            <a:noAutofit/>
          </a:bodyPr>
          <a:lstStyle/>
          <a:p>
            <a:r>
              <a:rPr lang="en-GB" sz="3200" dirty="0"/>
              <a:t>Cuba, 1898: images of imperialism</a:t>
            </a:r>
          </a:p>
        </p:txBody>
      </p:sp>
      <p:pic>
        <p:nvPicPr>
          <p:cNvPr id="5" name="Content Placeholder 4">
            <a:extLst>
              <a:ext uri="{FF2B5EF4-FFF2-40B4-BE49-F238E27FC236}">
                <a16:creationId xmlns:a16="http://schemas.microsoft.com/office/drawing/2014/main" id="{5E6DA854-B5B9-4501-885F-213F487ED4F7}"/>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52400" y="2275840"/>
            <a:ext cx="5476240" cy="3468053"/>
          </a:xfrm>
        </p:spPr>
      </p:pic>
      <p:pic>
        <p:nvPicPr>
          <p:cNvPr id="7" name="Picture 6">
            <a:extLst>
              <a:ext uri="{FF2B5EF4-FFF2-40B4-BE49-F238E27FC236}">
                <a16:creationId xmlns:a16="http://schemas.microsoft.com/office/drawing/2014/main" id="{DAAD5FAE-BE84-4A91-8944-9C5E9683A96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956300" y="594360"/>
            <a:ext cx="5765800" cy="6096000"/>
          </a:xfrm>
          <a:prstGeom prst="rect">
            <a:avLst/>
          </a:prstGeom>
        </p:spPr>
      </p:pic>
    </p:spTree>
    <p:extLst>
      <p:ext uri="{BB962C8B-B14F-4D97-AF65-F5344CB8AC3E}">
        <p14:creationId xmlns:p14="http://schemas.microsoft.com/office/powerpoint/2010/main" val="291124378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a:extLst>
              <a:ext uri="{FF2B5EF4-FFF2-40B4-BE49-F238E27FC236}">
                <a16:creationId xmlns:a16="http://schemas.microsoft.com/office/drawing/2014/main" id="{C47419DF-1967-4736-9A0F-6E2653A88B48}"/>
              </a:ext>
            </a:extLst>
          </p:cNvPr>
          <p:cNvSpPr>
            <a:spLocks noGrp="1" noChangeArrowheads="1"/>
          </p:cNvSpPr>
          <p:nvPr>
            <p:ph type="title"/>
          </p:nvPr>
        </p:nvSpPr>
        <p:spPr/>
        <p:txBody>
          <a:bodyPr/>
          <a:lstStyle/>
          <a:p>
            <a:r>
              <a:rPr lang="en-GB" altLang="en-US" sz="4000" dirty="0"/>
              <a:t>The Roosevelt Corollary (1904) and the “Big Stick” era</a:t>
            </a:r>
          </a:p>
        </p:txBody>
      </p:sp>
      <p:sp>
        <p:nvSpPr>
          <p:cNvPr id="11267" name="Rectangle 3">
            <a:extLst>
              <a:ext uri="{FF2B5EF4-FFF2-40B4-BE49-F238E27FC236}">
                <a16:creationId xmlns:a16="http://schemas.microsoft.com/office/drawing/2014/main" id="{98F2EE47-BDDE-4BE9-B476-BF747D494CAC}"/>
              </a:ext>
            </a:extLst>
          </p:cNvPr>
          <p:cNvSpPr>
            <a:spLocks noGrp="1" noChangeArrowheads="1"/>
          </p:cNvSpPr>
          <p:nvPr>
            <p:ph type="body" idx="1"/>
          </p:nvPr>
        </p:nvSpPr>
        <p:spPr/>
        <p:txBody>
          <a:bodyPr/>
          <a:lstStyle/>
          <a:p>
            <a:pPr>
              <a:lnSpc>
                <a:spcPct val="80000"/>
              </a:lnSpc>
            </a:pPr>
            <a:r>
              <a:rPr lang="en-GB" altLang="en-US" sz="2400" dirty="0"/>
              <a:t>Declaration to ‘protect’ Latin America – vs ‘threat’ of European intervention in the region </a:t>
            </a:r>
          </a:p>
          <a:p>
            <a:pPr>
              <a:lnSpc>
                <a:spcPct val="80000"/>
              </a:lnSpc>
            </a:pPr>
            <a:r>
              <a:rPr lang="en-GB" altLang="en-US" sz="2400" dirty="0"/>
              <a:t>i.e. Monroe Doctrine used to justify intervention,</a:t>
            </a:r>
          </a:p>
          <a:p>
            <a:pPr>
              <a:lnSpc>
                <a:spcPct val="80000"/>
              </a:lnSpc>
            </a:pPr>
            <a:r>
              <a:rPr lang="en-GB" altLang="en-US" sz="2400" dirty="0"/>
              <a:t>In reality protecting Latin Americans against </a:t>
            </a:r>
            <a:r>
              <a:rPr lang="en-GB" altLang="en-US" sz="2400" b="1" dirty="0"/>
              <a:t>themselves – ‘protective imperialism’</a:t>
            </a:r>
            <a:endParaRPr lang="en-GB" altLang="en-US" sz="3200" b="1" dirty="0"/>
          </a:p>
          <a:p>
            <a:pPr>
              <a:lnSpc>
                <a:spcPct val="80000"/>
              </a:lnSpc>
            </a:pPr>
            <a:r>
              <a:rPr lang="en-GB" sz="2400" dirty="0">
                <a:effectLst/>
                <a:ea typeface="Calibri" panose="020F0502020204030204" pitchFamily="34" charset="0"/>
                <a:cs typeface="Times New Roman" panose="02020603050405020304" pitchFamily="18" charset="0"/>
              </a:rPr>
              <a:t>“speak softly and carry a big stick,”</a:t>
            </a:r>
            <a:endParaRPr lang="en-GB" altLang="en-US" sz="3200" b="1"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After the U.S.-Spanish war, U.S. armed forces openly intervene in Latin America many times…</a:t>
            </a:r>
          </a:p>
        </p:txBody>
      </p:sp>
      <p:sp>
        <p:nvSpPr>
          <p:cNvPr id="3" name="Content Placeholder 2"/>
          <p:cNvSpPr>
            <a:spLocks noGrp="1"/>
          </p:cNvSpPr>
          <p:nvPr>
            <p:ph idx="1"/>
          </p:nvPr>
        </p:nvSpPr>
        <p:spPr/>
        <p:txBody>
          <a:bodyPr>
            <a:noAutofit/>
          </a:bodyPr>
          <a:lstStyle/>
          <a:p>
            <a:pPr marL="0" indent="0">
              <a:buNone/>
            </a:pPr>
            <a:endParaRPr lang="en-US" sz="1600" dirty="0"/>
          </a:p>
          <a:p>
            <a:pPr marL="0" indent="0">
              <a:buNone/>
            </a:pPr>
            <a:r>
              <a:rPr lang="en-US" sz="1600" dirty="0"/>
              <a:t>1903: The Platt Amendment inserted into the Cuban constitution grants the U.S. the right to intervene.</a:t>
            </a:r>
          </a:p>
          <a:p>
            <a:pPr marL="0" indent="0">
              <a:buNone/>
            </a:pPr>
            <a:r>
              <a:rPr lang="en-US" sz="1600" dirty="0"/>
              <a:t>1903: U.S. sends warships to acquire land for Panama Canal from Colombia. </a:t>
            </a:r>
          </a:p>
          <a:p>
            <a:pPr marL="0" indent="0">
              <a:buNone/>
            </a:pPr>
            <a:r>
              <a:rPr lang="en-US" sz="1600" dirty="0"/>
              <a:t>1904: U.S. sends customs agents to take over finances of the Dominican Republic to assure payment of its external debt. </a:t>
            </a:r>
          </a:p>
          <a:p>
            <a:pPr marL="0" indent="0">
              <a:buNone/>
            </a:pPr>
            <a:r>
              <a:rPr lang="en-US" sz="1600" dirty="0"/>
              <a:t>1905: U.S. troops invade Honduras for the first of 5 times in next 20 years. </a:t>
            </a:r>
          </a:p>
          <a:p>
            <a:pPr marL="0" indent="0">
              <a:buNone/>
            </a:pPr>
            <a:r>
              <a:rPr lang="en-US" sz="1600" dirty="0"/>
              <a:t>1906: Marines occupy Cuba for two years in order to prevent a civil war. </a:t>
            </a:r>
          </a:p>
          <a:p>
            <a:pPr marL="0" indent="0">
              <a:buNone/>
            </a:pPr>
            <a:r>
              <a:rPr lang="en-US" sz="1600" dirty="0"/>
              <a:t>1907: Marines intervene in Honduras to settle a war with Nicaragua. </a:t>
            </a:r>
          </a:p>
          <a:p>
            <a:pPr marL="0" indent="0">
              <a:buNone/>
            </a:pPr>
            <a:r>
              <a:rPr lang="en-US" sz="1600" dirty="0"/>
              <a:t>1908:  U.S. troops intervene in Panama for first of 4 times in next decade. </a:t>
            </a:r>
          </a:p>
          <a:p>
            <a:pPr marL="0" indent="0">
              <a:buNone/>
            </a:pPr>
            <a:r>
              <a:rPr lang="en-US" sz="1600" dirty="0"/>
              <a:t>1909: U.S. forces President </a:t>
            </a:r>
            <a:r>
              <a:rPr lang="en-US" sz="1600" dirty="0" err="1"/>
              <a:t>Zelaya</a:t>
            </a:r>
            <a:r>
              <a:rPr lang="en-US" sz="1600" dirty="0"/>
              <a:t> of Nicaragua to resign for suggesting that U.S. companies pay taxes. The new president is former treasurer of U.S. mining company. </a:t>
            </a:r>
          </a:p>
          <a:p>
            <a:pPr marL="0" indent="0">
              <a:buNone/>
            </a:pPr>
            <a:r>
              <a:rPr lang="en-US" sz="1600" dirty="0"/>
              <a:t>1910  U.S. Marines occupy Nicaragua to help support the new regime. </a:t>
            </a:r>
          </a:p>
          <a:p>
            <a:pPr marL="0" indent="0">
              <a:buNone/>
            </a:pPr>
            <a:r>
              <a:rPr lang="en-US" sz="1600" dirty="0"/>
              <a:t>1911: U.S. backs overturning of Honduran government by U.S. mercenaries and U.S. banana company. </a:t>
            </a:r>
          </a:p>
          <a:p>
            <a:endParaRPr lang="en-US" sz="1600" dirty="0"/>
          </a:p>
        </p:txBody>
      </p:sp>
    </p:spTree>
    <p:extLst>
      <p:ext uri="{BB962C8B-B14F-4D97-AF65-F5344CB8AC3E}">
        <p14:creationId xmlns:p14="http://schemas.microsoft.com/office/powerpoint/2010/main" val="375078150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000" dirty="0"/>
              <a:t> </a:t>
            </a:r>
          </a:p>
        </p:txBody>
      </p:sp>
      <p:sp>
        <p:nvSpPr>
          <p:cNvPr id="3" name="Content Placeholder 2"/>
          <p:cNvSpPr>
            <a:spLocks noGrp="1"/>
          </p:cNvSpPr>
          <p:nvPr>
            <p:ph idx="1"/>
          </p:nvPr>
        </p:nvSpPr>
        <p:spPr/>
        <p:txBody>
          <a:bodyPr>
            <a:normAutofit fontScale="25000" lnSpcReduction="20000"/>
          </a:bodyPr>
          <a:lstStyle/>
          <a:p>
            <a:pPr marL="0" indent="0">
              <a:buNone/>
            </a:pPr>
            <a:r>
              <a:rPr lang="en-US" sz="6400" dirty="0"/>
              <a:t>1912: U.S. Marines intervene in Cuba to put down a rebellion of sugar workers. </a:t>
            </a:r>
          </a:p>
          <a:p>
            <a:pPr marL="0" indent="0">
              <a:buNone/>
            </a:pPr>
            <a:r>
              <a:rPr lang="en-US" sz="6400" dirty="0"/>
              <a:t>1912: Nicaragua occupied again by the U.S.</a:t>
            </a:r>
          </a:p>
          <a:p>
            <a:pPr marL="0" indent="0">
              <a:buNone/>
            </a:pPr>
            <a:r>
              <a:rPr lang="en-US" sz="6400" dirty="0"/>
              <a:t>1914: U.S. occupies Mexican port of Veracruz. </a:t>
            </a:r>
          </a:p>
          <a:p>
            <a:pPr marL="0" indent="0">
              <a:buNone/>
            </a:pPr>
            <a:r>
              <a:rPr lang="en-US" sz="6400" dirty="0"/>
              <a:t>1915: U.S. Marines occupy Haiti to restore order, and establish a protectorate which lasts till 1934. The president of Haiti is barred from the U.S. Officers' Club in Port-au-Prince, because he is black.</a:t>
            </a:r>
          </a:p>
          <a:p>
            <a:pPr marL="0" indent="0">
              <a:buNone/>
            </a:pPr>
            <a:r>
              <a:rPr lang="en-US" sz="6400" dirty="0"/>
              <a:t>1916: Marines occupy the Dominican Republic, staying till 1924. </a:t>
            </a:r>
          </a:p>
          <a:p>
            <a:pPr marL="0" indent="0">
              <a:buNone/>
            </a:pPr>
            <a:r>
              <a:rPr lang="en-US" sz="6400" dirty="0"/>
              <a:t>1917: U.S. troops invade Mexico to pursue </a:t>
            </a:r>
            <a:r>
              <a:rPr lang="en-US" sz="6400" dirty="0" err="1"/>
              <a:t>Pancho</a:t>
            </a:r>
            <a:r>
              <a:rPr lang="en-US" sz="6400" dirty="0"/>
              <a:t> Villa. </a:t>
            </a:r>
          </a:p>
          <a:p>
            <a:pPr marL="0" indent="0">
              <a:buNone/>
            </a:pPr>
            <a:r>
              <a:rPr lang="en-US" sz="6400" dirty="0"/>
              <a:t>1917: Marines intervene in Cuba, to guarantee sugar exports during WWI. </a:t>
            </a:r>
          </a:p>
          <a:p>
            <a:pPr marL="0" indent="0">
              <a:buNone/>
            </a:pPr>
            <a:r>
              <a:rPr lang="en-US" sz="6400" dirty="0"/>
              <a:t>1918:  U.S. Marines occupy Panamanian province of </a:t>
            </a:r>
            <a:r>
              <a:rPr lang="en-US" sz="6400" dirty="0" err="1"/>
              <a:t>Chiriqui</a:t>
            </a:r>
            <a:r>
              <a:rPr lang="en-US" sz="6400" dirty="0"/>
              <a:t> for two years to maintain public order. </a:t>
            </a:r>
          </a:p>
          <a:p>
            <a:pPr marL="0" indent="0">
              <a:buNone/>
            </a:pPr>
            <a:r>
              <a:rPr lang="en-US" sz="6400" dirty="0"/>
              <a:t>1925: U.S. Army troops occupy Panama. </a:t>
            </a:r>
          </a:p>
          <a:p>
            <a:pPr marL="0" indent="0">
              <a:buNone/>
            </a:pPr>
            <a:r>
              <a:rPr lang="en-US" sz="6400" dirty="0"/>
              <a:t>1926: Marines occupy Nicaragua again. </a:t>
            </a:r>
          </a:p>
          <a:p>
            <a:pPr marL="0" indent="0">
              <a:buNone/>
            </a:pPr>
            <a:r>
              <a:rPr lang="en-US" sz="6400" dirty="0"/>
              <a:t>1932: The U.S. rushes warships to El Salvador in response to a communist-led uprising. </a:t>
            </a:r>
            <a:endParaRPr lang="en-US" sz="6600" dirty="0"/>
          </a:p>
          <a:p>
            <a:pPr marL="0" indent="0">
              <a:buNone/>
            </a:pPr>
            <a:endParaRPr lang="en-US" sz="6400" dirty="0"/>
          </a:p>
          <a:p>
            <a:pPr marL="0" indent="0">
              <a:buNone/>
            </a:pPr>
            <a:r>
              <a:rPr lang="en-US" sz="6600" dirty="0"/>
              <a:t>"There is no room for any outside influence other than ours in this region. We could not tolerate such a thing without incurring grave risks... Until now Central America has always understood that governments which we recognize and support stay in power, while those which we do not recognize and support fall. Nicaragua has become a test case. It is difficult to see how we can afford to be defeated." --Undersecretary of State Robert Olds </a:t>
            </a:r>
            <a:endParaRPr lang="en-US" sz="6400" dirty="0"/>
          </a:p>
          <a:p>
            <a:pPr marL="0" indent="0">
              <a:buNone/>
            </a:pPr>
            <a:endParaRPr lang="en-US" sz="6400" dirty="0"/>
          </a:p>
        </p:txBody>
      </p:sp>
    </p:spTree>
    <p:extLst>
      <p:ext uri="{BB962C8B-B14F-4D97-AF65-F5344CB8AC3E}">
        <p14:creationId xmlns:p14="http://schemas.microsoft.com/office/powerpoint/2010/main" val="277335041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AD9EC9-B26F-C08E-F61D-D4C67C590A8B}"/>
              </a:ext>
            </a:extLst>
          </p:cNvPr>
          <p:cNvSpPr>
            <a:spLocks noGrp="1"/>
          </p:cNvSpPr>
          <p:nvPr>
            <p:ph type="title"/>
          </p:nvPr>
        </p:nvSpPr>
        <p:spPr/>
        <p:txBody>
          <a:bodyPr/>
          <a:lstStyle/>
          <a:p>
            <a:endParaRPr lang="en-GB"/>
          </a:p>
        </p:txBody>
      </p:sp>
      <p:pic>
        <p:nvPicPr>
          <p:cNvPr id="5" name="Content Placeholder 4">
            <a:extLst>
              <a:ext uri="{FF2B5EF4-FFF2-40B4-BE49-F238E27FC236}">
                <a16:creationId xmlns:a16="http://schemas.microsoft.com/office/drawing/2014/main" id="{0A379366-B048-DD98-C4AF-7391B93FC0C1}"/>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266825" y="365126"/>
            <a:ext cx="9096375" cy="6127750"/>
          </a:xfrm>
        </p:spPr>
      </p:pic>
    </p:spTree>
    <p:extLst>
      <p:ext uri="{BB962C8B-B14F-4D97-AF65-F5344CB8AC3E}">
        <p14:creationId xmlns:p14="http://schemas.microsoft.com/office/powerpoint/2010/main" val="349169532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3F148148-2FD4-4F41-BDD1-112BB9DF5A52}"/>
              </a:ext>
            </a:extLst>
          </p:cNvPr>
          <p:cNvSpPr>
            <a:spLocks noGrp="1"/>
          </p:cNvSpPr>
          <p:nvPr>
            <p:ph type="title"/>
          </p:nvPr>
        </p:nvSpPr>
        <p:spPr/>
        <p:txBody>
          <a:bodyPr/>
          <a:lstStyle/>
          <a:p>
            <a:r>
              <a:rPr lang="en-GB" dirty="0"/>
              <a:t>Building the Panama Canal</a:t>
            </a:r>
          </a:p>
        </p:txBody>
      </p:sp>
      <p:pic>
        <p:nvPicPr>
          <p:cNvPr id="7" name="Content Placeholder 6">
            <a:extLst>
              <a:ext uri="{FF2B5EF4-FFF2-40B4-BE49-F238E27FC236}">
                <a16:creationId xmlns:a16="http://schemas.microsoft.com/office/drawing/2014/main" id="{8F9DBBAF-2352-4670-B50F-CFECC12E6001}"/>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939069" y="2049145"/>
            <a:ext cx="4217861" cy="4351338"/>
          </a:xfrm>
        </p:spPr>
      </p:pic>
      <p:pic>
        <p:nvPicPr>
          <p:cNvPr id="9" name="Picture 8">
            <a:extLst>
              <a:ext uri="{FF2B5EF4-FFF2-40B4-BE49-F238E27FC236}">
                <a16:creationId xmlns:a16="http://schemas.microsoft.com/office/drawing/2014/main" id="{3145DAA7-793B-4AB0-A5A5-922439921C8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278880" y="2333943"/>
            <a:ext cx="5407025" cy="4158932"/>
          </a:xfrm>
          <a:prstGeom prst="rect">
            <a:avLst/>
          </a:prstGeom>
        </p:spPr>
      </p:pic>
    </p:spTree>
    <p:extLst>
      <p:ext uri="{BB962C8B-B14F-4D97-AF65-F5344CB8AC3E}">
        <p14:creationId xmlns:p14="http://schemas.microsoft.com/office/powerpoint/2010/main" val="196153570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1" descr="Canal Zone.bmp">
            <a:extLst>
              <a:ext uri="{FF2B5EF4-FFF2-40B4-BE49-F238E27FC236}">
                <a16:creationId xmlns:a16="http://schemas.microsoft.com/office/drawing/2014/main" id="{3C5BF28A-6FD2-4205-8A9A-4938303BB660}"/>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016125" y="0"/>
            <a:ext cx="815975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a:extLst>
              <a:ext uri="{FF2B5EF4-FFF2-40B4-BE49-F238E27FC236}">
                <a16:creationId xmlns:a16="http://schemas.microsoft.com/office/drawing/2014/main" id="{E4AC982F-B699-4D32-99A1-883E616AC663}"/>
              </a:ext>
            </a:extLst>
          </p:cNvPr>
          <p:cNvSpPr>
            <a:spLocks noGrp="1" noChangeArrowheads="1"/>
          </p:cNvSpPr>
          <p:nvPr>
            <p:ph type="title"/>
          </p:nvPr>
        </p:nvSpPr>
        <p:spPr/>
        <p:txBody>
          <a:bodyPr/>
          <a:lstStyle/>
          <a:p>
            <a:r>
              <a:rPr lang="en-GB" altLang="en-US" sz="3600" dirty="0"/>
              <a:t>Fourth phase: 1930s-1940s: from ‘Big Stick’ to ‘Good Neighbour’</a:t>
            </a:r>
          </a:p>
        </p:txBody>
      </p:sp>
      <p:sp>
        <p:nvSpPr>
          <p:cNvPr id="12291" name="Rectangle 3">
            <a:extLst>
              <a:ext uri="{FF2B5EF4-FFF2-40B4-BE49-F238E27FC236}">
                <a16:creationId xmlns:a16="http://schemas.microsoft.com/office/drawing/2014/main" id="{22C4AAC2-9386-4FC2-AA1C-32485C83EC69}"/>
              </a:ext>
            </a:extLst>
          </p:cNvPr>
          <p:cNvSpPr>
            <a:spLocks noGrp="1" noChangeArrowheads="1"/>
          </p:cNvSpPr>
          <p:nvPr>
            <p:ph type="body" idx="1"/>
          </p:nvPr>
        </p:nvSpPr>
        <p:spPr/>
        <p:txBody>
          <a:bodyPr/>
          <a:lstStyle/>
          <a:p>
            <a:r>
              <a:rPr lang="en-GB" altLang="en-US" sz="2400" dirty="0"/>
              <a:t>3 decades of interventions in: Cuba, Mexico, Dominican Republic, Haiti, Panama, El Salvador, Honduras, Nicaragua; </a:t>
            </a:r>
          </a:p>
          <a:p>
            <a:r>
              <a:rPr lang="en-GB" altLang="en-US" sz="2400" dirty="0"/>
              <a:t>rising Latin American resentment (esp. 1920s) </a:t>
            </a:r>
          </a:p>
          <a:p>
            <a:pPr>
              <a:lnSpc>
                <a:spcPct val="90000"/>
              </a:lnSpc>
            </a:pPr>
            <a:r>
              <a:rPr lang="en-GB" altLang="en-US" sz="2400" dirty="0"/>
              <a:t>But the election (1932) of Franklin Roosevelt, plus…</a:t>
            </a:r>
          </a:p>
          <a:p>
            <a:pPr>
              <a:lnSpc>
                <a:spcPct val="90000"/>
              </a:lnSpc>
            </a:pPr>
            <a:r>
              <a:rPr lang="en-GB" altLang="en-US" sz="2400" dirty="0"/>
              <a:t>The Depression and growing isolationism in USA &gt;</a:t>
            </a:r>
          </a:p>
          <a:p>
            <a:pPr>
              <a:lnSpc>
                <a:spcPct val="90000"/>
              </a:lnSpc>
            </a:pPr>
            <a:r>
              <a:rPr lang="en-GB" altLang="en-US" sz="2400" dirty="0"/>
              <a:t>new policy of non-intervention in Latin America: ‘Good Neighbour’ policy, 1933</a:t>
            </a:r>
          </a:p>
          <a:p>
            <a:pPr>
              <a:lnSpc>
                <a:spcPct val="90000"/>
              </a:lnSpc>
            </a:pPr>
            <a:endParaRPr lang="en-GB" altLang="en-US" sz="2400" dirty="0"/>
          </a:p>
        </p:txBody>
      </p:sp>
    </p:spTree>
    <p:extLst>
      <p:ext uri="{BB962C8B-B14F-4D97-AF65-F5344CB8AC3E}">
        <p14:creationId xmlns:p14="http://schemas.microsoft.com/office/powerpoint/2010/main" val="27490115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Autofit/>
          </a:bodyPr>
          <a:lstStyle/>
          <a:p>
            <a:br>
              <a:rPr lang="en-US" sz="3200" dirty="0"/>
            </a:br>
            <a:endParaRPr lang="en-GB" sz="3200" dirty="0"/>
          </a:p>
        </p:txBody>
      </p:sp>
      <p:sp>
        <p:nvSpPr>
          <p:cNvPr id="2" name="Content Placeholder 1">
            <a:extLst>
              <a:ext uri="{FF2B5EF4-FFF2-40B4-BE49-F238E27FC236}">
                <a16:creationId xmlns:a16="http://schemas.microsoft.com/office/drawing/2014/main" id="{65E21283-02F2-4079-B263-E72359D288E5}"/>
              </a:ext>
            </a:extLst>
          </p:cNvPr>
          <p:cNvSpPr>
            <a:spLocks noGrp="1"/>
          </p:cNvSpPr>
          <p:nvPr>
            <p:ph idx="1"/>
          </p:nvPr>
        </p:nvSpPr>
        <p:spPr/>
        <p:txBody>
          <a:bodyPr/>
          <a:lstStyle/>
          <a:p>
            <a:endParaRPr lang="en-GB"/>
          </a:p>
        </p:txBody>
      </p:sp>
      <p:sp>
        <p:nvSpPr>
          <p:cNvPr id="8" name="Text Placeholder 7">
            <a:extLst>
              <a:ext uri="{FF2B5EF4-FFF2-40B4-BE49-F238E27FC236}">
                <a16:creationId xmlns:a16="http://schemas.microsoft.com/office/drawing/2014/main" id="{D9541077-8374-4B2F-9009-560E6E47B201}"/>
              </a:ext>
            </a:extLst>
          </p:cNvPr>
          <p:cNvSpPr>
            <a:spLocks noGrp="1"/>
          </p:cNvSpPr>
          <p:nvPr>
            <p:ph type="body" sz="half" idx="2"/>
          </p:nvPr>
        </p:nvSpPr>
        <p:spPr/>
        <p:txBody>
          <a:bodyPr>
            <a:normAutofit/>
          </a:bodyPr>
          <a:lstStyle/>
          <a:p>
            <a:r>
              <a:rPr lang="en-GB" sz="4000" dirty="0"/>
              <a:t>“Neighbourly call,” 1934</a:t>
            </a:r>
          </a:p>
        </p:txBody>
      </p:sp>
      <p:sp>
        <p:nvSpPr>
          <p:cNvPr id="5" name="Title 1"/>
          <p:cNvSpPr txBox="1">
            <a:spLocks/>
          </p:cNvSpPr>
          <p:nvPr/>
        </p:nvSpPr>
        <p:spPr>
          <a:xfrm>
            <a:off x="-312247" y="2026160"/>
            <a:ext cx="8229600" cy="114300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endParaRPr lang="en-US" sz="2000" dirty="0"/>
          </a:p>
        </p:txBody>
      </p:sp>
      <p:pic>
        <p:nvPicPr>
          <p:cNvPr id="6" name="Content Placeholder 3" descr="good neighbour.jpg"/>
          <p:cNvPicPr>
            <a:picLocks noChangeAspect="1"/>
          </p:cNvPicPr>
          <p:nvPr/>
        </p:nvPicPr>
        <p:blipFill>
          <a:blip r:embed="rId2">
            <a:extLst>
              <a:ext uri="{28A0092B-C50C-407E-A947-70E740481C1C}">
                <a14:useLocalDpi xmlns:a14="http://schemas.microsoft.com/office/drawing/2010/main" val="0"/>
              </a:ext>
            </a:extLst>
          </a:blip>
          <a:srcRect l="-97956" r="-97956"/>
          <a:stretch>
            <a:fillRect/>
          </a:stretch>
        </p:blipFill>
        <p:spPr>
          <a:xfrm>
            <a:off x="3962400" y="894080"/>
            <a:ext cx="8229600" cy="5758055"/>
          </a:xfrm>
          <a:prstGeom prst="rect">
            <a:avLst/>
          </a:prstGeom>
        </p:spPr>
      </p:pic>
    </p:spTree>
    <p:extLst>
      <p:ext uri="{BB962C8B-B14F-4D97-AF65-F5344CB8AC3E}">
        <p14:creationId xmlns:p14="http://schemas.microsoft.com/office/powerpoint/2010/main" val="183852468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75E9962D-EDA7-4678-B894-EA4A1F123C8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39775" y="634365"/>
            <a:ext cx="4514850" cy="3333750"/>
          </a:xfrm>
          <a:prstGeom prst="rect">
            <a:avLst/>
          </a:prstGeom>
        </p:spPr>
      </p:pic>
      <p:pic>
        <p:nvPicPr>
          <p:cNvPr id="8" name="Picture 7">
            <a:extLst>
              <a:ext uri="{FF2B5EF4-FFF2-40B4-BE49-F238E27FC236}">
                <a16:creationId xmlns:a16="http://schemas.microsoft.com/office/drawing/2014/main" id="{6FA341ED-A0C5-4875-85D2-D2FD684B263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449695" y="3114675"/>
            <a:ext cx="4514850" cy="2762250"/>
          </a:xfrm>
          <a:prstGeom prst="rect">
            <a:avLst/>
          </a:prstGeom>
        </p:spPr>
      </p:pic>
    </p:spTree>
    <p:extLst>
      <p:ext uri="{BB962C8B-B14F-4D97-AF65-F5344CB8AC3E}">
        <p14:creationId xmlns:p14="http://schemas.microsoft.com/office/powerpoint/2010/main" val="14487028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1" name="Rectangle 10">
            <a:extLst>
              <a:ext uri="{FF2B5EF4-FFF2-40B4-BE49-F238E27FC236}">
                <a16:creationId xmlns:a16="http://schemas.microsoft.com/office/drawing/2014/main" id="{201CC55D-ED54-4C5C-95E6-10947BD1103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8440AE12-9944-3862-74FD-69DD150C1DFC}"/>
              </a:ext>
            </a:extLst>
          </p:cNvPr>
          <p:cNvSpPr>
            <a:spLocks noGrp="1"/>
          </p:cNvSpPr>
          <p:nvPr>
            <p:ph type="title"/>
          </p:nvPr>
        </p:nvSpPr>
        <p:spPr>
          <a:xfrm>
            <a:off x="589560" y="856180"/>
            <a:ext cx="4560584" cy="1128068"/>
          </a:xfrm>
        </p:spPr>
        <p:txBody>
          <a:bodyPr vert="horz" lIns="91440" tIns="45720" rIns="91440" bIns="45720" rtlCol="0" anchor="ctr">
            <a:normAutofit/>
          </a:bodyPr>
          <a:lstStyle/>
          <a:p>
            <a:r>
              <a:rPr lang="en-US" sz="3700"/>
              <a:t>Growing strength of left-wing governments</a:t>
            </a:r>
          </a:p>
        </p:txBody>
      </p:sp>
      <p:grpSp>
        <p:nvGrpSpPr>
          <p:cNvPr id="13" name="Group 12">
            <a:extLst>
              <a:ext uri="{FF2B5EF4-FFF2-40B4-BE49-F238E27FC236}">
                <a16:creationId xmlns:a16="http://schemas.microsoft.com/office/drawing/2014/main" id="{1DE889C7-FAD6-4397-98E2-05D50348445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1083484"/>
            <a:ext cx="355196" cy="673460"/>
            <a:chOff x="0" y="823811"/>
            <a:chExt cx="355196" cy="673460"/>
          </a:xfrm>
        </p:grpSpPr>
        <p:sp>
          <p:nvSpPr>
            <p:cNvPr id="14" name="Rectangle 13">
              <a:extLst>
                <a:ext uri="{FF2B5EF4-FFF2-40B4-BE49-F238E27FC236}">
                  <a16:creationId xmlns:a16="http://schemas.microsoft.com/office/drawing/2014/main" id="{F399A70F-F8CD-4992-9EF5-6CF15472E73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823811"/>
              <a:ext cx="87363"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48F4FEDC-6D80-458C-A665-075D9B9500F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59341" y="823811"/>
              <a:ext cx="195855"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7" name="Rectangle 16">
            <a:extLst>
              <a:ext uri="{FF2B5EF4-FFF2-40B4-BE49-F238E27FC236}">
                <a16:creationId xmlns:a16="http://schemas.microsoft.com/office/drawing/2014/main" id="{3873B707-463F-40B0-8227-E8CC6C67EB2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65085" y="2090569"/>
            <a:ext cx="4297680" cy="2743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 Placeholder 3">
            <a:extLst>
              <a:ext uri="{FF2B5EF4-FFF2-40B4-BE49-F238E27FC236}">
                <a16:creationId xmlns:a16="http://schemas.microsoft.com/office/drawing/2014/main" id="{BCAD7F89-8EE3-25E6-63F5-A6F535E29E71}"/>
              </a:ext>
            </a:extLst>
          </p:cNvPr>
          <p:cNvSpPr>
            <a:spLocks noGrp="1"/>
          </p:cNvSpPr>
          <p:nvPr>
            <p:ph type="body" sz="half" idx="2"/>
          </p:nvPr>
        </p:nvSpPr>
        <p:spPr>
          <a:xfrm>
            <a:off x="590719" y="2330505"/>
            <a:ext cx="4559425" cy="3979585"/>
          </a:xfrm>
        </p:spPr>
        <p:txBody>
          <a:bodyPr vert="horz" lIns="91440" tIns="45720" rIns="91440" bIns="45720" rtlCol="0" anchor="ctr">
            <a:normAutofit/>
          </a:bodyPr>
          <a:lstStyle/>
          <a:p>
            <a:pPr indent="-228600">
              <a:buFont typeface="Arial" panose="020B0604020202020204" pitchFamily="34" charset="0"/>
              <a:buChar char="•"/>
            </a:pPr>
            <a:endParaRPr lang="en-US" sz="2000" dirty="0"/>
          </a:p>
          <a:p>
            <a:pPr indent="-228600">
              <a:buFont typeface="Arial" panose="020B0604020202020204" pitchFamily="34" charset="0"/>
              <a:buChar char="•"/>
            </a:pPr>
            <a:r>
              <a:rPr lang="en-US" sz="2000" dirty="0" err="1"/>
              <a:t>Lázaro</a:t>
            </a:r>
            <a:r>
              <a:rPr lang="en-US" sz="2000" dirty="0"/>
              <a:t> Cárdenas in Mexico (1934-1940)</a:t>
            </a:r>
          </a:p>
          <a:p>
            <a:pPr indent="-228600">
              <a:buFont typeface="Arial" panose="020B0604020202020204" pitchFamily="34" charset="0"/>
              <a:buChar char="•"/>
            </a:pPr>
            <a:endParaRPr lang="en-US" sz="2000" dirty="0"/>
          </a:p>
          <a:p>
            <a:pPr indent="-228600">
              <a:buFont typeface="Arial" panose="020B0604020202020204" pitchFamily="34" charset="0"/>
              <a:buChar char="•"/>
            </a:pPr>
            <a:r>
              <a:rPr lang="en-US" sz="2000" dirty="0"/>
              <a:t>Juan José </a:t>
            </a:r>
            <a:r>
              <a:rPr lang="en-US" sz="2000" dirty="0" err="1"/>
              <a:t>Arévalo</a:t>
            </a:r>
            <a:r>
              <a:rPr lang="en-US" sz="2000" dirty="0"/>
              <a:t> and </a:t>
            </a:r>
            <a:r>
              <a:rPr lang="en-US" sz="2000" dirty="0" err="1"/>
              <a:t>Jacobo</a:t>
            </a:r>
            <a:r>
              <a:rPr lang="en-US" sz="2000" dirty="0"/>
              <a:t> Arbenz in Guatemala (1945-1954)</a:t>
            </a:r>
          </a:p>
          <a:p>
            <a:pPr indent="-228600">
              <a:buFont typeface="Arial" panose="020B0604020202020204" pitchFamily="34" charset="0"/>
              <a:buChar char="•"/>
            </a:pPr>
            <a:endParaRPr lang="en-US" sz="2000" dirty="0"/>
          </a:p>
          <a:p>
            <a:pPr indent="-228600">
              <a:buFont typeface="Arial" panose="020B0604020202020204" pitchFamily="34" charset="0"/>
              <a:buChar char="•"/>
            </a:pPr>
            <a:r>
              <a:rPr lang="en-US" sz="2000" dirty="0"/>
              <a:t>José Luis Bustamante y Rivero in Peru, (1945-1948)</a:t>
            </a:r>
          </a:p>
          <a:p>
            <a:pPr indent="-228600">
              <a:buFont typeface="Arial" panose="020B0604020202020204" pitchFamily="34" charset="0"/>
              <a:buChar char="•"/>
            </a:pPr>
            <a:endParaRPr lang="en-US" sz="2000" dirty="0"/>
          </a:p>
          <a:p>
            <a:pPr indent="-228600">
              <a:buFont typeface="Arial" panose="020B0604020202020204" pitchFamily="34" charset="0"/>
              <a:buChar char="•"/>
            </a:pPr>
            <a:endParaRPr lang="en-US" sz="2000" dirty="0"/>
          </a:p>
        </p:txBody>
      </p:sp>
      <p:sp>
        <p:nvSpPr>
          <p:cNvPr id="19" name="Rectangle 18">
            <a:extLst>
              <a:ext uri="{FF2B5EF4-FFF2-40B4-BE49-F238E27FC236}">
                <a16:creationId xmlns:a16="http://schemas.microsoft.com/office/drawing/2014/main" id="{C13237C8-E62C-4F0D-A318-BD6FB6C2D1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0697670" y="0"/>
            <a:ext cx="1494330"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19C9EAEA-39D0-4B0E-A0EB-51E7B26740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685810" y="513853"/>
            <a:ext cx="6009366" cy="5834577"/>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Content Placeholder 5" descr="A person with a cigar in his mouth&#10;&#10;Description automatically generated">
            <a:extLst>
              <a:ext uri="{FF2B5EF4-FFF2-40B4-BE49-F238E27FC236}">
                <a16:creationId xmlns:a16="http://schemas.microsoft.com/office/drawing/2014/main" id="{98B1EE2F-E4D5-E2E9-E465-41CAB6FAF0AE}"/>
              </a:ext>
            </a:extLst>
          </p:cNvPr>
          <p:cNvPicPr>
            <a:picLocks noGrp="1" noChangeAspect="1"/>
          </p:cNvPicPr>
          <p:nvPr>
            <p:ph idx="1"/>
          </p:nvPr>
        </p:nvPicPr>
        <p:blipFill rotWithShape="1">
          <a:blip r:embed="rId2">
            <a:extLst>
              <a:ext uri="{28A0092B-C50C-407E-A947-70E740481C1C}">
                <a14:useLocalDpi xmlns:a14="http://schemas.microsoft.com/office/drawing/2010/main" val="0"/>
              </a:ext>
            </a:extLst>
          </a:blip>
          <a:srcRect l="9475" r="25020" b="1"/>
          <a:stretch/>
        </p:blipFill>
        <p:spPr>
          <a:xfrm>
            <a:off x="5977788" y="799352"/>
            <a:ext cx="5425410" cy="5259296"/>
          </a:xfrm>
          <a:prstGeom prst="rect">
            <a:avLst/>
          </a:prstGeom>
        </p:spPr>
      </p:pic>
    </p:spTree>
    <p:extLst>
      <p:ext uri="{BB962C8B-B14F-4D97-AF65-F5344CB8AC3E}">
        <p14:creationId xmlns:p14="http://schemas.microsoft.com/office/powerpoint/2010/main" val="197074663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Fifth phase, from 1945: The Cold War</a:t>
            </a:r>
          </a:p>
        </p:txBody>
      </p:sp>
      <p:sp>
        <p:nvSpPr>
          <p:cNvPr id="3" name="Content Placeholder 2"/>
          <p:cNvSpPr>
            <a:spLocks noGrp="1"/>
          </p:cNvSpPr>
          <p:nvPr>
            <p:ph idx="1"/>
          </p:nvPr>
        </p:nvSpPr>
        <p:spPr/>
        <p:txBody>
          <a:bodyPr>
            <a:normAutofit/>
          </a:bodyPr>
          <a:lstStyle/>
          <a:p>
            <a:pPr marL="0" indent="0">
              <a:buNone/>
            </a:pPr>
            <a:endParaRPr lang="en-GB" dirty="0"/>
          </a:p>
          <a:p>
            <a:pPr lvl="1"/>
            <a:r>
              <a:rPr lang="en-GB" dirty="0"/>
              <a:t>‘National Security Doctrine’: only the military can be trusted to defend Latin America against communism—democracy unreliable</a:t>
            </a:r>
          </a:p>
          <a:p>
            <a:pPr lvl="1"/>
            <a:r>
              <a:rPr lang="en-US" dirty="0"/>
              <a:t>Left-wing governments and communism often grouped together. ‘The real threat of communism is the economic transformation of the Communist powers in ways which reduce their willingness and ability to complement the industrial economies of the West.’ (Woodrow Wilson Foundation, Harvard University, 1955)</a:t>
            </a:r>
          </a:p>
          <a:p>
            <a:pPr lvl="1"/>
            <a:r>
              <a:rPr lang="en-GB" dirty="0"/>
              <a:t>School of the Americas 1946, in the US-controlled zone in Panama (now located in Georgia): has trained over 57,000 Latin American military officers.</a:t>
            </a:r>
          </a:p>
          <a:p>
            <a:pPr lvl="1"/>
            <a:r>
              <a:rPr lang="en-GB" altLang="en-US" dirty="0"/>
              <a:t>1947-8: Rio Treaty &amp; Organisation of American States</a:t>
            </a:r>
            <a:endParaRPr lang="en-GB" dirty="0"/>
          </a:p>
          <a:p>
            <a:endParaRPr lang="en-GB" dirty="0"/>
          </a:p>
        </p:txBody>
      </p:sp>
    </p:spTree>
    <p:extLst>
      <p:ext uri="{BB962C8B-B14F-4D97-AF65-F5344CB8AC3E}">
        <p14:creationId xmlns:p14="http://schemas.microsoft.com/office/powerpoint/2010/main" val="387240950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1954</a:t>
            </a:r>
          </a:p>
        </p:txBody>
      </p:sp>
      <p:sp>
        <p:nvSpPr>
          <p:cNvPr id="3" name="Content Placeholder 2"/>
          <p:cNvSpPr>
            <a:spLocks noGrp="1"/>
          </p:cNvSpPr>
          <p:nvPr>
            <p:ph idx="1"/>
          </p:nvPr>
        </p:nvSpPr>
        <p:spPr/>
        <p:txBody>
          <a:bodyPr>
            <a:normAutofit/>
          </a:bodyPr>
          <a:lstStyle/>
          <a:p>
            <a:pPr marL="0" indent="0">
              <a:buNone/>
            </a:pPr>
            <a:r>
              <a:rPr lang="en-US" sz="4000" dirty="0"/>
              <a:t>US-supported overthrow of the democratically-elected government of </a:t>
            </a:r>
            <a:r>
              <a:rPr lang="en-US" sz="4000" dirty="0" err="1"/>
              <a:t>Jacobo</a:t>
            </a:r>
            <a:r>
              <a:rPr lang="en-US" sz="4000" dirty="0"/>
              <a:t> </a:t>
            </a:r>
            <a:r>
              <a:rPr lang="en-US" sz="4000" dirty="0" err="1"/>
              <a:t>Arbenz</a:t>
            </a:r>
            <a:r>
              <a:rPr lang="en-US" sz="4000" dirty="0"/>
              <a:t> in Guatemala</a:t>
            </a:r>
          </a:p>
          <a:p>
            <a:pPr marL="0" indent="0">
              <a:buNone/>
            </a:pPr>
            <a:endParaRPr lang="en-US" sz="4000" dirty="0"/>
          </a:p>
          <a:p>
            <a:pPr marL="0" indent="0">
              <a:buNone/>
            </a:pPr>
            <a:endParaRPr lang="en-US" sz="4000" dirty="0"/>
          </a:p>
        </p:txBody>
      </p:sp>
      <p:pic>
        <p:nvPicPr>
          <p:cNvPr id="4" name="Picture 3" descr="guatemala-1954-1.jpe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81200" y="3561972"/>
            <a:ext cx="4445000" cy="3073400"/>
          </a:xfrm>
          <a:prstGeom prst="rect">
            <a:avLst/>
          </a:prstGeom>
        </p:spPr>
      </p:pic>
    </p:spTree>
    <p:extLst>
      <p:ext uri="{BB962C8B-B14F-4D97-AF65-F5344CB8AC3E}">
        <p14:creationId xmlns:p14="http://schemas.microsoft.com/office/powerpoint/2010/main" val="96716117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D52304-8930-AE98-E71D-D7321D8F8FA3}"/>
              </a:ext>
            </a:extLst>
          </p:cNvPr>
          <p:cNvSpPr>
            <a:spLocks noGrp="1"/>
          </p:cNvSpPr>
          <p:nvPr>
            <p:ph type="title"/>
          </p:nvPr>
        </p:nvSpPr>
        <p:spPr/>
        <p:txBody>
          <a:bodyPr/>
          <a:lstStyle/>
          <a:p>
            <a:endParaRPr lang="en-US"/>
          </a:p>
        </p:txBody>
      </p:sp>
      <p:pic>
        <p:nvPicPr>
          <p:cNvPr id="4" name="Online Media 3" descr="Adam Curtis - Journey To Banana Land / 1954 Guatemalan coup d'état">
            <a:hlinkClick r:id="" action="ppaction://media"/>
            <a:extLst>
              <a:ext uri="{FF2B5EF4-FFF2-40B4-BE49-F238E27FC236}">
                <a16:creationId xmlns:a16="http://schemas.microsoft.com/office/drawing/2014/main" id="{45B58457-23E7-77C7-71CE-8179BECE26B3}"/>
              </a:ext>
            </a:extLst>
          </p:cNvPr>
          <p:cNvPicPr>
            <a:picLocks noGrp="1" noRot="1" noChangeAspect="1"/>
          </p:cNvPicPr>
          <p:nvPr>
            <p:ph idx="1"/>
            <a:videoFile r:link="rId1"/>
          </p:nvPr>
        </p:nvPicPr>
        <p:blipFill>
          <a:blip r:embed="rId3"/>
          <a:stretch>
            <a:fillRect/>
          </a:stretch>
        </p:blipFill>
        <p:spPr>
          <a:xfrm>
            <a:off x="3195638" y="1825625"/>
            <a:ext cx="5802312" cy="4351338"/>
          </a:xfrm>
          <a:prstGeom prst="rect">
            <a:avLst/>
          </a:prstGeom>
        </p:spPr>
      </p:pic>
    </p:spTree>
    <p:extLst>
      <p:ext uri="{BB962C8B-B14F-4D97-AF65-F5344CB8AC3E}">
        <p14:creationId xmlns:p14="http://schemas.microsoft.com/office/powerpoint/2010/main" val="37776159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4"/>
                </p:tgtEl>
              </p:cMediaNode>
            </p:video>
            <p:seq concurrent="1" nextAc="seek">
              <p:cTn id="8" restart="whenNotActive" fill="hold" evtFilter="cancelBubble" nodeType="interactiveSeq">
                <p:stCondLst>
                  <p:cond evt="onClick" delay="0">
                    <p:tgtEl>
                      <p:spTgt spid="4"/>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4"/>
                                        </p:tgtEl>
                                      </p:cBhvr>
                                    </p:cmd>
                                  </p:childTnLst>
                                </p:cTn>
                              </p:par>
                            </p:childTnLst>
                          </p:cTn>
                        </p:par>
                      </p:childTnLst>
                    </p:cTn>
                  </p:par>
                </p:childTnLst>
              </p:cTn>
              <p:nextCondLst>
                <p:cond evt="onClick" delay="0">
                  <p:tgtEl>
                    <p:spTgt spid="4"/>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A0B7C2-AB55-4C89-B319-ED03E99C84F7}"/>
              </a:ext>
            </a:extLst>
          </p:cNvPr>
          <p:cNvSpPr>
            <a:spLocks noGrp="1"/>
          </p:cNvSpPr>
          <p:nvPr>
            <p:ph type="title"/>
          </p:nvPr>
        </p:nvSpPr>
        <p:spPr/>
        <p:txBody>
          <a:bodyPr/>
          <a:lstStyle/>
          <a:p>
            <a:r>
              <a:rPr lang="en-GB" dirty="0"/>
              <a:t>Dictators backed by the US </a:t>
            </a:r>
          </a:p>
        </p:txBody>
      </p:sp>
      <p:pic>
        <p:nvPicPr>
          <p:cNvPr id="5" name="Content Placeholder 4">
            <a:extLst>
              <a:ext uri="{FF2B5EF4-FFF2-40B4-BE49-F238E27FC236}">
                <a16:creationId xmlns:a16="http://schemas.microsoft.com/office/drawing/2014/main" id="{BAD1C0CB-EEAE-433D-A772-F9AA7C691C68}"/>
              </a:ext>
            </a:extLst>
          </p:cNvPr>
          <p:cNvPicPr>
            <a:picLocks noGrp="1" noChangeAspect="1"/>
          </p:cNvPicPr>
          <p:nvPr>
            <p:ph type="pic" idx="1"/>
          </p:nvPr>
        </p:nvPicPr>
        <p:blipFill rotWithShape="1">
          <a:blip r:embed="rId2">
            <a:extLst>
              <a:ext uri="{28A0092B-C50C-407E-A947-70E740481C1C}">
                <a14:useLocalDpi xmlns:a14="http://schemas.microsoft.com/office/drawing/2010/main" val="0"/>
              </a:ext>
            </a:extLst>
          </a:blip>
          <a:srcRect l="6336" r="6336"/>
          <a:stretch/>
        </p:blipFill>
        <p:spPr/>
      </p:pic>
      <p:sp>
        <p:nvSpPr>
          <p:cNvPr id="7" name="Text Placeholder 6">
            <a:extLst>
              <a:ext uri="{FF2B5EF4-FFF2-40B4-BE49-F238E27FC236}">
                <a16:creationId xmlns:a16="http://schemas.microsoft.com/office/drawing/2014/main" id="{2826EBF9-3DBC-4041-9C01-A3EEC8C3B10D}"/>
              </a:ext>
            </a:extLst>
          </p:cNvPr>
          <p:cNvSpPr>
            <a:spLocks noGrp="1"/>
          </p:cNvSpPr>
          <p:nvPr>
            <p:ph type="body" sz="half" idx="2"/>
          </p:nvPr>
        </p:nvSpPr>
        <p:spPr/>
        <p:txBody>
          <a:bodyPr>
            <a:normAutofit/>
          </a:bodyPr>
          <a:lstStyle/>
          <a:p>
            <a:r>
              <a:rPr lang="en-GB" sz="3600" dirty="0"/>
              <a:t>Rafael Trujillo, Dominican Republic, 1930-1961</a:t>
            </a:r>
          </a:p>
        </p:txBody>
      </p:sp>
    </p:spTree>
    <p:extLst>
      <p:ext uri="{BB962C8B-B14F-4D97-AF65-F5344CB8AC3E}">
        <p14:creationId xmlns:p14="http://schemas.microsoft.com/office/powerpoint/2010/main" val="139573981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5A7711-D190-464B-9C27-33B6D017C3E4}"/>
              </a:ext>
            </a:extLst>
          </p:cNvPr>
          <p:cNvSpPr>
            <a:spLocks noGrp="1"/>
          </p:cNvSpPr>
          <p:nvPr>
            <p:ph type="title"/>
          </p:nvPr>
        </p:nvSpPr>
        <p:spPr/>
        <p:txBody>
          <a:bodyPr/>
          <a:lstStyle/>
          <a:p>
            <a:r>
              <a:rPr lang="en-GB" dirty="0" err="1"/>
              <a:t>Anastasio</a:t>
            </a:r>
            <a:r>
              <a:rPr lang="en-GB" dirty="0"/>
              <a:t> Somoza, Nicaragua, 1936-1956</a:t>
            </a:r>
          </a:p>
        </p:txBody>
      </p:sp>
      <p:pic>
        <p:nvPicPr>
          <p:cNvPr id="12" name="Picture Placeholder 11">
            <a:extLst>
              <a:ext uri="{FF2B5EF4-FFF2-40B4-BE49-F238E27FC236}">
                <a16:creationId xmlns:a16="http://schemas.microsoft.com/office/drawing/2014/main" id="{8A4E6EB2-8235-4436-B308-6DFF80A8EF40}"/>
              </a:ext>
            </a:extLst>
          </p:cNvPr>
          <p:cNvPicPr>
            <a:picLocks noGrp="1" noChangeAspect="1"/>
          </p:cNvPicPr>
          <p:nvPr>
            <p:ph type="pic" idx="1"/>
          </p:nvPr>
        </p:nvPicPr>
        <p:blipFill>
          <a:blip r:embed="rId2">
            <a:extLst>
              <a:ext uri="{28A0092B-C50C-407E-A947-70E740481C1C}">
                <a14:useLocalDpi xmlns:a14="http://schemas.microsoft.com/office/drawing/2010/main" val="0"/>
              </a:ext>
            </a:extLst>
          </a:blip>
          <a:srcRect t="23841" b="23841"/>
          <a:stretch>
            <a:fillRect/>
          </a:stretch>
        </p:blipFill>
        <p:spPr>
          <a:xfrm>
            <a:off x="5180012" y="1332865"/>
            <a:ext cx="6172200" cy="4873625"/>
          </a:xfrm>
        </p:spPr>
      </p:pic>
      <p:sp>
        <p:nvSpPr>
          <p:cNvPr id="4" name="Text Placeholder 3">
            <a:extLst>
              <a:ext uri="{FF2B5EF4-FFF2-40B4-BE49-F238E27FC236}">
                <a16:creationId xmlns:a16="http://schemas.microsoft.com/office/drawing/2014/main" id="{3D891C55-24A4-41BE-A6AA-354A314DE498}"/>
              </a:ext>
            </a:extLst>
          </p:cNvPr>
          <p:cNvSpPr>
            <a:spLocks noGrp="1"/>
          </p:cNvSpPr>
          <p:nvPr>
            <p:ph type="body" sz="half" idx="2"/>
          </p:nvPr>
        </p:nvSpPr>
        <p:spPr/>
        <p:txBody>
          <a:bodyPr/>
          <a:lstStyle/>
          <a:p>
            <a:endParaRPr lang="en-GB"/>
          </a:p>
        </p:txBody>
      </p:sp>
    </p:spTree>
    <p:extLst>
      <p:ext uri="{BB962C8B-B14F-4D97-AF65-F5344CB8AC3E}">
        <p14:creationId xmlns:p14="http://schemas.microsoft.com/office/powerpoint/2010/main" val="378859365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a:t>The Cuban Revolution</a:t>
            </a:r>
            <a:br>
              <a:rPr lang="en-US" sz="3200" dirty="0"/>
            </a:br>
            <a:r>
              <a:rPr lang="en-US" sz="3200" dirty="0"/>
              <a:t> (1959)</a:t>
            </a:r>
          </a:p>
        </p:txBody>
      </p:sp>
      <p:pic>
        <p:nvPicPr>
          <p:cNvPr id="4" name="Content Placeholder 3"/>
          <p:cNvPicPr>
            <a:picLocks noGrp="1" noChangeAspect="1"/>
          </p:cNvPicPr>
          <p:nvPr>
            <p:ph idx="1"/>
          </p:nvPr>
        </p:nvPicPr>
        <p:blipFill>
          <a:blip r:embed="rId2"/>
          <a:srcRect l="-19828" r="-19828"/>
          <a:stretch>
            <a:fillRect/>
          </a:stretch>
        </p:blipFill>
        <p:spPr/>
      </p:pic>
      <p:sp>
        <p:nvSpPr>
          <p:cNvPr id="3" name="TextBox 2"/>
          <p:cNvSpPr txBox="1"/>
          <p:nvPr/>
        </p:nvSpPr>
        <p:spPr>
          <a:xfrm>
            <a:off x="1981200" y="6422572"/>
            <a:ext cx="8229600" cy="461665"/>
          </a:xfrm>
          <a:prstGeom prst="rect">
            <a:avLst/>
          </a:prstGeom>
          <a:noFill/>
        </p:spPr>
        <p:txBody>
          <a:bodyPr wrap="square" rtlCol="0">
            <a:spAutoFit/>
          </a:bodyPr>
          <a:lstStyle/>
          <a:p>
            <a:pPr algn="ctr"/>
            <a:r>
              <a:rPr lang="en-US" sz="2400" dirty="0"/>
              <a:t>Cuban revolutionaries ride into Havana on 1 January 1959</a:t>
            </a:r>
            <a:endParaRPr lang="en-GB" sz="2400" dirty="0"/>
          </a:p>
        </p:txBody>
      </p:sp>
    </p:spTree>
    <p:extLst>
      <p:ext uri="{BB962C8B-B14F-4D97-AF65-F5344CB8AC3E}">
        <p14:creationId xmlns:p14="http://schemas.microsoft.com/office/powerpoint/2010/main" val="43774717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7F68D9D4-4A17-4AD9-84E0-F802BBEA43DF}"/>
              </a:ext>
            </a:extLst>
          </p:cNvPr>
          <p:cNvSpPr>
            <a:spLocks noGrp="1"/>
          </p:cNvSpPr>
          <p:nvPr>
            <p:ph type="title"/>
          </p:nvPr>
        </p:nvSpPr>
        <p:spPr/>
        <p:txBody>
          <a:bodyPr/>
          <a:lstStyle/>
          <a:p>
            <a:r>
              <a:rPr lang="en-GB" dirty="0"/>
              <a:t>An increasingly unequal relationship</a:t>
            </a:r>
          </a:p>
        </p:txBody>
      </p:sp>
      <p:sp>
        <p:nvSpPr>
          <p:cNvPr id="6" name="Content Placeholder 5">
            <a:extLst>
              <a:ext uri="{FF2B5EF4-FFF2-40B4-BE49-F238E27FC236}">
                <a16:creationId xmlns:a16="http://schemas.microsoft.com/office/drawing/2014/main" id="{8BE2293B-844C-44F0-A3AF-1864940913DE}"/>
              </a:ext>
            </a:extLst>
          </p:cNvPr>
          <p:cNvSpPr>
            <a:spLocks noGrp="1"/>
          </p:cNvSpPr>
          <p:nvPr>
            <p:ph idx="1"/>
          </p:nvPr>
        </p:nvSpPr>
        <p:spPr>
          <a:xfrm>
            <a:off x="838200" y="1825624"/>
            <a:ext cx="10515600" cy="4839335"/>
          </a:xfrm>
        </p:spPr>
        <p:txBody>
          <a:bodyPr>
            <a:normAutofit/>
          </a:bodyPr>
          <a:lstStyle/>
          <a:p>
            <a:pPr marL="342900" lvl="0" indent="-342900">
              <a:lnSpc>
                <a:spcPct val="115000"/>
              </a:lnSpc>
              <a:buFont typeface="Garamond" panose="02020404030301010803" pitchFamily="18" charset="0"/>
              <a:buChar char="-"/>
            </a:pPr>
            <a:r>
              <a:rPr lang="en-GB" sz="2400" dirty="0" err="1">
                <a:effectLst/>
                <a:ea typeface="Calibri" panose="020F0502020204030204" pitchFamily="34" charset="0"/>
                <a:cs typeface="Times New Roman" panose="02020603050405020304" pitchFamily="18" charset="0"/>
              </a:rPr>
              <a:t>LatAm</a:t>
            </a:r>
            <a:r>
              <a:rPr lang="en-GB" sz="2400" dirty="0">
                <a:effectLst/>
                <a:ea typeface="Calibri" panose="020F0502020204030204" pitchFamily="34" charset="0"/>
                <a:cs typeface="Times New Roman" panose="02020603050405020304" pitchFamily="18" charset="0"/>
              </a:rPr>
              <a:t> as </a:t>
            </a:r>
            <a:r>
              <a:rPr lang="en-GB" sz="2400" dirty="0">
                <a:ea typeface="Calibri" panose="020F0502020204030204" pitchFamily="34" charset="0"/>
                <a:cs typeface="Times New Roman" panose="02020603050405020304" pitchFamily="18" charset="0"/>
              </a:rPr>
              <a:t>US’s </a:t>
            </a:r>
            <a:r>
              <a:rPr lang="en-GB" sz="2400" b="1" dirty="0">
                <a:effectLst/>
                <a:ea typeface="Calibri" panose="020F0502020204030204" pitchFamily="34" charset="0"/>
                <a:cs typeface="Times New Roman" panose="02020603050405020304" pitchFamily="18" charset="0"/>
              </a:rPr>
              <a:t>“backyard,” Caribbean as an “American lake”</a:t>
            </a:r>
            <a:endParaRPr lang="en-GB" sz="2400" dirty="0">
              <a:effectLst/>
              <a:ea typeface="Calibri" panose="020F0502020204030204" pitchFamily="34" charset="0"/>
              <a:cs typeface="Times New Roman" panose="02020603050405020304" pitchFamily="18" charset="0"/>
            </a:endParaRPr>
          </a:p>
          <a:p>
            <a:pPr marL="342900" lvl="0" indent="-342900">
              <a:lnSpc>
                <a:spcPct val="115000"/>
              </a:lnSpc>
              <a:buFont typeface="Garamond" panose="02020404030301010803" pitchFamily="18" charset="0"/>
              <a:buChar char="-"/>
            </a:pPr>
            <a:r>
              <a:rPr lang="en-GB" sz="2400" dirty="0">
                <a:effectLst/>
                <a:ea typeface="Calibri" panose="020F0502020204030204" pitchFamily="34" charset="0"/>
                <a:cs typeface="Times New Roman" panose="02020603050405020304" pitchFamily="18" charset="0"/>
              </a:rPr>
              <a:t>US industrialised; </a:t>
            </a:r>
            <a:r>
              <a:rPr lang="en-GB" sz="2400" dirty="0" err="1">
                <a:effectLst/>
                <a:ea typeface="Calibri" panose="020F0502020204030204" pitchFamily="34" charset="0"/>
                <a:cs typeface="Times New Roman" panose="02020603050405020304" pitchFamily="18" charset="0"/>
              </a:rPr>
              <a:t>LAm</a:t>
            </a:r>
            <a:r>
              <a:rPr lang="en-GB" sz="2400" dirty="0">
                <a:effectLst/>
                <a:ea typeface="Calibri" panose="020F0502020204030204" pitchFamily="34" charset="0"/>
                <a:cs typeface="Times New Roman" panose="02020603050405020304" pitchFamily="18" charset="0"/>
              </a:rPr>
              <a:t> “fell behind” in terms of industrialisation/ modernization; economically unequal relationship</a:t>
            </a:r>
          </a:p>
          <a:p>
            <a:pPr marL="342900" lvl="0" indent="-342900">
              <a:lnSpc>
                <a:spcPct val="115000"/>
              </a:lnSpc>
              <a:buFont typeface="Garamond" panose="02020404030301010803" pitchFamily="18" charset="0"/>
              <a:buChar char="-"/>
            </a:pPr>
            <a:endParaRPr lang="en-GB" sz="2400" dirty="0">
              <a:ea typeface="Calibri" panose="020F0502020204030204" pitchFamily="34" charset="0"/>
              <a:cs typeface="Times New Roman" panose="02020603050405020304" pitchFamily="18" charset="0"/>
            </a:endParaRPr>
          </a:p>
          <a:p>
            <a:pPr marL="342900" lvl="0" indent="-342900">
              <a:lnSpc>
                <a:spcPct val="115000"/>
              </a:lnSpc>
              <a:buFont typeface="Garamond" panose="02020404030301010803" pitchFamily="18" charset="0"/>
              <a:buChar char="-"/>
            </a:pPr>
            <a:r>
              <a:rPr lang="en-GB" sz="2400" dirty="0">
                <a:ea typeface="Calibri" panose="020F0502020204030204" pitchFamily="34" charset="0"/>
                <a:cs typeface="Times New Roman" panose="02020603050405020304" pitchFamily="18" charset="0"/>
              </a:rPr>
              <a:t>Lat Am as a</a:t>
            </a:r>
            <a:r>
              <a:rPr lang="en-GB" sz="2400" dirty="0">
                <a:effectLst/>
                <a:ea typeface="Calibri" panose="020F0502020204030204" pitchFamily="34" charset="0"/>
                <a:cs typeface="Times New Roman" panose="02020603050405020304" pitchFamily="18" charset="0"/>
              </a:rPr>
              <a:t> </a:t>
            </a:r>
            <a:r>
              <a:rPr lang="en-GB" sz="2400" b="1" dirty="0">
                <a:effectLst/>
                <a:ea typeface="Calibri" panose="020F0502020204030204" pitchFamily="34" charset="0"/>
                <a:cs typeface="Times New Roman" panose="02020603050405020304" pitchFamily="18" charset="0"/>
              </a:rPr>
              <a:t>market</a:t>
            </a:r>
            <a:r>
              <a:rPr lang="en-GB" sz="2400" dirty="0">
                <a:effectLst/>
                <a:ea typeface="Calibri" panose="020F0502020204030204" pitchFamily="34" charset="0"/>
                <a:cs typeface="Times New Roman" panose="02020603050405020304" pitchFamily="18" charset="0"/>
              </a:rPr>
              <a:t> for US goods</a:t>
            </a:r>
          </a:p>
          <a:p>
            <a:pPr marL="342900" lvl="0" indent="-342900">
              <a:lnSpc>
                <a:spcPct val="115000"/>
              </a:lnSpc>
              <a:buFont typeface="Garamond" panose="02020404030301010803" pitchFamily="18" charset="0"/>
              <a:buChar char="-"/>
            </a:pPr>
            <a:r>
              <a:rPr lang="en-GB" sz="2400" dirty="0">
                <a:effectLst/>
                <a:ea typeface="Calibri" panose="020F0502020204030204" pitchFamily="34" charset="0"/>
                <a:cs typeface="Times New Roman" panose="02020603050405020304" pitchFamily="18" charset="0"/>
              </a:rPr>
              <a:t>Sense of US MORAL superiority;</a:t>
            </a:r>
            <a:r>
              <a:rPr lang="en-GB" sz="2400" dirty="0">
                <a:ea typeface="Calibri" panose="020F0502020204030204" pitchFamily="34" charset="0"/>
                <a:cs typeface="Times New Roman" panose="02020603050405020304" pitchFamily="18" charset="0"/>
              </a:rPr>
              <a:t> </a:t>
            </a:r>
            <a:r>
              <a:rPr lang="en-GB" sz="2400" dirty="0">
                <a:effectLst/>
                <a:ea typeface="Calibri" panose="020F0502020204030204" pitchFamily="34" charset="0"/>
                <a:cs typeface="Times New Roman" panose="02020603050405020304" pitchFamily="18" charset="0"/>
              </a:rPr>
              <a:t>need to ‘help’ </a:t>
            </a:r>
            <a:r>
              <a:rPr lang="en-GB" sz="2400" dirty="0" err="1">
                <a:effectLst/>
                <a:ea typeface="Calibri" panose="020F0502020204030204" pitchFamily="34" charset="0"/>
                <a:cs typeface="Times New Roman" panose="02020603050405020304" pitchFamily="18" charset="0"/>
              </a:rPr>
              <a:t>LAm</a:t>
            </a:r>
            <a:r>
              <a:rPr lang="en-GB" sz="2400" dirty="0">
                <a:effectLst/>
                <a:ea typeface="Calibri" panose="020F0502020204030204" pitchFamily="34" charset="0"/>
                <a:cs typeface="Times New Roman" panose="02020603050405020304" pitchFamily="18" charset="0"/>
              </a:rPr>
              <a:t> countries; “white supremacy” approach in C19; “modernising” in C20</a:t>
            </a:r>
          </a:p>
          <a:p>
            <a:pPr marL="342900" lvl="0" indent="-342900">
              <a:lnSpc>
                <a:spcPct val="115000"/>
              </a:lnSpc>
              <a:buFont typeface="Garamond" panose="02020404030301010803" pitchFamily="18" charset="0"/>
              <a:buChar char="-"/>
            </a:pPr>
            <a:r>
              <a:rPr lang="en-GB" sz="2400" dirty="0">
                <a:ea typeface="Calibri" panose="020F0502020204030204" pitchFamily="34" charset="0"/>
                <a:cs typeface="Times New Roman" panose="02020603050405020304" pitchFamily="18" charset="0"/>
              </a:rPr>
              <a:t>Concern for dominance: k</a:t>
            </a:r>
            <a:r>
              <a:rPr lang="en-GB" sz="2400" dirty="0">
                <a:effectLst/>
                <a:ea typeface="Calibri" panose="020F0502020204030204" pitchFamily="34" charset="0"/>
                <a:cs typeface="Times New Roman" panose="02020603050405020304" pitchFamily="18" charset="0"/>
              </a:rPr>
              <a:t>eep out European powers (especially Britain, in C19)</a:t>
            </a:r>
          </a:p>
          <a:p>
            <a:pPr marL="0" lvl="0" indent="0">
              <a:lnSpc>
                <a:spcPct val="115000"/>
              </a:lnSpc>
              <a:buNone/>
            </a:pPr>
            <a:endParaRPr lang="en-GB" sz="3600" dirty="0"/>
          </a:p>
        </p:txBody>
      </p:sp>
    </p:spTree>
    <p:extLst>
      <p:ext uri="{BB962C8B-B14F-4D97-AF65-F5344CB8AC3E}">
        <p14:creationId xmlns:p14="http://schemas.microsoft.com/office/powerpoint/2010/main" val="414669468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a:extLst>
              <a:ext uri="{FF2B5EF4-FFF2-40B4-BE49-F238E27FC236}">
                <a16:creationId xmlns:a16="http://schemas.microsoft.com/office/drawing/2014/main" id="{7BD24C71-5676-445C-8CC2-2CA12E4505EA}"/>
              </a:ext>
            </a:extLst>
          </p:cNvPr>
          <p:cNvSpPr>
            <a:spLocks noGrp="1" noChangeArrowheads="1"/>
          </p:cNvSpPr>
          <p:nvPr>
            <p:ph type="title"/>
          </p:nvPr>
        </p:nvSpPr>
        <p:spPr/>
        <p:txBody>
          <a:bodyPr/>
          <a:lstStyle/>
          <a:p>
            <a:pPr eaLnBrk="1" hangingPunct="1"/>
            <a:r>
              <a:rPr lang="en-GB" altLang="en-US" dirty="0"/>
              <a:t>First phase: 1780s-1840s</a:t>
            </a:r>
          </a:p>
        </p:txBody>
      </p:sp>
      <p:sp>
        <p:nvSpPr>
          <p:cNvPr id="8195" name="Rectangle 3">
            <a:extLst>
              <a:ext uri="{FF2B5EF4-FFF2-40B4-BE49-F238E27FC236}">
                <a16:creationId xmlns:a16="http://schemas.microsoft.com/office/drawing/2014/main" id="{05B51763-8575-4931-9797-658F910290B2}"/>
              </a:ext>
            </a:extLst>
          </p:cNvPr>
          <p:cNvSpPr>
            <a:spLocks noGrp="1" noChangeArrowheads="1"/>
          </p:cNvSpPr>
          <p:nvPr>
            <p:ph type="body" idx="1"/>
          </p:nvPr>
        </p:nvSpPr>
        <p:spPr/>
        <p:txBody>
          <a:bodyPr/>
          <a:lstStyle/>
          <a:p>
            <a:pPr eaLnBrk="1" hangingPunct="1"/>
            <a:r>
              <a:rPr lang="en-GB" altLang="en-US" dirty="0"/>
              <a:t>regional vulnerability </a:t>
            </a:r>
          </a:p>
          <a:p>
            <a:pPr eaLnBrk="1" hangingPunct="1"/>
            <a:r>
              <a:rPr lang="en-GB" altLang="en-US" dirty="0"/>
              <a:t>Determination to protect new independence, with vulnerable frontiers</a:t>
            </a:r>
          </a:p>
          <a:p>
            <a:pPr eaLnBrk="1" hangingPunct="1"/>
            <a:r>
              <a:rPr lang="en-GB" altLang="en-US" dirty="0"/>
              <a:t>against Britain, France (and Russia)</a:t>
            </a:r>
          </a:p>
          <a:p>
            <a:pPr eaLnBrk="1" hangingPunct="1"/>
            <a:r>
              <a:rPr lang="en-GB" altLang="en-US" dirty="0"/>
              <a:t>&gt; Monroe’s declaration of policy</a:t>
            </a:r>
          </a:p>
          <a:p>
            <a:pPr eaLnBrk="1" hangingPunct="1"/>
            <a:r>
              <a:rPr lang="en-GB" altLang="en-US" dirty="0"/>
              <a:t>The ‘Monroe Doctrine’ (1823)…….</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88764F-4C1E-443D-ABB3-E12CAD1527CB}"/>
              </a:ext>
            </a:extLst>
          </p:cNvPr>
          <p:cNvSpPr>
            <a:spLocks noGrp="1"/>
          </p:cNvSpPr>
          <p:nvPr>
            <p:ph type="title"/>
          </p:nvPr>
        </p:nvSpPr>
        <p:spPr/>
        <p:txBody>
          <a:bodyPr/>
          <a:lstStyle/>
          <a:p>
            <a:r>
              <a:rPr lang="en-GB" dirty="0"/>
              <a:t>US territorial expansion in the nineteenth century</a:t>
            </a:r>
          </a:p>
        </p:txBody>
      </p:sp>
      <p:pic>
        <p:nvPicPr>
          <p:cNvPr id="5" name="Content Placeholder 4">
            <a:extLst>
              <a:ext uri="{FF2B5EF4-FFF2-40B4-BE49-F238E27FC236}">
                <a16:creationId xmlns:a16="http://schemas.microsoft.com/office/drawing/2014/main" id="{E8F6CD99-21BC-4D0C-8B3F-26969F313148}"/>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011680" y="1798319"/>
            <a:ext cx="7894320" cy="4694555"/>
          </a:xfrm>
        </p:spPr>
      </p:pic>
    </p:spTree>
    <p:extLst>
      <p:ext uri="{BB962C8B-B14F-4D97-AF65-F5344CB8AC3E}">
        <p14:creationId xmlns:p14="http://schemas.microsoft.com/office/powerpoint/2010/main" val="81914086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a:extLst>
              <a:ext uri="{FF2B5EF4-FFF2-40B4-BE49-F238E27FC236}">
                <a16:creationId xmlns:a16="http://schemas.microsoft.com/office/drawing/2014/main" id="{44AB3D0E-13B3-4A37-8C63-35AFD49C64FE}"/>
              </a:ext>
            </a:extLst>
          </p:cNvPr>
          <p:cNvSpPr>
            <a:spLocks noGrp="1" noChangeArrowheads="1"/>
          </p:cNvSpPr>
          <p:nvPr>
            <p:ph type="title"/>
          </p:nvPr>
        </p:nvSpPr>
        <p:spPr/>
        <p:txBody>
          <a:bodyPr/>
          <a:lstStyle/>
          <a:p>
            <a:pPr eaLnBrk="1" hangingPunct="1"/>
            <a:r>
              <a:rPr lang="en-GB" altLang="en-US" dirty="0"/>
              <a:t>The Monroe Doctrine, 1823</a:t>
            </a:r>
          </a:p>
        </p:txBody>
      </p:sp>
      <p:sp>
        <p:nvSpPr>
          <p:cNvPr id="10243" name="Rectangle 3">
            <a:extLst>
              <a:ext uri="{FF2B5EF4-FFF2-40B4-BE49-F238E27FC236}">
                <a16:creationId xmlns:a16="http://schemas.microsoft.com/office/drawing/2014/main" id="{0D5BCB46-F8DB-480F-87CD-55C1048588B3}"/>
              </a:ext>
            </a:extLst>
          </p:cNvPr>
          <p:cNvSpPr>
            <a:spLocks noGrp="1" noChangeArrowheads="1"/>
          </p:cNvSpPr>
          <p:nvPr>
            <p:ph type="body" idx="1"/>
          </p:nvPr>
        </p:nvSpPr>
        <p:spPr/>
        <p:txBody>
          <a:bodyPr/>
          <a:lstStyle/>
          <a:p>
            <a:pPr marL="0" indent="0" eaLnBrk="1" hangingPunct="1">
              <a:buNone/>
            </a:pPr>
            <a:r>
              <a:rPr lang="en-GB" altLang="en-US" sz="4000" i="1" dirty="0"/>
              <a:t>‘The American continents, by the free and independent condition which they have assumed and maintain, are henceforth not to be considered as subjects for future colonization by any European powers.’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a:extLst>
              <a:ext uri="{FF2B5EF4-FFF2-40B4-BE49-F238E27FC236}">
                <a16:creationId xmlns:a16="http://schemas.microsoft.com/office/drawing/2014/main" id="{CF85A058-D4C4-49E7-957F-83A325D33E69}"/>
              </a:ext>
            </a:extLst>
          </p:cNvPr>
          <p:cNvSpPr>
            <a:spLocks noGrp="1" noChangeArrowheads="1"/>
          </p:cNvSpPr>
          <p:nvPr>
            <p:ph type="title"/>
          </p:nvPr>
        </p:nvSpPr>
        <p:spPr/>
        <p:txBody>
          <a:bodyPr/>
          <a:lstStyle/>
          <a:p>
            <a:pPr eaLnBrk="1" hangingPunct="1"/>
            <a:r>
              <a:rPr lang="en-GB" altLang="en-US" sz="4000"/>
              <a:t>Significance of the Monroe Doctrine?</a:t>
            </a:r>
          </a:p>
        </p:txBody>
      </p:sp>
      <p:sp>
        <p:nvSpPr>
          <p:cNvPr id="11267" name="Rectangle 3">
            <a:extLst>
              <a:ext uri="{FF2B5EF4-FFF2-40B4-BE49-F238E27FC236}">
                <a16:creationId xmlns:a16="http://schemas.microsoft.com/office/drawing/2014/main" id="{6CCDE867-0B6B-4AAE-A534-C6B1D5DAAEB8}"/>
              </a:ext>
            </a:extLst>
          </p:cNvPr>
          <p:cNvSpPr>
            <a:spLocks noGrp="1" noChangeArrowheads="1"/>
          </p:cNvSpPr>
          <p:nvPr>
            <p:ph type="body" idx="1"/>
          </p:nvPr>
        </p:nvSpPr>
        <p:spPr/>
        <p:txBody>
          <a:bodyPr/>
          <a:lstStyle/>
          <a:p>
            <a:pPr eaLnBrk="1" hangingPunct="1"/>
            <a:r>
              <a:rPr lang="en-GB" altLang="en-US" dirty="0"/>
              <a:t>Aimed at Britain (in Cuba) and Russia (in Alaska)</a:t>
            </a:r>
          </a:p>
          <a:p>
            <a:pPr eaLnBrk="1" hangingPunct="1"/>
            <a:r>
              <a:rPr lang="en-GB" altLang="en-US" dirty="0" err="1"/>
              <a:t>i</a:t>
            </a:r>
            <a:r>
              <a:rPr lang="en-GB" altLang="en-US" dirty="0"/>
              <a:t>..e not predatory (at the time) but defensive</a:t>
            </a:r>
          </a:p>
          <a:p>
            <a:pPr eaLnBrk="1" hangingPunct="1"/>
            <a:r>
              <a:rPr lang="en-GB" altLang="en-US" dirty="0"/>
              <a:t>A statement of intent rather than real policy</a:t>
            </a:r>
          </a:p>
          <a:p>
            <a:pPr eaLnBrk="1" hangingPunct="1"/>
            <a:r>
              <a:rPr lang="en-GB" altLang="en-US" dirty="0"/>
              <a:t>Did not oppose existing colonialism</a:t>
            </a:r>
          </a:p>
          <a:p>
            <a:pPr eaLnBrk="1" hangingPunct="1"/>
            <a:r>
              <a:rPr lang="en-GB" altLang="en-US" dirty="0"/>
              <a:t>Unable to enforce the policy (yet)</a:t>
            </a:r>
          </a:p>
          <a:p>
            <a:pPr eaLnBrk="1" hangingPunct="1"/>
            <a:r>
              <a:rPr lang="en-GB" altLang="en-US" dirty="0"/>
              <a:t>Based on republican, liberal ideology (forged through independence from Britain)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a:extLst>
              <a:ext uri="{FF2B5EF4-FFF2-40B4-BE49-F238E27FC236}">
                <a16:creationId xmlns:a16="http://schemas.microsoft.com/office/drawing/2014/main" id="{3AB8AD15-2D37-41E1-8BCD-C1032BABD1CF}"/>
              </a:ext>
            </a:extLst>
          </p:cNvPr>
          <p:cNvSpPr>
            <a:spLocks noGrp="1" noChangeArrowheads="1"/>
          </p:cNvSpPr>
          <p:nvPr>
            <p:ph type="title"/>
          </p:nvPr>
        </p:nvSpPr>
        <p:spPr/>
        <p:txBody>
          <a:bodyPr/>
          <a:lstStyle/>
          <a:p>
            <a:pPr eaLnBrk="1" hangingPunct="1"/>
            <a:r>
              <a:rPr lang="en-GB" altLang="en-US" dirty="0"/>
              <a:t>Second phase, 1840s-1890s</a:t>
            </a:r>
          </a:p>
        </p:txBody>
      </p:sp>
      <p:sp>
        <p:nvSpPr>
          <p:cNvPr id="13315" name="Rectangle 3">
            <a:extLst>
              <a:ext uri="{FF2B5EF4-FFF2-40B4-BE49-F238E27FC236}">
                <a16:creationId xmlns:a16="http://schemas.microsoft.com/office/drawing/2014/main" id="{085E5111-9A58-47B1-9B7B-74C570B45528}"/>
              </a:ext>
            </a:extLst>
          </p:cNvPr>
          <p:cNvSpPr>
            <a:spLocks noGrp="1" noChangeArrowheads="1"/>
          </p:cNvSpPr>
          <p:nvPr>
            <p:ph type="body" idx="1"/>
          </p:nvPr>
        </p:nvSpPr>
        <p:spPr/>
        <p:txBody>
          <a:bodyPr/>
          <a:lstStyle/>
          <a:p>
            <a:pPr eaLnBrk="1" hangingPunct="1"/>
            <a:r>
              <a:rPr lang="en-GB" altLang="en-US" dirty="0"/>
              <a:t>More confident (after 1812 ‘victory’ over Britain)</a:t>
            </a:r>
          </a:p>
          <a:p>
            <a:pPr eaLnBrk="1" hangingPunct="1"/>
            <a:r>
              <a:rPr lang="en-GB" altLang="en-US" dirty="0"/>
              <a:t>More extensive territorially</a:t>
            </a:r>
          </a:p>
          <a:p>
            <a:pPr eaLnBrk="1" hangingPunct="1"/>
            <a:endParaRPr lang="en-GB" altLang="en-US" dirty="0"/>
          </a:p>
          <a:p>
            <a:pPr eaLnBrk="1" hangingPunct="1"/>
            <a:r>
              <a:rPr lang="en-GB" altLang="en-US" dirty="0"/>
              <a:t>a growing private interest in Latin America, sometimes backed by the state, e.g. William Walker in Nicaragua in 1850s</a:t>
            </a:r>
          </a:p>
          <a:p>
            <a:pPr eaLnBrk="1" hangingPunct="1"/>
            <a:r>
              <a:rPr lang="en-GB" altLang="en-US" b="1" dirty="0"/>
              <a:t>Texas:</a:t>
            </a:r>
            <a:r>
              <a:rPr lang="en-GB" altLang="en-US" dirty="0"/>
              <a:t> 20,000 US settlers move to Texas from 1820s; 1836 rebellion against Mexico and Texan Republic 1836-45; </a:t>
            </a:r>
          </a:p>
          <a:p>
            <a:pPr eaLnBrk="1" hangingPunct="1"/>
            <a:r>
              <a:rPr lang="en-GB" altLang="en-US" b="1" dirty="0"/>
              <a:t>Mexican War</a:t>
            </a:r>
            <a:r>
              <a:rPr lang="en-GB" altLang="en-US" dirty="0"/>
              <a:t> 1846-8: loss of California, Arizona, New Mexico.. Profound impact on Mexico</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a:extLst>
              <a:ext uri="{FF2B5EF4-FFF2-40B4-BE49-F238E27FC236}">
                <a16:creationId xmlns:a16="http://schemas.microsoft.com/office/drawing/2014/main" id="{4E316A18-8106-498C-9213-3B6A7F070E65}"/>
              </a:ext>
            </a:extLst>
          </p:cNvPr>
          <p:cNvSpPr>
            <a:spLocks noGrp="1" noChangeArrowheads="1"/>
          </p:cNvSpPr>
          <p:nvPr>
            <p:ph type="title"/>
          </p:nvPr>
        </p:nvSpPr>
        <p:spPr/>
        <p:txBody>
          <a:bodyPr/>
          <a:lstStyle/>
          <a:p>
            <a:pPr eaLnBrk="1" hangingPunct="1"/>
            <a:r>
              <a:rPr lang="en-GB" altLang="en-US" dirty="0"/>
              <a:t>Manifest Destiny?</a:t>
            </a:r>
          </a:p>
        </p:txBody>
      </p:sp>
      <p:sp>
        <p:nvSpPr>
          <p:cNvPr id="16387" name="Rectangle 3">
            <a:extLst>
              <a:ext uri="{FF2B5EF4-FFF2-40B4-BE49-F238E27FC236}">
                <a16:creationId xmlns:a16="http://schemas.microsoft.com/office/drawing/2014/main" id="{9111A3C6-2E7E-4F33-A184-A542068F703D}"/>
              </a:ext>
            </a:extLst>
          </p:cNvPr>
          <p:cNvSpPr>
            <a:spLocks noGrp="1" noChangeArrowheads="1"/>
          </p:cNvSpPr>
          <p:nvPr>
            <p:ph type="body" idx="1"/>
          </p:nvPr>
        </p:nvSpPr>
        <p:spPr/>
        <p:txBody>
          <a:bodyPr/>
          <a:lstStyle/>
          <a:p>
            <a:pPr eaLnBrk="1" hangingPunct="1"/>
            <a:r>
              <a:rPr lang="en-GB" altLang="en-US" dirty="0"/>
              <a:t>Term first used by a journalist in the 1830s</a:t>
            </a:r>
          </a:p>
          <a:p>
            <a:pPr eaLnBrk="1" hangingPunct="1"/>
            <a:r>
              <a:rPr lang="en-GB" altLang="en-US" dirty="0"/>
              <a:t>strengthened by… </a:t>
            </a:r>
          </a:p>
          <a:p>
            <a:pPr lvl="1"/>
            <a:r>
              <a:rPr lang="en-GB" altLang="en-US" dirty="0"/>
              <a:t>victory in Mexican war</a:t>
            </a:r>
          </a:p>
          <a:p>
            <a:pPr lvl="1"/>
            <a:r>
              <a:rPr lang="en-GB" altLang="en-US" dirty="0"/>
              <a:t>US Civil War 1861-5: new confidence</a:t>
            </a:r>
          </a:p>
          <a:p>
            <a:pPr lvl="1"/>
            <a:r>
              <a:rPr lang="en-GB" altLang="en-US" dirty="0"/>
              <a:t>rising industrial and military power of USA</a:t>
            </a:r>
          </a:p>
          <a:p>
            <a:pPr eaLnBrk="1" hangingPunct="1"/>
            <a:r>
              <a:rPr lang="en-GB" altLang="en-US" dirty="0"/>
              <a:t>Linked to deterministic notions of race supremacy - ‘Social Darwinism’ – and from there, idea of “tutoring” non-white peoples/ countries (link to post-emancipation </a:t>
            </a:r>
            <a:r>
              <a:rPr lang="en-GB" altLang="en-US" b="1" dirty="0"/>
              <a:t>segregation</a:t>
            </a:r>
            <a:r>
              <a:rPr lang="en-GB" altLang="en-US" dirty="0"/>
              <a:t> in the US South)</a:t>
            </a: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792</TotalTime>
  <Words>1358</Words>
  <Application>Microsoft Macintosh PowerPoint</Application>
  <PresentationFormat>Widescreen</PresentationFormat>
  <Paragraphs>115</Paragraphs>
  <Slides>26</Slides>
  <Notes>7</Notes>
  <HiddenSlides>0</HiddenSlides>
  <MMClips>1</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26</vt:i4>
      </vt:variant>
    </vt:vector>
  </HeadingPairs>
  <TitlesOfParts>
    <vt:vector size="31" baseType="lpstr">
      <vt:lpstr>Arial</vt:lpstr>
      <vt:lpstr>Calibri</vt:lpstr>
      <vt:lpstr>Calibri Light</vt:lpstr>
      <vt:lpstr>Garamond</vt:lpstr>
      <vt:lpstr>Office Theme</vt:lpstr>
      <vt:lpstr>Week 4: The US in Latin America</vt:lpstr>
      <vt:lpstr>PowerPoint Presentation</vt:lpstr>
      <vt:lpstr>An increasingly unequal relationship</vt:lpstr>
      <vt:lpstr>First phase: 1780s-1840s</vt:lpstr>
      <vt:lpstr>US territorial expansion in the nineteenth century</vt:lpstr>
      <vt:lpstr>The Monroe Doctrine, 1823</vt:lpstr>
      <vt:lpstr>Significance of the Monroe Doctrine?</vt:lpstr>
      <vt:lpstr>Second phase, 1840s-1890s</vt:lpstr>
      <vt:lpstr>Manifest Destiny?</vt:lpstr>
      <vt:lpstr>Third phase, 1890s- early 1930s: Cuba, 1898</vt:lpstr>
      <vt:lpstr>Cuba, 1898: images of imperialism</vt:lpstr>
      <vt:lpstr>The Roosevelt Corollary (1904) and the “Big Stick” era</vt:lpstr>
      <vt:lpstr>After the U.S.-Spanish war, U.S. armed forces openly intervene in Latin America many times…</vt:lpstr>
      <vt:lpstr> </vt:lpstr>
      <vt:lpstr>PowerPoint Presentation</vt:lpstr>
      <vt:lpstr>Building the Panama Canal</vt:lpstr>
      <vt:lpstr>PowerPoint Presentation</vt:lpstr>
      <vt:lpstr>Fourth phase: 1930s-1940s: from ‘Big Stick’ to ‘Good Neighbour’</vt:lpstr>
      <vt:lpstr> </vt:lpstr>
      <vt:lpstr>Growing strength of left-wing governments</vt:lpstr>
      <vt:lpstr>Fifth phase, from 1945: The Cold War</vt:lpstr>
      <vt:lpstr>1954</vt:lpstr>
      <vt:lpstr>PowerPoint Presentation</vt:lpstr>
      <vt:lpstr>Dictators backed by the US </vt:lpstr>
      <vt:lpstr>Anastasio Somoza, Nicaragua, 1936-1956</vt:lpstr>
      <vt:lpstr>The Cuban Revolution  (1959)</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Week 4: The US in Latin America</dc:title>
  <dc:creator>camillia</dc:creator>
  <cp:lastModifiedBy>Smith, Benjamin</cp:lastModifiedBy>
  <cp:revision>27</cp:revision>
  <dcterms:created xsi:type="dcterms:W3CDTF">2021-02-01T09:32:20Z</dcterms:created>
  <dcterms:modified xsi:type="dcterms:W3CDTF">2024-02-01T10:43:08Z</dcterms:modified>
</cp:coreProperties>
</file>