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FE64-D99E-49A9-B106-C9B9B2E7DB69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BE1EB0-B5FE-4A33-BFF6-74693522E26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FE64-D99E-49A9-B106-C9B9B2E7DB69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1EB0-B5FE-4A33-BFF6-74693522E26C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EBE1EB0-B5FE-4A33-BFF6-74693522E26C}" type="slidenum">
              <a:rPr lang="en-GB" smtClean="0"/>
              <a:t>‹#›</a:t>
            </a:fld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FE64-D99E-49A9-B106-C9B9B2E7DB69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FE64-D99E-49A9-B106-C9B9B2E7DB69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EBE1EB0-B5FE-4A33-BFF6-74693522E26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FE64-D99E-49A9-B106-C9B9B2E7DB69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BE1EB0-B5FE-4A33-BFF6-74693522E26C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51BFE64-D99E-49A9-B106-C9B9B2E7DB69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1EB0-B5FE-4A33-BFF6-74693522E26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FE64-D99E-49A9-B106-C9B9B2E7DB69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EBE1EB0-B5FE-4A33-BFF6-74693522E26C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FE64-D99E-49A9-B106-C9B9B2E7DB69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EBE1EB0-B5FE-4A33-BFF6-74693522E2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FE64-D99E-49A9-B106-C9B9B2E7DB69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BE1EB0-B5FE-4A33-BFF6-74693522E2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BE1EB0-B5FE-4A33-BFF6-74693522E26C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FE64-D99E-49A9-B106-C9B9B2E7DB69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EBE1EB0-B5FE-4A33-BFF6-74693522E26C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51BFE64-D99E-49A9-B106-C9B9B2E7DB69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51BFE64-D99E-49A9-B106-C9B9B2E7DB69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EBE1EB0-B5FE-4A33-BFF6-74693522E26C}" type="slidenum">
              <a:rPr lang="en-GB" smtClean="0"/>
              <a:t>‹#›</a:t>
            </a:fld>
            <a:endParaRPr lang="en-GB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en-GB" sz="4400" dirty="0" smtClean="0">
              <a:solidFill>
                <a:srgbClr val="0070C0"/>
              </a:solidFill>
            </a:endParaRPr>
          </a:p>
          <a:p>
            <a:r>
              <a:rPr lang="en-GB" sz="4400" dirty="0" smtClean="0">
                <a:solidFill>
                  <a:srgbClr val="0070C0"/>
                </a:solidFill>
              </a:rPr>
              <a:t>EXAM DO</a:t>
            </a:r>
            <a:r>
              <a:rPr lang="en-GB" sz="2600" dirty="0" smtClean="0">
                <a:solidFill>
                  <a:srgbClr val="0070C0"/>
                </a:solidFill>
              </a:rPr>
              <a:t>S</a:t>
            </a:r>
            <a:r>
              <a:rPr lang="en-GB" sz="4400" dirty="0" smtClean="0">
                <a:solidFill>
                  <a:srgbClr val="0070C0"/>
                </a:solidFill>
              </a:rPr>
              <a:t> AND DON’T</a:t>
            </a:r>
            <a:r>
              <a:rPr lang="en-GB" sz="2600" dirty="0" smtClean="0">
                <a:solidFill>
                  <a:srgbClr val="0070C0"/>
                </a:solidFill>
              </a:rPr>
              <a:t>s</a:t>
            </a:r>
            <a:endParaRPr lang="en-GB" sz="2600" dirty="0">
              <a:solidFill>
                <a:srgbClr val="0070C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4900" dirty="0" smtClean="0">
                <a:solidFill>
                  <a:srgbClr val="FF0000"/>
                </a:solidFill>
              </a:rPr>
              <a:t/>
            </a:r>
            <a:br>
              <a:rPr lang="en-GB" sz="4900" dirty="0" smtClean="0">
                <a:solidFill>
                  <a:srgbClr val="FF0000"/>
                </a:solidFill>
              </a:rPr>
            </a:br>
            <a:r>
              <a:rPr lang="en-GB" sz="4900" dirty="0">
                <a:solidFill>
                  <a:srgbClr val="FF0000"/>
                </a:solidFill>
              </a:rPr>
              <a:t/>
            </a:r>
            <a:br>
              <a:rPr lang="en-GB" sz="4900" dirty="0">
                <a:solidFill>
                  <a:srgbClr val="FF0000"/>
                </a:solidFill>
              </a:rPr>
            </a:br>
            <a:r>
              <a:rPr lang="en-GB" sz="4900" dirty="0" smtClean="0">
                <a:solidFill>
                  <a:srgbClr val="FF0000"/>
                </a:solidFill>
              </a:rPr>
              <a:t/>
            </a:r>
            <a:br>
              <a:rPr lang="en-GB" sz="4900" dirty="0" smtClean="0">
                <a:solidFill>
                  <a:srgbClr val="FF0000"/>
                </a:solidFill>
              </a:rPr>
            </a:br>
            <a:r>
              <a:rPr lang="en-GB" sz="4900" dirty="0">
                <a:solidFill>
                  <a:srgbClr val="FF0000"/>
                </a:solidFill>
              </a:rPr>
              <a:t/>
            </a:r>
            <a:br>
              <a:rPr lang="en-GB" sz="4900" dirty="0">
                <a:solidFill>
                  <a:srgbClr val="FF0000"/>
                </a:solidFill>
              </a:rPr>
            </a:br>
            <a:r>
              <a:rPr lang="en-GB" sz="4900" dirty="0" smtClean="0">
                <a:solidFill>
                  <a:srgbClr val="FF0000"/>
                </a:solidFill>
              </a:rPr>
              <a:t/>
            </a:r>
            <a:br>
              <a:rPr lang="en-GB" sz="4900" dirty="0" smtClean="0">
                <a:solidFill>
                  <a:srgbClr val="FF0000"/>
                </a:solidFill>
              </a:rPr>
            </a:br>
            <a:r>
              <a:rPr lang="en-GB" sz="4900" dirty="0">
                <a:solidFill>
                  <a:srgbClr val="FF0000"/>
                </a:solidFill>
              </a:rPr>
              <a:t/>
            </a:r>
            <a:br>
              <a:rPr lang="en-GB" sz="4900" dirty="0">
                <a:solidFill>
                  <a:srgbClr val="FF0000"/>
                </a:solidFill>
              </a:rPr>
            </a:br>
            <a:r>
              <a:rPr lang="en-GB" sz="4900" dirty="0" smtClean="0">
                <a:solidFill>
                  <a:srgbClr val="FF0000"/>
                </a:solidFill>
              </a:rPr>
              <a:t/>
            </a:r>
            <a:br>
              <a:rPr lang="en-GB" sz="4900" dirty="0" smtClean="0">
                <a:solidFill>
                  <a:srgbClr val="FF0000"/>
                </a:solidFill>
              </a:rPr>
            </a:br>
            <a:r>
              <a:rPr lang="en-GB" sz="4900" dirty="0">
                <a:solidFill>
                  <a:srgbClr val="FF0000"/>
                </a:solidFill>
              </a:rPr>
              <a:t/>
            </a:r>
            <a:br>
              <a:rPr lang="en-GB" sz="4900" dirty="0">
                <a:solidFill>
                  <a:srgbClr val="FF0000"/>
                </a:solidFill>
              </a:rPr>
            </a:br>
            <a:r>
              <a:rPr lang="en-GB" sz="4900" dirty="0" smtClean="0">
                <a:solidFill>
                  <a:srgbClr val="FF0000"/>
                </a:solidFill>
              </a:rPr>
              <a:t/>
            </a:r>
            <a:br>
              <a:rPr lang="en-GB" sz="4900" dirty="0" smtClean="0">
                <a:solidFill>
                  <a:srgbClr val="FF0000"/>
                </a:solidFill>
              </a:rPr>
            </a:br>
            <a:r>
              <a:rPr lang="en-GB" sz="4900" dirty="0" smtClean="0">
                <a:solidFill>
                  <a:srgbClr val="FF0000"/>
                </a:solidFill>
              </a:rPr>
              <a:t>DEVIANCE AND NON-CONFORMITY IN PREMODERN EUROPE</a:t>
            </a:r>
            <a:endParaRPr lang="en-GB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95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rgbClr val="CC3300"/>
                </a:solidFill>
              </a:rPr>
              <a:t>THE EXAM</a:t>
            </a:r>
            <a:endParaRPr lang="en-US" altLang="en-US" smtClean="0">
              <a:solidFill>
                <a:srgbClr val="CC33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rgbClr val="0070C0"/>
                </a:solidFill>
              </a:rPr>
              <a:t>There are 10 general questions ranging across the themes of the module</a:t>
            </a:r>
          </a:p>
          <a:p>
            <a:pPr>
              <a:lnSpc>
                <a:spcPct val="90000"/>
              </a:lnSpc>
            </a:pPr>
            <a:r>
              <a:rPr lang="en-GB" altLang="en-US" dirty="0">
                <a:solidFill>
                  <a:srgbClr val="00B050"/>
                </a:solidFill>
              </a:rPr>
              <a:t>As the exam paper states, you are expected to answer each question with reference to ‘at least two’ deviant </a:t>
            </a:r>
            <a:r>
              <a:rPr lang="en-GB" altLang="en-US" dirty="0" smtClean="0">
                <a:solidFill>
                  <a:srgbClr val="00B050"/>
                </a:solidFill>
              </a:rPr>
              <a:t>groups (I’d suggest two to four, can also allude to others)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dirty="0">
                <a:solidFill>
                  <a:srgbClr val="0070C0"/>
                </a:solidFill>
              </a:rPr>
              <a:t>Y</a:t>
            </a:r>
            <a:r>
              <a:rPr lang="en-GB" altLang="en-US" dirty="0" smtClean="0">
                <a:solidFill>
                  <a:srgbClr val="0070C0"/>
                </a:solidFill>
              </a:rPr>
              <a:t>ou must answer two questions in two hours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rgbClr val="00B050"/>
                </a:solidFill>
              </a:rPr>
              <a:t>It counts for 50% of your final mark (combined with the long essay)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rgbClr val="0070C0"/>
                </a:solidFill>
              </a:rPr>
              <a:t>Scripts (and long essays) will be double-marked by two markers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rgbClr val="00800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altLang="en-US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4907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205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REVISION</a:t>
            </a:r>
            <a:endParaRPr lang="en-US" altLang="en-US" smtClean="0">
              <a:solidFill>
                <a:schemeClr val="accent2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endParaRPr lang="en-GB" altLang="en-US" dirty="0" smtClean="0">
              <a:solidFill>
                <a:srgbClr val="008000"/>
              </a:solidFill>
            </a:endParaRPr>
          </a:p>
          <a:p>
            <a:pPr eaLnBrk="1" hangingPunct="1">
              <a:buFontTx/>
              <a:buNone/>
            </a:pPr>
            <a:r>
              <a:rPr lang="en-GB" altLang="en-US" dirty="0" smtClean="0">
                <a:solidFill>
                  <a:srgbClr val="008000"/>
                </a:solidFill>
              </a:rPr>
              <a:t>DO</a:t>
            </a:r>
          </a:p>
          <a:p>
            <a:pPr eaLnBrk="1" hangingPunct="1"/>
            <a:r>
              <a:rPr lang="en-GB" altLang="en-US" dirty="0" smtClean="0">
                <a:solidFill>
                  <a:srgbClr val="008000"/>
                </a:solidFill>
              </a:rPr>
              <a:t>Select 4 or 5 themes / 6 to 8 groups to revise thoroughly</a:t>
            </a:r>
          </a:p>
          <a:p>
            <a:pPr eaLnBrk="1" hangingPunct="1"/>
            <a:r>
              <a:rPr lang="en-GB" altLang="en-US" dirty="0" smtClean="0">
                <a:solidFill>
                  <a:srgbClr val="008000"/>
                </a:solidFill>
              </a:rPr>
              <a:t>Choose topics / groups that are interlinked</a:t>
            </a:r>
          </a:p>
          <a:p>
            <a:pPr eaLnBrk="1" hangingPunct="1"/>
            <a:r>
              <a:rPr lang="en-GB" altLang="en-US" dirty="0" smtClean="0">
                <a:solidFill>
                  <a:srgbClr val="008000"/>
                </a:solidFill>
              </a:rPr>
              <a:t>Dissect short essays and read around them</a:t>
            </a:r>
          </a:p>
          <a:p>
            <a:pPr eaLnBrk="1" hangingPunct="1"/>
            <a:r>
              <a:rPr lang="en-GB" altLang="en-US" dirty="0" smtClean="0">
                <a:solidFill>
                  <a:srgbClr val="008000"/>
                </a:solidFill>
              </a:rPr>
              <a:t>Look through past papers and think through essay plans</a:t>
            </a:r>
            <a:endParaRPr lang="en-US" altLang="en-US" dirty="0" smtClean="0">
              <a:solidFill>
                <a:srgbClr val="00800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endParaRPr lang="en-GB" altLang="en-US" dirty="0" smtClean="0">
              <a:solidFill>
                <a:srgbClr val="CC3300"/>
              </a:solidFill>
            </a:endParaRPr>
          </a:p>
          <a:p>
            <a:pPr eaLnBrk="1" hangingPunct="1">
              <a:buFontTx/>
              <a:buNone/>
            </a:pPr>
            <a:r>
              <a:rPr lang="en-GB" altLang="en-US" dirty="0" smtClean="0">
                <a:solidFill>
                  <a:srgbClr val="CC3300"/>
                </a:solidFill>
              </a:rPr>
              <a:t>DON’T</a:t>
            </a:r>
          </a:p>
          <a:p>
            <a:pPr eaLnBrk="1" hangingPunct="1"/>
            <a:r>
              <a:rPr lang="en-GB" altLang="en-US" dirty="0" smtClean="0">
                <a:solidFill>
                  <a:srgbClr val="CC3300"/>
                </a:solidFill>
              </a:rPr>
              <a:t>Rely on just knowing about 2 themes / 4 groups</a:t>
            </a:r>
          </a:p>
          <a:p>
            <a:pPr eaLnBrk="1" hangingPunct="1"/>
            <a:r>
              <a:rPr lang="en-GB" altLang="en-US" dirty="0" smtClean="0">
                <a:solidFill>
                  <a:srgbClr val="CC3300"/>
                </a:solidFill>
              </a:rPr>
              <a:t>Forget to think about links between topics</a:t>
            </a:r>
          </a:p>
          <a:p>
            <a:pPr eaLnBrk="1" hangingPunct="1"/>
            <a:r>
              <a:rPr lang="en-GB" altLang="en-US" dirty="0" smtClean="0">
                <a:solidFill>
                  <a:srgbClr val="CC3300"/>
                </a:solidFill>
              </a:rPr>
              <a:t>Just read through short essays ignoring different angles</a:t>
            </a:r>
          </a:p>
          <a:p>
            <a:pPr eaLnBrk="1" hangingPunct="1"/>
            <a:r>
              <a:rPr lang="en-GB" altLang="en-US" dirty="0" smtClean="0">
                <a:solidFill>
                  <a:srgbClr val="CC3300"/>
                </a:solidFill>
              </a:rPr>
              <a:t>Forget to consult past papers and essay plan</a:t>
            </a:r>
            <a:endParaRPr lang="en-US" altLang="en-US" dirty="0" smtClean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490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1" grpId="0"/>
      <p:bldP spid="410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EXAM TECHNIQUE</a:t>
            </a:r>
            <a:endParaRPr lang="en-US" altLang="en-US" smtClean="0">
              <a:solidFill>
                <a:schemeClr val="accent2"/>
              </a:solidFill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GB" altLang="en-US" sz="2400" dirty="0" smtClean="0">
              <a:solidFill>
                <a:srgbClr val="008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2400" dirty="0" smtClean="0">
                <a:solidFill>
                  <a:srgbClr val="008000"/>
                </a:solidFill>
              </a:rPr>
              <a:t>DO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 dirty="0" smtClean="0">
                <a:solidFill>
                  <a:srgbClr val="008000"/>
                </a:solidFill>
              </a:rPr>
              <a:t>ANSWER THE QUESTION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 dirty="0" smtClean="0">
                <a:solidFill>
                  <a:srgbClr val="008000"/>
                </a:solidFill>
              </a:rPr>
              <a:t>Structure your answer – intro &amp; conclusion 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 dirty="0" smtClean="0">
                <a:solidFill>
                  <a:srgbClr val="008000"/>
                </a:solidFill>
              </a:rPr>
              <a:t>Provide supporting evidence – historians’ views, examples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 dirty="0" smtClean="0">
                <a:solidFill>
                  <a:srgbClr val="008000"/>
                </a:solidFill>
              </a:rPr>
              <a:t>Argue a focused but balanced case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 dirty="0" smtClean="0">
                <a:solidFill>
                  <a:srgbClr val="008000"/>
                </a:solidFill>
              </a:rPr>
              <a:t>Think about the broader context</a:t>
            </a:r>
          </a:p>
          <a:p>
            <a:pPr>
              <a:lnSpc>
                <a:spcPct val="80000"/>
              </a:lnSpc>
            </a:pPr>
            <a:r>
              <a:rPr lang="en-GB" altLang="en-US" sz="2400" dirty="0">
                <a:solidFill>
                  <a:srgbClr val="008000"/>
                </a:solidFill>
              </a:rPr>
              <a:t>Give each answer sufficient time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 dirty="0" smtClean="0">
              <a:solidFill>
                <a:srgbClr val="008000"/>
              </a:solidFill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GB" altLang="en-US" sz="2400" dirty="0" smtClean="0">
              <a:solidFill>
                <a:srgbClr val="CC33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2400" dirty="0" smtClean="0">
                <a:solidFill>
                  <a:srgbClr val="CC3300"/>
                </a:solidFill>
              </a:rPr>
              <a:t>DON’T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 dirty="0" smtClean="0">
                <a:solidFill>
                  <a:srgbClr val="CC3300"/>
                </a:solidFill>
              </a:rPr>
              <a:t>Rattle off all you know or regurgitate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 dirty="0" smtClean="0">
                <a:solidFill>
                  <a:srgbClr val="CC3300"/>
                </a:solidFill>
              </a:rPr>
              <a:t>Lose sight of the question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 dirty="0" smtClean="0">
                <a:solidFill>
                  <a:srgbClr val="CC3300"/>
                </a:solidFill>
              </a:rPr>
              <a:t>Be vague and fail to support with evidence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 dirty="0" smtClean="0">
                <a:solidFill>
                  <a:srgbClr val="CC3300"/>
                </a:solidFill>
              </a:rPr>
              <a:t>Argue as if there’s only one point of view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 dirty="0" smtClean="0">
                <a:solidFill>
                  <a:srgbClr val="CC3300"/>
                </a:solidFill>
              </a:rPr>
              <a:t>Be irrelevant or range too far away from topic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 dirty="0" smtClean="0">
                <a:solidFill>
                  <a:srgbClr val="CC3300"/>
                </a:solidFill>
              </a:rPr>
              <a:t>Leave too little time for the last question</a:t>
            </a:r>
            <a:endParaRPr lang="en-US" altLang="en-US" sz="2400" dirty="0" smtClean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0829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7" grpId="0"/>
      <p:bldP spid="81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rgbClr val="CC3300"/>
                </a:solidFill>
              </a:rPr>
              <a:t>OTHER TIPS</a:t>
            </a:r>
            <a:endParaRPr lang="en-US" altLang="en-US" smtClean="0">
              <a:solidFill>
                <a:srgbClr val="CC33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268413"/>
            <a:ext cx="8302625" cy="45989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rgbClr val="0070C0"/>
                </a:solidFill>
              </a:rPr>
              <a:t>Demonstrate breadth of knowledge (of module themes or different countries/case studies) – bonus marks available for the ‘iceberg effect’ here!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rgbClr val="008000"/>
                </a:solidFill>
              </a:rPr>
              <a:t>If asked to address a particular aspect don’t spend too long on other aspects unless they link directly to the question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rgbClr val="0070C0"/>
                </a:solidFill>
              </a:rPr>
              <a:t>Check your facts – chronology, examples </a:t>
            </a:r>
            <a:r>
              <a:rPr lang="en-GB" altLang="en-US" dirty="0" err="1" smtClean="0">
                <a:solidFill>
                  <a:srgbClr val="0070C0"/>
                </a:solidFill>
              </a:rPr>
              <a:t>etc</a:t>
            </a:r>
            <a:endParaRPr lang="en-GB" altLang="en-US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rgbClr val="008000"/>
                </a:solidFill>
              </a:rPr>
              <a:t>Markers are impressed by range and specificity (also check Marking Criteria)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rgbClr val="0070C0"/>
                </a:solidFill>
              </a:rPr>
              <a:t>Markers prefer legible scripts!</a:t>
            </a:r>
          </a:p>
          <a:p>
            <a:pPr eaLnBrk="1" hangingPunct="1">
              <a:lnSpc>
                <a:spcPct val="90000"/>
              </a:lnSpc>
            </a:pPr>
            <a:endParaRPr lang="en-US" altLang="en-US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119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"/>
          <p:cNvSpPr>
            <a:spLocks noChangeArrowheads="1"/>
          </p:cNvSpPr>
          <p:nvPr/>
        </p:nvSpPr>
        <p:spPr bwMode="auto">
          <a:xfrm>
            <a:off x="755650" y="260350"/>
            <a:ext cx="7777163" cy="6134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800" b="1" dirty="0"/>
              <a:t>First Class (70+)</a:t>
            </a:r>
          </a:p>
          <a:p>
            <a:pPr>
              <a:defRPr/>
            </a:pPr>
            <a:r>
              <a:rPr lang="en-US" sz="1800" dirty="0"/>
              <a:t>1. Persuasive and direct answer to the question, establishing the wider significance of the issues concerned.</a:t>
            </a:r>
          </a:p>
          <a:p>
            <a:pPr>
              <a:defRPr/>
            </a:pPr>
            <a:r>
              <a:rPr lang="en-US" sz="1800" dirty="0"/>
              <a:t>2. Comprehensive coverage of the relevant material; accuracy in the details.</a:t>
            </a:r>
          </a:p>
          <a:p>
            <a:pPr>
              <a:defRPr/>
            </a:pPr>
            <a:r>
              <a:rPr lang="en-US" sz="1800" dirty="0"/>
              <a:t>3. A direct and coherent argument, well supported by relevant evidence.</a:t>
            </a:r>
          </a:p>
          <a:p>
            <a:pPr>
              <a:defRPr/>
            </a:pPr>
            <a:r>
              <a:rPr lang="en-US" sz="1800" dirty="0"/>
              <a:t>4. Critical analysis of relevant concepts, theoretical or </a:t>
            </a:r>
            <a:r>
              <a:rPr lang="en-US" sz="1800" dirty="0" err="1"/>
              <a:t>historiographical</a:t>
            </a:r>
            <a:endParaRPr lang="en-US" sz="1800" dirty="0"/>
          </a:p>
          <a:p>
            <a:pPr>
              <a:defRPr/>
            </a:pPr>
            <a:r>
              <a:rPr lang="en-US" sz="1800" dirty="0"/>
              <a:t>perspectives or methodological issues.</a:t>
            </a:r>
          </a:p>
          <a:p>
            <a:pPr>
              <a:defRPr/>
            </a:pPr>
            <a:r>
              <a:rPr lang="en-US" sz="1800" dirty="0"/>
              <a:t>5. Fluent and engaging writing style; persuasive presentation and structuring of arguments.</a:t>
            </a:r>
          </a:p>
          <a:p>
            <a:pPr>
              <a:defRPr/>
            </a:pPr>
            <a:r>
              <a:rPr lang="en-US" sz="1800" dirty="0"/>
              <a:t>6. Work which, in addition, displays evidence of creativity, originality,</a:t>
            </a:r>
          </a:p>
          <a:p>
            <a:pPr>
              <a:defRPr/>
            </a:pPr>
            <a:r>
              <a:rPr lang="en-US" sz="1800" dirty="0"/>
              <a:t>sophistication and freshness of arguments will be awarded marks of 75+</a:t>
            </a:r>
          </a:p>
          <a:p>
            <a:pPr>
              <a:defRPr/>
            </a:pPr>
            <a:r>
              <a:rPr lang="en-US" sz="1800" b="1" dirty="0"/>
              <a:t>Upper Second (60 – 69)</a:t>
            </a:r>
          </a:p>
          <a:p>
            <a:pPr>
              <a:defRPr/>
            </a:pPr>
            <a:r>
              <a:rPr lang="en-US" sz="1800" dirty="0"/>
              <a:t>1. Direct answer to the question, establishing the wider significance of the</a:t>
            </a:r>
          </a:p>
          <a:p>
            <a:pPr>
              <a:defRPr/>
            </a:pPr>
            <a:r>
              <a:rPr lang="en-US" sz="1800" dirty="0"/>
              <a:t>issues concerned.</a:t>
            </a:r>
          </a:p>
          <a:p>
            <a:pPr>
              <a:defRPr/>
            </a:pPr>
            <a:r>
              <a:rPr lang="en-US" sz="1800" dirty="0"/>
              <a:t>2. Adequate coverage of the relevant material, accuracy in the details.</a:t>
            </a:r>
          </a:p>
          <a:p>
            <a:pPr>
              <a:defRPr/>
            </a:pPr>
            <a:r>
              <a:rPr lang="en-US" sz="1800" dirty="0"/>
              <a:t>3. Skilful </a:t>
            </a:r>
            <a:r>
              <a:rPr lang="en-US" sz="1800" dirty="0" err="1"/>
              <a:t>mobilisation</a:t>
            </a:r>
            <a:r>
              <a:rPr lang="en-US" sz="1800" dirty="0"/>
              <a:t> of evidence in relation to the argument being presented.</a:t>
            </a:r>
          </a:p>
          <a:p>
            <a:pPr>
              <a:defRPr/>
            </a:pPr>
            <a:r>
              <a:rPr lang="en-US" sz="1800" dirty="0"/>
              <a:t>4. Narrative and description taking second place to analysis.</a:t>
            </a:r>
          </a:p>
          <a:p>
            <a:pPr>
              <a:defRPr/>
            </a:pPr>
            <a:r>
              <a:rPr lang="en-US" sz="1800" dirty="0"/>
              <a:t>5. Competent manipulation of relevant concepts, theoretical or</a:t>
            </a:r>
          </a:p>
          <a:p>
            <a:pPr>
              <a:defRPr/>
            </a:pPr>
            <a:r>
              <a:rPr lang="en-US" sz="1800" dirty="0" err="1"/>
              <a:t>historiographical</a:t>
            </a:r>
            <a:r>
              <a:rPr lang="en-US" sz="1800" dirty="0"/>
              <a:t> perspectives or methodological issues.</a:t>
            </a:r>
          </a:p>
          <a:p>
            <a:pPr>
              <a:defRPr/>
            </a:pPr>
            <a:r>
              <a:rPr lang="en-US" sz="1800" dirty="0"/>
              <a:t>6. Fluent writing style; effective presentation and structuring of arguments.</a:t>
            </a:r>
          </a:p>
        </p:txBody>
      </p:sp>
    </p:spTree>
    <p:extLst>
      <p:ext uri="{BB962C8B-B14F-4D97-AF65-F5344CB8AC3E}">
        <p14:creationId xmlns:p14="http://schemas.microsoft.com/office/powerpoint/2010/main" val="50257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104</TotalTime>
  <Words>523</Words>
  <Application>Microsoft Office PowerPoint</Application>
  <PresentationFormat>On-screen Show (4:3)</PresentationFormat>
  <Paragraphs>66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         DEVIANCE AND NON-CONFORMITY IN PREMODERN EUROPE</vt:lpstr>
      <vt:lpstr>THE EXAM</vt:lpstr>
      <vt:lpstr>REVISION</vt:lpstr>
      <vt:lpstr>EXAM TECHNIQUE</vt:lpstr>
      <vt:lpstr>OTHER TIPS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DEVIANCE AND NON-CONFORMITY IN PREMODERN EUROPE</dc:title>
  <dc:creator>History 9C076617H</dc:creator>
  <cp:lastModifiedBy>History 9C076617H</cp:lastModifiedBy>
  <cp:revision>8</cp:revision>
  <dcterms:created xsi:type="dcterms:W3CDTF">2014-04-27T18:07:59Z</dcterms:created>
  <dcterms:modified xsi:type="dcterms:W3CDTF">2015-04-30T16:38:02Z</dcterms:modified>
</cp:coreProperties>
</file>