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85" r:id="rId4"/>
    <p:sldId id="284" r:id="rId5"/>
    <p:sldId id="257" r:id="rId6"/>
    <p:sldId id="287" r:id="rId7"/>
    <p:sldId id="286" r:id="rId8"/>
    <p:sldId id="301" r:id="rId9"/>
    <p:sldId id="288" r:id="rId10"/>
    <p:sldId id="292" r:id="rId11"/>
    <p:sldId id="289" r:id="rId12"/>
    <p:sldId id="290" r:id="rId13"/>
    <p:sldId id="303" r:id="rId14"/>
    <p:sldId id="291" r:id="rId15"/>
    <p:sldId id="305" r:id="rId16"/>
    <p:sldId id="293" r:id="rId17"/>
    <p:sldId id="297" r:id="rId18"/>
    <p:sldId id="299" r:id="rId19"/>
    <p:sldId id="302" r:id="rId20"/>
    <p:sldId id="306" r:id="rId21"/>
    <p:sldId id="295" r:id="rId22"/>
    <p:sldId id="294" r:id="rId23"/>
    <p:sldId id="308" r:id="rId24"/>
    <p:sldId id="298" r:id="rId25"/>
    <p:sldId id="296" r:id="rId26"/>
    <p:sldId id="309" r:id="rId27"/>
    <p:sldId id="283" r:id="rId28"/>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9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163FA0D0-4C67-4642-9EDA-27B8BD689D21}" type="slidenum">
              <a:rPr lang="en-GB" altLang="en-US"/>
              <a:pPr/>
              <a:t>‹#›</a:t>
            </a:fld>
            <a:endParaRPr lang="en-GB" altLang="en-US"/>
          </a:p>
        </p:txBody>
      </p:sp>
    </p:spTree>
    <p:extLst>
      <p:ext uri="{BB962C8B-B14F-4D97-AF65-F5344CB8AC3E}">
        <p14:creationId xmlns:p14="http://schemas.microsoft.com/office/powerpoint/2010/main" val="4137538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C801298B-44A2-44F0-AF12-B70BEAE6FB7C}" type="slidenum">
              <a:rPr lang="en-GB" altLang="en-US"/>
              <a:pPr/>
              <a:t>‹#›</a:t>
            </a:fld>
            <a:endParaRPr lang="en-GB" altLang="en-US"/>
          </a:p>
        </p:txBody>
      </p:sp>
    </p:spTree>
    <p:extLst>
      <p:ext uri="{BB962C8B-B14F-4D97-AF65-F5344CB8AC3E}">
        <p14:creationId xmlns:p14="http://schemas.microsoft.com/office/powerpoint/2010/main" val="326640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0B6DF021-AB00-4BEB-8F43-7AFE1D6C0481}" type="slidenum">
              <a:rPr lang="en-GB" altLang="en-US"/>
              <a:pPr/>
              <a:t>‹#›</a:t>
            </a:fld>
            <a:endParaRPr lang="en-GB" altLang="en-US"/>
          </a:p>
        </p:txBody>
      </p:sp>
    </p:spTree>
    <p:extLst>
      <p:ext uri="{BB962C8B-B14F-4D97-AF65-F5344CB8AC3E}">
        <p14:creationId xmlns:p14="http://schemas.microsoft.com/office/powerpoint/2010/main" val="2000413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FC99B292-19FD-4F38-9D5D-DAF4DF58744F}" type="slidenum">
              <a:rPr lang="en-GB" altLang="en-US"/>
              <a:pPr/>
              <a:t>‹#›</a:t>
            </a:fld>
            <a:endParaRPr lang="en-GB" altLang="en-US"/>
          </a:p>
        </p:txBody>
      </p:sp>
    </p:spTree>
    <p:extLst>
      <p:ext uri="{BB962C8B-B14F-4D97-AF65-F5344CB8AC3E}">
        <p14:creationId xmlns:p14="http://schemas.microsoft.com/office/powerpoint/2010/main" val="1581719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580DF0ED-80EB-4694-B240-33BD9365249B}" type="slidenum">
              <a:rPr lang="en-GB" altLang="en-US"/>
              <a:pPr/>
              <a:t>‹#›</a:t>
            </a:fld>
            <a:endParaRPr lang="en-GB" altLang="en-US"/>
          </a:p>
        </p:txBody>
      </p:sp>
    </p:spTree>
    <p:extLst>
      <p:ext uri="{BB962C8B-B14F-4D97-AF65-F5344CB8AC3E}">
        <p14:creationId xmlns:p14="http://schemas.microsoft.com/office/powerpoint/2010/main" val="2675260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95D5E695-B2BD-4F81-852E-90644664574A}" type="slidenum">
              <a:rPr lang="en-GB" altLang="en-US"/>
              <a:pPr/>
              <a:t>‹#›</a:t>
            </a:fld>
            <a:endParaRPr lang="en-GB" altLang="en-US"/>
          </a:p>
        </p:txBody>
      </p:sp>
    </p:spTree>
    <p:extLst>
      <p:ext uri="{BB962C8B-B14F-4D97-AF65-F5344CB8AC3E}">
        <p14:creationId xmlns:p14="http://schemas.microsoft.com/office/powerpoint/2010/main" val="4043201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5B22CCE8-2BEE-408B-919E-6D3E5A16D419}" type="slidenum">
              <a:rPr lang="en-GB" altLang="en-US"/>
              <a:pPr/>
              <a:t>‹#›</a:t>
            </a:fld>
            <a:endParaRPr lang="en-GB" altLang="en-US"/>
          </a:p>
        </p:txBody>
      </p:sp>
    </p:spTree>
    <p:extLst>
      <p:ext uri="{BB962C8B-B14F-4D97-AF65-F5344CB8AC3E}">
        <p14:creationId xmlns:p14="http://schemas.microsoft.com/office/powerpoint/2010/main" val="1013188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A1FA6551-6953-419C-8D11-A080A78BFF85}" type="slidenum">
              <a:rPr lang="en-GB" altLang="en-US"/>
              <a:pPr/>
              <a:t>‹#›</a:t>
            </a:fld>
            <a:endParaRPr lang="en-GB" altLang="en-US"/>
          </a:p>
        </p:txBody>
      </p:sp>
    </p:spTree>
    <p:extLst>
      <p:ext uri="{BB962C8B-B14F-4D97-AF65-F5344CB8AC3E}">
        <p14:creationId xmlns:p14="http://schemas.microsoft.com/office/powerpoint/2010/main" val="43942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AD269323-CEFD-42EA-AB41-C37A75B14E79}" type="slidenum">
              <a:rPr lang="en-GB" altLang="en-US"/>
              <a:pPr/>
              <a:t>‹#›</a:t>
            </a:fld>
            <a:endParaRPr lang="en-GB" altLang="en-US"/>
          </a:p>
        </p:txBody>
      </p:sp>
    </p:spTree>
    <p:extLst>
      <p:ext uri="{BB962C8B-B14F-4D97-AF65-F5344CB8AC3E}">
        <p14:creationId xmlns:p14="http://schemas.microsoft.com/office/powerpoint/2010/main" val="3877351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B2CF60ED-E537-4068-8D64-1415C922E020}" type="slidenum">
              <a:rPr lang="en-GB" altLang="en-US"/>
              <a:pPr/>
              <a:t>‹#›</a:t>
            </a:fld>
            <a:endParaRPr lang="en-GB" altLang="en-US"/>
          </a:p>
        </p:txBody>
      </p:sp>
    </p:spTree>
    <p:extLst>
      <p:ext uri="{BB962C8B-B14F-4D97-AF65-F5344CB8AC3E}">
        <p14:creationId xmlns:p14="http://schemas.microsoft.com/office/powerpoint/2010/main" val="361336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A01C5B32-A5D7-40D1-988B-ED446A026C33}" type="slidenum">
              <a:rPr lang="en-GB" altLang="en-US"/>
              <a:pPr/>
              <a:t>‹#›</a:t>
            </a:fld>
            <a:endParaRPr lang="en-GB" altLang="en-US"/>
          </a:p>
        </p:txBody>
      </p:sp>
    </p:spTree>
    <p:extLst>
      <p:ext uri="{BB962C8B-B14F-4D97-AF65-F5344CB8AC3E}">
        <p14:creationId xmlns:p14="http://schemas.microsoft.com/office/powerpoint/2010/main" val="800717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333794EE-D21B-4A43-A3A9-88A7AB32D10C}"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upload.wikimedia.org/wikipedia/commons/3/3f/Ars.moriendi.pride.a.jpg" TargetMode="Externa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upload.wikimedia.org/wikipedia/en/5/58/Scrofula-andre-du-laurens-1609.jpe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upload.wikimedia.org/wikipedia/en/5/58/Scrofula-andre-du-laurens-1609.jpeg" TargetMode="External"/><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hyperlink" Target="//upload.wikimedia.org/wikipedia/commons/6/66/Woman_%26_La_Bete.jpg" TargetMode="Externa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547813" y="1125538"/>
            <a:ext cx="6119812"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solidFill>
                  <a:schemeClr val="accent1"/>
                </a:solidFill>
                <a:latin typeface="Tahoma" pitchFamily="34" charset="0"/>
              </a:rPr>
              <a:t>HI266</a:t>
            </a:r>
          </a:p>
          <a:p>
            <a:pPr algn="ctr">
              <a:spcBef>
                <a:spcPct val="50000"/>
              </a:spcBef>
            </a:pPr>
            <a:r>
              <a:rPr lang="en-GB" altLang="en-US" sz="2400">
                <a:solidFill>
                  <a:schemeClr val="accent1"/>
                </a:solidFill>
                <a:latin typeface="Tahoma" pitchFamily="34" charset="0"/>
              </a:rPr>
              <a:t>Deviance and Non-Conformity</a:t>
            </a:r>
          </a:p>
        </p:txBody>
      </p:sp>
      <p:sp>
        <p:nvSpPr>
          <p:cNvPr id="4099" name="Text Box 3"/>
          <p:cNvSpPr txBox="1">
            <a:spLocks noChangeArrowheads="1"/>
          </p:cNvSpPr>
          <p:nvPr/>
        </p:nvSpPr>
        <p:spPr bwMode="auto">
          <a:xfrm>
            <a:off x="179388" y="2781300"/>
            <a:ext cx="87852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4400">
                <a:solidFill>
                  <a:schemeClr val="accent1"/>
                </a:solidFill>
                <a:latin typeface="Tahoma" pitchFamily="34" charset="0"/>
              </a:rPr>
              <a:t>Folk Beliefs and Magic</a:t>
            </a:r>
            <a:endParaRPr lang="en-GB" altLang="en-US" sz="3200">
              <a:solidFill>
                <a:schemeClr val="accent1"/>
              </a:solidFill>
              <a:latin typeface="Tahoma" pitchFamily="34" charset="0"/>
            </a:endParaRPr>
          </a:p>
        </p:txBody>
      </p:sp>
      <p:sp>
        <p:nvSpPr>
          <p:cNvPr id="4100" name="Text Box 4"/>
          <p:cNvSpPr txBox="1">
            <a:spLocks noChangeArrowheads="1"/>
          </p:cNvSpPr>
          <p:nvPr/>
        </p:nvSpPr>
        <p:spPr bwMode="auto">
          <a:xfrm>
            <a:off x="2268538" y="4149725"/>
            <a:ext cx="4679950" cy="86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solidFill>
                  <a:schemeClr val="accent1"/>
                </a:solidFill>
                <a:latin typeface="Tahoma" pitchFamily="34" charset="0"/>
              </a:rPr>
              <a:t>Stephen Bates</a:t>
            </a:r>
          </a:p>
          <a:p>
            <a:pPr algn="ctr">
              <a:spcBef>
                <a:spcPct val="50000"/>
              </a:spcBef>
            </a:pPr>
            <a:r>
              <a:rPr lang="en-GB" altLang="en-US">
                <a:solidFill>
                  <a:schemeClr val="accent1"/>
                </a:solidFill>
                <a:latin typeface="Tahoma" pitchFamily="34" charset="0"/>
              </a:rPr>
              <a:t>s.m.j.bates@warwick.ac.uk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51" name="Picture 15" descr="TaymouthHoursHellmouth"/>
          <p:cNvPicPr>
            <a:picLocks noChangeAspect="1" noChangeArrowheads="1"/>
          </p:cNvPicPr>
          <p:nvPr/>
        </p:nvPicPr>
        <p:blipFill>
          <a:blip r:embed="rId2" cstate="print">
            <a:extLst>
              <a:ext uri="{28A0092B-C50C-407E-A947-70E740481C1C}">
                <a14:useLocalDpi xmlns:a14="http://schemas.microsoft.com/office/drawing/2010/main" val="0"/>
              </a:ext>
            </a:extLst>
          </a:blip>
          <a:srcRect l="2206" r="1079"/>
          <a:stretch>
            <a:fillRect/>
          </a:stretch>
        </p:blipFill>
        <p:spPr bwMode="auto">
          <a:xfrm>
            <a:off x="5651500" y="4437063"/>
            <a:ext cx="3419475" cy="2346325"/>
          </a:xfrm>
          <a:prstGeom prst="rect">
            <a:avLst/>
          </a:prstGeom>
          <a:noFill/>
          <a:extLst>
            <a:ext uri="{909E8E84-426E-40DD-AFC4-6F175D3DCCD1}">
              <a14:hiddenFill xmlns:a14="http://schemas.microsoft.com/office/drawing/2010/main">
                <a:solidFill>
                  <a:srgbClr val="FFFFFF"/>
                </a:solidFill>
              </a14:hiddenFill>
            </a:ext>
          </a:extLst>
        </p:spPr>
      </p:pic>
      <p:sp>
        <p:nvSpPr>
          <p:cNvPr id="39940" name="Text Box 4"/>
          <p:cNvSpPr txBox="1">
            <a:spLocks noChangeArrowheads="1"/>
          </p:cNvSpPr>
          <p:nvPr/>
        </p:nvSpPr>
        <p:spPr bwMode="auto">
          <a:xfrm>
            <a:off x="250825" y="4349750"/>
            <a:ext cx="12969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a:solidFill>
                  <a:schemeClr val="accent1"/>
                </a:solidFill>
                <a:latin typeface="Tahoma" pitchFamily="34" charset="0"/>
              </a:rPr>
              <a:t>Death</a:t>
            </a:r>
          </a:p>
        </p:txBody>
      </p:sp>
      <p:sp>
        <p:nvSpPr>
          <p:cNvPr id="39941" name="Text Box 5"/>
          <p:cNvSpPr txBox="1">
            <a:spLocks noChangeArrowheads="1"/>
          </p:cNvSpPr>
          <p:nvPr/>
        </p:nvSpPr>
        <p:spPr bwMode="auto">
          <a:xfrm>
            <a:off x="2124075" y="4349750"/>
            <a:ext cx="20875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a:solidFill>
                  <a:schemeClr val="accent1"/>
                </a:solidFill>
                <a:latin typeface="Tahoma" pitchFamily="34" charset="0"/>
              </a:rPr>
              <a:t>Judgement</a:t>
            </a:r>
          </a:p>
        </p:txBody>
      </p:sp>
      <p:sp>
        <p:nvSpPr>
          <p:cNvPr id="39942" name="Text Box 6"/>
          <p:cNvSpPr txBox="1">
            <a:spLocks noChangeArrowheads="1"/>
          </p:cNvSpPr>
          <p:nvPr/>
        </p:nvSpPr>
        <p:spPr bwMode="auto">
          <a:xfrm>
            <a:off x="4572000" y="3413125"/>
            <a:ext cx="2016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a:solidFill>
                  <a:schemeClr val="accent1"/>
                </a:solidFill>
                <a:latin typeface="Tahoma" pitchFamily="34" charset="0"/>
              </a:rPr>
              <a:t>Purgatory</a:t>
            </a:r>
          </a:p>
        </p:txBody>
      </p:sp>
      <p:sp>
        <p:nvSpPr>
          <p:cNvPr id="39943" name="Text Box 7"/>
          <p:cNvSpPr txBox="1">
            <a:spLocks noChangeArrowheads="1"/>
          </p:cNvSpPr>
          <p:nvPr/>
        </p:nvSpPr>
        <p:spPr bwMode="auto">
          <a:xfrm>
            <a:off x="4787900" y="5502275"/>
            <a:ext cx="7921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a:solidFill>
                  <a:schemeClr val="accent1"/>
                </a:solidFill>
                <a:latin typeface="Tahoma" pitchFamily="34" charset="0"/>
              </a:rPr>
              <a:t>Hell</a:t>
            </a:r>
          </a:p>
        </p:txBody>
      </p:sp>
      <p:sp>
        <p:nvSpPr>
          <p:cNvPr id="39944" name="Text Box 8"/>
          <p:cNvSpPr txBox="1">
            <a:spLocks noChangeArrowheads="1"/>
          </p:cNvSpPr>
          <p:nvPr/>
        </p:nvSpPr>
        <p:spPr bwMode="auto">
          <a:xfrm>
            <a:off x="6588125" y="2636838"/>
            <a:ext cx="15843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a:solidFill>
                  <a:schemeClr val="accent1"/>
                </a:solidFill>
                <a:latin typeface="Tahoma" pitchFamily="34" charset="0"/>
              </a:rPr>
              <a:t>Heaven</a:t>
            </a:r>
          </a:p>
        </p:txBody>
      </p:sp>
      <p:cxnSp>
        <p:nvCxnSpPr>
          <p:cNvPr id="39945" name="AutoShape 9"/>
          <p:cNvCxnSpPr>
            <a:cxnSpLocks noChangeShapeType="1"/>
            <a:stCxn id="39940" idx="3"/>
            <a:endCxn id="39941" idx="1"/>
          </p:cNvCxnSpPr>
          <p:nvPr/>
        </p:nvCxnSpPr>
        <p:spPr bwMode="auto">
          <a:xfrm>
            <a:off x="1547813" y="4610100"/>
            <a:ext cx="576262" cy="0"/>
          </a:xfrm>
          <a:prstGeom prst="straightConnector1">
            <a:avLst/>
          </a:prstGeom>
          <a:noFill/>
          <a:ln w="190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947" name="AutoShape 11"/>
          <p:cNvCxnSpPr>
            <a:cxnSpLocks noChangeShapeType="1"/>
            <a:stCxn id="39941" idx="3"/>
            <a:endCxn id="39942" idx="1"/>
          </p:cNvCxnSpPr>
          <p:nvPr/>
        </p:nvCxnSpPr>
        <p:spPr bwMode="auto">
          <a:xfrm flipV="1">
            <a:off x="4211638" y="3673475"/>
            <a:ext cx="360362" cy="936625"/>
          </a:xfrm>
          <a:prstGeom prst="bentConnector3">
            <a:avLst>
              <a:gd name="adj1" fmla="val 49778"/>
            </a:avLst>
          </a:prstGeom>
          <a:noFill/>
          <a:ln w="19050">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948" name="AutoShape 12"/>
          <p:cNvCxnSpPr>
            <a:cxnSpLocks noChangeShapeType="1"/>
            <a:stCxn id="39941" idx="3"/>
            <a:endCxn id="39943" idx="1"/>
          </p:cNvCxnSpPr>
          <p:nvPr/>
        </p:nvCxnSpPr>
        <p:spPr bwMode="auto">
          <a:xfrm>
            <a:off x="4211638" y="4610100"/>
            <a:ext cx="576262" cy="1152525"/>
          </a:xfrm>
          <a:prstGeom prst="bentConnector3">
            <a:avLst>
              <a:gd name="adj1" fmla="val 31130"/>
            </a:avLst>
          </a:prstGeom>
          <a:noFill/>
          <a:ln w="19050">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9949" name="Picture 13"/>
          <p:cNvPicPr>
            <a:picLocks noChangeAspect="1" noChangeArrowheads="1"/>
          </p:cNvPicPr>
          <p:nvPr/>
        </p:nvPicPr>
        <p:blipFill>
          <a:blip r:embed="rId3">
            <a:extLst>
              <a:ext uri="{28A0092B-C50C-407E-A947-70E740481C1C}">
                <a14:useLocalDpi xmlns:a14="http://schemas.microsoft.com/office/drawing/2010/main" val="0"/>
              </a:ext>
            </a:extLst>
          </a:blip>
          <a:srcRect l="10838" t="3949" r="10359" b="9418"/>
          <a:stretch>
            <a:fillRect/>
          </a:stretch>
        </p:blipFill>
        <p:spPr bwMode="auto">
          <a:xfrm>
            <a:off x="1022350" y="476250"/>
            <a:ext cx="2422525" cy="367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53" name="Picture 17" descr="mtales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280988"/>
            <a:ext cx="3217863" cy="2292350"/>
          </a:xfrm>
          <a:prstGeom prst="rect">
            <a:avLst/>
          </a:prstGeom>
          <a:noFill/>
          <a:extLst>
            <a:ext uri="{909E8E84-426E-40DD-AFC4-6F175D3DCCD1}">
              <a14:hiddenFill xmlns:a14="http://schemas.microsoft.com/office/drawing/2010/main">
                <a:solidFill>
                  <a:srgbClr val="FFFFFF"/>
                </a:solidFill>
              </a14:hiddenFill>
            </a:ext>
          </a:extLst>
        </p:spPr>
      </p:pic>
      <p:cxnSp>
        <p:nvCxnSpPr>
          <p:cNvPr id="39954" name="AutoShape 18"/>
          <p:cNvCxnSpPr>
            <a:cxnSpLocks noChangeShapeType="1"/>
            <a:stCxn id="39942" idx="3"/>
            <a:endCxn id="39944" idx="2"/>
          </p:cNvCxnSpPr>
          <p:nvPr/>
        </p:nvCxnSpPr>
        <p:spPr bwMode="auto">
          <a:xfrm flipV="1">
            <a:off x="6588125" y="3155950"/>
            <a:ext cx="792163" cy="517525"/>
          </a:xfrm>
          <a:prstGeom prst="bentConnector2">
            <a:avLst/>
          </a:prstGeom>
          <a:noFill/>
          <a:ln w="19050">
            <a:solidFill>
              <a:schemeClr val="accent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940"/>
                                        </p:tgtEl>
                                        <p:attrNameLst>
                                          <p:attrName>style.visibility</p:attrName>
                                        </p:attrNameLst>
                                      </p:cBhvr>
                                      <p:to>
                                        <p:strVal val="visible"/>
                                      </p:to>
                                    </p:set>
                                    <p:animEffect transition="in" filter="fade">
                                      <p:cBhvr>
                                        <p:cTn id="7" dur="2000"/>
                                        <p:tgtEl>
                                          <p:spTgt spid="39940"/>
                                        </p:tgtEl>
                                      </p:cBhvr>
                                    </p:animEffect>
                                  </p:childTnLst>
                                </p:cTn>
                              </p:par>
                            </p:childTnLst>
                          </p:cTn>
                        </p:par>
                        <p:par>
                          <p:cTn id="8" fill="hold" nodeType="afterGroup">
                            <p:stCondLst>
                              <p:cond delay="2000"/>
                            </p:stCondLst>
                            <p:childTnLst>
                              <p:par>
                                <p:cTn id="9" presetID="22" presetClass="entr" presetSubtype="8" fill="hold" nodeType="afterEffect">
                                  <p:stCondLst>
                                    <p:cond delay="0"/>
                                  </p:stCondLst>
                                  <p:childTnLst>
                                    <p:set>
                                      <p:cBhvr>
                                        <p:cTn id="10" dur="1" fill="hold">
                                          <p:stCondLst>
                                            <p:cond delay="0"/>
                                          </p:stCondLst>
                                        </p:cTn>
                                        <p:tgtEl>
                                          <p:spTgt spid="39945"/>
                                        </p:tgtEl>
                                        <p:attrNameLst>
                                          <p:attrName>style.visibility</p:attrName>
                                        </p:attrNameLst>
                                      </p:cBhvr>
                                      <p:to>
                                        <p:strVal val="visible"/>
                                      </p:to>
                                    </p:set>
                                    <p:animEffect transition="in" filter="wipe(left)">
                                      <p:cBhvr>
                                        <p:cTn id="11" dur="500"/>
                                        <p:tgtEl>
                                          <p:spTgt spid="3994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9941"/>
                                        </p:tgtEl>
                                        <p:attrNameLst>
                                          <p:attrName>style.visibility</p:attrName>
                                        </p:attrNameLst>
                                      </p:cBhvr>
                                      <p:to>
                                        <p:strVal val="visible"/>
                                      </p:to>
                                    </p:set>
                                    <p:animEffect transition="in" filter="fade">
                                      <p:cBhvr>
                                        <p:cTn id="14" dur="2000"/>
                                        <p:tgtEl>
                                          <p:spTgt spid="39941"/>
                                        </p:tgtEl>
                                      </p:cBhvr>
                                    </p:animEffect>
                                  </p:childTnLst>
                                </p:cTn>
                              </p:par>
                            </p:childTnLst>
                          </p:cTn>
                        </p:par>
                        <p:par>
                          <p:cTn id="15" fill="hold" nodeType="afterGroup">
                            <p:stCondLst>
                              <p:cond delay="4000"/>
                            </p:stCondLst>
                            <p:childTnLst>
                              <p:par>
                                <p:cTn id="16" presetID="10" presetClass="entr" presetSubtype="0" fill="hold" nodeType="afterEffect">
                                  <p:stCondLst>
                                    <p:cond delay="0"/>
                                  </p:stCondLst>
                                  <p:childTnLst>
                                    <p:set>
                                      <p:cBhvr>
                                        <p:cTn id="17" dur="1" fill="hold">
                                          <p:stCondLst>
                                            <p:cond delay="0"/>
                                          </p:stCondLst>
                                        </p:cTn>
                                        <p:tgtEl>
                                          <p:spTgt spid="39949"/>
                                        </p:tgtEl>
                                        <p:attrNameLst>
                                          <p:attrName>style.visibility</p:attrName>
                                        </p:attrNameLst>
                                      </p:cBhvr>
                                      <p:to>
                                        <p:strVal val="visible"/>
                                      </p:to>
                                    </p:set>
                                    <p:animEffect transition="in" filter="fade">
                                      <p:cBhvr>
                                        <p:cTn id="18" dur="2000"/>
                                        <p:tgtEl>
                                          <p:spTgt spid="3994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4" fill="hold" nodeType="clickEffect">
                                  <p:stCondLst>
                                    <p:cond delay="0"/>
                                  </p:stCondLst>
                                  <p:childTnLst>
                                    <p:set>
                                      <p:cBhvr>
                                        <p:cTn id="22" dur="1" fill="hold">
                                          <p:stCondLst>
                                            <p:cond delay="0"/>
                                          </p:stCondLst>
                                        </p:cTn>
                                        <p:tgtEl>
                                          <p:spTgt spid="39947"/>
                                        </p:tgtEl>
                                        <p:attrNameLst>
                                          <p:attrName>style.visibility</p:attrName>
                                        </p:attrNameLst>
                                      </p:cBhvr>
                                      <p:to>
                                        <p:strVal val="visible"/>
                                      </p:to>
                                    </p:set>
                                    <p:animEffect transition="in" filter="wipe(down)">
                                      <p:cBhvr>
                                        <p:cTn id="23" dur="500"/>
                                        <p:tgtEl>
                                          <p:spTgt spid="3994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9942"/>
                                        </p:tgtEl>
                                        <p:attrNameLst>
                                          <p:attrName>style.visibility</p:attrName>
                                        </p:attrNameLst>
                                      </p:cBhvr>
                                      <p:to>
                                        <p:strVal val="visible"/>
                                      </p:to>
                                    </p:set>
                                    <p:animEffect transition="in" filter="fade">
                                      <p:cBhvr>
                                        <p:cTn id="26" dur="2000"/>
                                        <p:tgtEl>
                                          <p:spTgt spid="39942"/>
                                        </p:tgtEl>
                                      </p:cBhvr>
                                    </p:animEffect>
                                  </p:childTnLst>
                                </p:cTn>
                              </p:par>
                              <p:par>
                                <p:cTn id="27" presetID="22" presetClass="entr" presetSubtype="1" fill="hold" nodeType="withEffect">
                                  <p:stCondLst>
                                    <p:cond delay="0"/>
                                  </p:stCondLst>
                                  <p:childTnLst>
                                    <p:set>
                                      <p:cBhvr>
                                        <p:cTn id="28" dur="1" fill="hold">
                                          <p:stCondLst>
                                            <p:cond delay="0"/>
                                          </p:stCondLst>
                                        </p:cTn>
                                        <p:tgtEl>
                                          <p:spTgt spid="39948"/>
                                        </p:tgtEl>
                                        <p:attrNameLst>
                                          <p:attrName>style.visibility</p:attrName>
                                        </p:attrNameLst>
                                      </p:cBhvr>
                                      <p:to>
                                        <p:strVal val="visible"/>
                                      </p:to>
                                    </p:set>
                                    <p:animEffect transition="in" filter="wipe(up)">
                                      <p:cBhvr>
                                        <p:cTn id="29" dur="500"/>
                                        <p:tgtEl>
                                          <p:spTgt spid="3994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9943"/>
                                        </p:tgtEl>
                                        <p:attrNameLst>
                                          <p:attrName>style.visibility</p:attrName>
                                        </p:attrNameLst>
                                      </p:cBhvr>
                                      <p:to>
                                        <p:strVal val="visible"/>
                                      </p:to>
                                    </p:set>
                                    <p:animEffect transition="in" filter="fade">
                                      <p:cBhvr>
                                        <p:cTn id="32" dur="2000"/>
                                        <p:tgtEl>
                                          <p:spTgt spid="39943"/>
                                        </p:tgtEl>
                                      </p:cBhvr>
                                    </p:animEffect>
                                  </p:childTnLst>
                                </p:cTn>
                              </p:par>
                            </p:childTnLst>
                          </p:cTn>
                        </p:par>
                        <p:par>
                          <p:cTn id="33" fill="hold" nodeType="afterGroup">
                            <p:stCondLst>
                              <p:cond delay="2000"/>
                            </p:stCondLst>
                            <p:childTnLst>
                              <p:par>
                                <p:cTn id="34" presetID="22" presetClass="entr" presetSubtype="8" fill="hold" nodeType="afterEffect">
                                  <p:stCondLst>
                                    <p:cond delay="0"/>
                                  </p:stCondLst>
                                  <p:childTnLst>
                                    <p:set>
                                      <p:cBhvr>
                                        <p:cTn id="35" dur="1" fill="hold">
                                          <p:stCondLst>
                                            <p:cond delay="0"/>
                                          </p:stCondLst>
                                        </p:cTn>
                                        <p:tgtEl>
                                          <p:spTgt spid="39954"/>
                                        </p:tgtEl>
                                        <p:attrNameLst>
                                          <p:attrName>style.visibility</p:attrName>
                                        </p:attrNameLst>
                                      </p:cBhvr>
                                      <p:to>
                                        <p:strVal val="visible"/>
                                      </p:to>
                                    </p:set>
                                    <p:animEffect transition="in" filter="wipe(left)">
                                      <p:cBhvr>
                                        <p:cTn id="36" dur="500"/>
                                        <p:tgtEl>
                                          <p:spTgt spid="3995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9944"/>
                                        </p:tgtEl>
                                        <p:attrNameLst>
                                          <p:attrName>style.visibility</p:attrName>
                                        </p:attrNameLst>
                                      </p:cBhvr>
                                      <p:to>
                                        <p:strVal val="visible"/>
                                      </p:to>
                                    </p:set>
                                    <p:animEffect transition="in" filter="fade">
                                      <p:cBhvr>
                                        <p:cTn id="39" dur="2000"/>
                                        <p:tgtEl>
                                          <p:spTgt spid="39944"/>
                                        </p:tgtEl>
                                      </p:cBhvr>
                                    </p:animEffect>
                                  </p:childTnLst>
                                </p:cTn>
                              </p:par>
                            </p:childTnLst>
                          </p:cTn>
                        </p:par>
                        <p:par>
                          <p:cTn id="40" fill="hold" nodeType="afterGroup">
                            <p:stCondLst>
                              <p:cond delay="4000"/>
                            </p:stCondLst>
                            <p:childTnLst>
                              <p:par>
                                <p:cTn id="41" presetID="10" presetClass="entr" presetSubtype="0" fill="hold" nodeType="afterEffect">
                                  <p:stCondLst>
                                    <p:cond delay="0"/>
                                  </p:stCondLst>
                                  <p:childTnLst>
                                    <p:set>
                                      <p:cBhvr>
                                        <p:cTn id="42" dur="1" fill="hold">
                                          <p:stCondLst>
                                            <p:cond delay="0"/>
                                          </p:stCondLst>
                                        </p:cTn>
                                        <p:tgtEl>
                                          <p:spTgt spid="39951"/>
                                        </p:tgtEl>
                                        <p:attrNameLst>
                                          <p:attrName>style.visibility</p:attrName>
                                        </p:attrNameLst>
                                      </p:cBhvr>
                                      <p:to>
                                        <p:strVal val="visible"/>
                                      </p:to>
                                    </p:set>
                                    <p:animEffect transition="in" filter="fade">
                                      <p:cBhvr>
                                        <p:cTn id="43" dur="2000"/>
                                        <p:tgtEl>
                                          <p:spTgt spid="39951"/>
                                        </p:tgtEl>
                                      </p:cBhvr>
                                    </p:animEffect>
                                  </p:childTnLst>
                                </p:cTn>
                              </p:par>
                              <p:par>
                                <p:cTn id="44" presetID="10" presetClass="entr" presetSubtype="0" fill="hold" nodeType="withEffect">
                                  <p:stCondLst>
                                    <p:cond delay="0"/>
                                  </p:stCondLst>
                                  <p:childTnLst>
                                    <p:set>
                                      <p:cBhvr>
                                        <p:cTn id="45" dur="1" fill="hold">
                                          <p:stCondLst>
                                            <p:cond delay="0"/>
                                          </p:stCondLst>
                                        </p:cTn>
                                        <p:tgtEl>
                                          <p:spTgt spid="39953"/>
                                        </p:tgtEl>
                                        <p:attrNameLst>
                                          <p:attrName>style.visibility</p:attrName>
                                        </p:attrNameLst>
                                      </p:cBhvr>
                                      <p:to>
                                        <p:strVal val="visible"/>
                                      </p:to>
                                    </p:set>
                                    <p:animEffect transition="in" filter="fade">
                                      <p:cBhvr>
                                        <p:cTn id="46" dur="2000"/>
                                        <p:tgtEl>
                                          <p:spTgt spid="399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p:bldP spid="39941" grpId="0"/>
      <p:bldP spid="39942" grpId="0"/>
      <p:bldP spid="39943" grpId="0"/>
      <p:bldP spid="3994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5435600" y="404813"/>
            <a:ext cx="3352800" cy="222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Ars moriendi</a:t>
            </a:r>
          </a:p>
          <a:p>
            <a:pPr algn="ctr">
              <a:spcBef>
                <a:spcPct val="50000"/>
              </a:spcBef>
            </a:pPr>
            <a:r>
              <a:rPr lang="en-GB" altLang="en-US" sz="2400">
                <a:solidFill>
                  <a:schemeClr val="accent1"/>
                </a:solidFill>
                <a:latin typeface="Tahoma" pitchFamily="34" charset="0"/>
              </a:rPr>
              <a:t>(</a:t>
            </a:r>
            <a:r>
              <a:rPr lang="en-GB" altLang="en-US" sz="2400">
                <a:solidFill>
                  <a:schemeClr val="accent1"/>
                </a:solidFill>
                <a:latin typeface="Tahoma" pitchFamily="34" charset="0"/>
                <a:sym typeface="Wingdings" pitchFamily="2" charset="2"/>
              </a:rPr>
              <a:t> Flemish, </a:t>
            </a:r>
            <a:r>
              <a:rPr lang="en-GB" altLang="en-US" sz="2400">
                <a:solidFill>
                  <a:schemeClr val="accent1"/>
                </a:solidFill>
                <a:latin typeface="Tahoma" pitchFamily="34" charset="0"/>
              </a:rPr>
              <a:t>c.1460)</a:t>
            </a:r>
          </a:p>
          <a:p>
            <a:pPr algn="ctr">
              <a:spcBef>
                <a:spcPct val="50000"/>
              </a:spcBef>
            </a:pPr>
            <a:endParaRPr lang="en-GB" altLang="en-US" sz="2400">
              <a:solidFill>
                <a:schemeClr val="accent1"/>
              </a:solidFill>
              <a:latin typeface="Tahoma" pitchFamily="34" charset="0"/>
            </a:endParaRPr>
          </a:p>
          <a:p>
            <a:pPr algn="ctr">
              <a:spcBef>
                <a:spcPct val="50000"/>
              </a:spcBef>
            </a:pPr>
            <a:r>
              <a:rPr lang="en-GB" altLang="en-US" sz="2400">
                <a:solidFill>
                  <a:schemeClr val="accent1"/>
                </a:solidFill>
                <a:latin typeface="Tahoma" pitchFamily="34" charset="0"/>
              </a:rPr>
              <a:t>(</a:t>
            </a:r>
            <a:r>
              <a:rPr lang="en-GB" altLang="en-US" sz="2400">
                <a:solidFill>
                  <a:schemeClr val="accent1"/>
                </a:solidFill>
                <a:latin typeface="Tahoma" pitchFamily="34" charset="0"/>
                <a:sym typeface="Wingdings" pitchFamily="2" charset="2"/>
              </a:rPr>
              <a:t> English, </a:t>
            </a:r>
            <a:r>
              <a:rPr lang="en-GB" altLang="en-US" sz="2400">
                <a:solidFill>
                  <a:schemeClr val="accent1"/>
                </a:solidFill>
                <a:latin typeface="Tahoma" pitchFamily="34" charset="0"/>
              </a:rPr>
              <a:t>1506)</a:t>
            </a:r>
          </a:p>
        </p:txBody>
      </p:sp>
      <p:pic>
        <p:nvPicPr>
          <p:cNvPr id="35843" name="Picture 3" descr="File:Ars.moriendi.pride.a.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404813"/>
            <a:ext cx="4783138" cy="6119812"/>
          </a:xfrm>
          <a:prstGeom prst="rect">
            <a:avLst/>
          </a:prstGeom>
          <a:noFill/>
          <a:extLst>
            <a:ext uri="{909E8E84-426E-40DD-AFC4-6F175D3DCCD1}">
              <a14:hiddenFill xmlns:a14="http://schemas.microsoft.com/office/drawing/2010/main">
                <a:solidFill>
                  <a:srgbClr val="FFFFFF"/>
                </a:solidFill>
              </a14:hiddenFill>
            </a:ext>
          </a:extLst>
        </p:spPr>
      </p:pic>
      <p:pic>
        <p:nvPicPr>
          <p:cNvPr id="358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0988" y="2997200"/>
            <a:ext cx="3522662" cy="3529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fade">
                                      <p:cBhvr>
                                        <p:cTn id="7" dur="2000"/>
                                        <p:tgtEl>
                                          <p:spTgt spid="35842"/>
                                        </p:tgtEl>
                                      </p:cBhvr>
                                    </p:animEffect>
                                  </p:childTnLst>
                                </p:cTn>
                              </p:par>
                              <p:par>
                                <p:cTn id="8" presetID="10" presetClass="entr" presetSubtype="0" fill="hold" nodeType="withEffect">
                                  <p:stCondLst>
                                    <p:cond delay="0"/>
                                  </p:stCondLst>
                                  <p:childTnLst>
                                    <p:set>
                                      <p:cBhvr>
                                        <p:cTn id="9" dur="1" fill="hold">
                                          <p:stCondLst>
                                            <p:cond delay="0"/>
                                          </p:stCondLst>
                                        </p:cTn>
                                        <p:tgtEl>
                                          <p:spTgt spid="35843"/>
                                        </p:tgtEl>
                                        <p:attrNameLst>
                                          <p:attrName>style.visibility</p:attrName>
                                        </p:attrNameLst>
                                      </p:cBhvr>
                                      <p:to>
                                        <p:strVal val="visible"/>
                                      </p:to>
                                    </p:set>
                                    <p:animEffect transition="in" filter="fade">
                                      <p:cBhvr>
                                        <p:cTn id="10" dur="2000"/>
                                        <p:tgtEl>
                                          <p:spTgt spid="35843"/>
                                        </p:tgtEl>
                                      </p:cBhvr>
                                    </p:animEffect>
                                  </p:childTnLst>
                                </p:cTn>
                              </p:par>
                              <p:par>
                                <p:cTn id="11" presetID="10" presetClass="entr" presetSubtype="0" fill="hold" nodeType="withEffect">
                                  <p:stCondLst>
                                    <p:cond delay="0"/>
                                  </p:stCondLst>
                                  <p:childTnLst>
                                    <p:set>
                                      <p:cBhvr>
                                        <p:cTn id="12" dur="1" fill="hold">
                                          <p:stCondLst>
                                            <p:cond delay="0"/>
                                          </p:stCondLst>
                                        </p:cTn>
                                        <p:tgtEl>
                                          <p:spTgt spid="35844"/>
                                        </p:tgtEl>
                                        <p:attrNameLst>
                                          <p:attrName>style.visibility</p:attrName>
                                        </p:attrNameLst>
                                      </p:cBhvr>
                                      <p:to>
                                        <p:strVal val="visible"/>
                                      </p:to>
                                    </p:set>
                                    <p:animEffect transition="in" filter="fade">
                                      <p:cBhvr>
                                        <p:cTn id="13" dur="2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611188" y="765175"/>
            <a:ext cx="7848600" cy="469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800">
                <a:solidFill>
                  <a:schemeClr val="accent1"/>
                </a:solidFill>
                <a:latin typeface="Tahoma" pitchFamily="34" charset="0"/>
              </a:rPr>
              <a:t>None oughte to haue despayre in noo wyse, how moche felon and euyll he hath ben, though that he had commyted as many murthers and theftes as there ben dropes of water and smalle grauell in the see ... god dyspyseth neuer a contryte herte and humble, and also the pyte and mercy of god is moche more than ony iniquyte or wyckednes.</a:t>
            </a:r>
          </a:p>
          <a:p>
            <a:pPr>
              <a:spcBef>
                <a:spcPct val="50000"/>
              </a:spcBef>
            </a:pPr>
            <a:endParaRPr lang="en-GB" altLang="en-US" sz="2800">
              <a:solidFill>
                <a:schemeClr val="accent1"/>
              </a:solidFill>
              <a:latin typeface="Tahoma" pitchFamily="34" charset="0"/>
            </a:endParaRPr>
          </a:p>
          <a:p>
            <a:pPr algn="r">
              <a:spcBef>
                <a:spcPct val="50000"/>
              </a:spcBef>
            </a:pPr>
            <a:r>
              <a:rPr lang="en-GB" altLang="en-US" sz="2400" i="1">
                <a:solidFill>
                  <a:schemeClr val="accent1"/>
                </a:solidFill>
                <a:latin typeface="Tahoma" pitchFamily="34" charset="0"/>
              </a:rPr>
              <a:t>~ The arte and crafte to knowe well to dye </a:t>
            </a:r>
            <a:r>
              <a:rPr lang="en-GB" altLang="en-US" sz="2400">
                <a:solidFill>
                  <a:schemeClr val="accent1"/>
                </a:solidFill>
                <a:latin typeface="Tahoma" pitchFamily="34" charset="0"/>
              </a:rPr>
              <a:t>(1490)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3348038" y="1125538"/>
            <a:ext cx="5688012"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Death and the Miser</a:t>
            </a:r>
          </a:p>
          <a:p>
            <a:pPr algn="ctr">
              <a:spcBef>
                <a:spcPct val="50000"/>
              </a:spcBef>
            </a:pPr>
            <a:r>
              <a:rPr lang="en-GB" altLang="en-US" sz="2800">
                <a:solidFill>
                  <a:schemeClr val="accent1"/>
                </a:solidFill>
                <a:latin typeface="Tahoma" pitchFamily="34" charset="0"/>
              </a:rPr>
              <a:t>Hieronymus Bosch</a:t>
            </a:r>
          </a:p>
          <a:p>
            <a:pPr algn="ctr">
              <a:spcBef>
                <a:spcPct val="50000"/>
              </a:spcBef>
            </a:pPr>
            <a:r>
              <a:rPr lang="en-GB" altLang="en-US" sz="2400">
                <a:solidFill>
                  <a:schemeClr val="accent1"/>
                </a:solidFill>
                <a:latin typeface="Tahoma" pitchFamily="34" charset="0"/>
              </a:rPr>
              <a:t>(1490)</a:t>
            </a:r>
          </a:p>
        </p:txBody>
      </p:sp>
      <p:pic>
        <p:nvPicPr>
          <p:cNvPr id="51205" name="Picture 5" descr="10deathm"/>
          <p:cNvPicPr>
            <a:picLocks noChangeAspect="1" noChangeArrowheads="1"/>
          </p:cNvPicPr>
          <p:nvPr/>
        </p:nvPicPr>
        <p:blipFill>
          <a:blip r:embed="rId2">
            <a:extLst>
              <a:ext uri="{28A0092B-C50C-407E-A947-70E740481C1C}">
                <a14:useLocalDpi xmlns:a14="http://schemas.microsoft.com/office/drawing/2010/main" val="0"/>
              </a:ext>
            </a:extLst>
          </a:blip>
          <a:srcRect t="16759"/>
          <a:stretch>
            <a:fillRect/>
          </a:stretch>
        </p:blipFill>
        <p:spPr bwMode="auto">
          <a:xfrm>
            <a:off x="409575" y="260350"/>
            <a:ext cx="2938463" cy="64087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fade">
                                      <p:cBhvr>
                                        <p:cTn id="7" dur="2000"/>
                                        <p:tgtEl>
                                          <p:spTgt spid="51202"/>
                                        </p:tgtEl>
                                      </p:cBhvr>
                                    </p:animEffect>
                                  </p:childTnLst>
                                </p:cTn>
                              </p:par>
                              <p:par>
                                <p:cTn id="8" presetID="10" presetClass="entr" presetSubtype="0" fill="hold" nodeType="withEffect">
                                  <p:stCondLst>
                                    <p:cond delay="0"/>
                                  </p:stCondLst>
                                  <p:childTnLst>
                                    <p:set>
                                      <p:cBhvr>
                                        <p:cTn id="9" dur="1" fill="hold">
                                          <p:stCondLst>
                                            <p:cond delay="0"/>
                                          </p:stCondLst>
                                        </p:cTn>
                                        <p:tgtEl>
                                          <p:spTgt spid="51205"/>
                                        </p:tgtEl>
                                        <p:attrNameLst>
                                          <p:attrName>style.visibility</p:attrName>
                                        </p:attrNameLst>
                                      </p:cBhvr>
                                      <p:to>
                                        <p:strVal val="visible"/>
                                      </p:to>
                                    </p:set>
                                    <p:animEffect transition="in" filter="fade">
                                      <p:cBhvr>
                                        <p:cTn id="10" dur="2000"/>
                                        <p:tgtEl>
                                          <p:spTgt spid="51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5364163" y="1125538"/>
            <a:ext cx="3671887" cy="225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Studie in the arte of magick</a:t>
            </a:r>
          </a:p>
          <a:p>
            <a:pPr algn="ctr">
              <a:spcBef>
                <a:spcPct val="50000"/>
              </a:spcBef>
            </a:pPr>
            <a:r>
              <a:rPr lang="en-GB" altLang="en-US" sz="2800">
                <a:solidFill>
                  <a:schemeClr val="accent1"/>
                </a:solidFill>
                <a:latin typeface="Tahoma" pitchFamily="34" charset="0"/>
              </a:rPr>
              <a:t>Giovanni Cipriano</a:t>
            </a:r>
          </a:p>
          <a:p>
            <a:pPr algn="ctr">
              <a:spcBef>
                <a:spcPct val="50000"/>
              </a:spcBef>
            </a:pPr>
            <a:r>
              <a:rPr lang="en-GB" altLang="en-US" sz="2400">
                <a:solidFill>
                  <a:schemeClr val="accent1"/>
                </a:solidFill>
                <a:latin typeface="Tahoma" pitchFamily="34" charset="0"/>
              </a:rPr>
              <a:t>(1595)</a:t>
            </a:r>
          </a:p>
        </p:txBody>
      </p:sp>
      <p:pic>
        <p:nvPicPr>
          <p:cNvPr id="3891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549275"/>
            <a:ext cx="4948237" cy="5111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2000"/>
                                        <p:tgtEl>
                                          <p:spTgt spid="38914"/>
                                        </p:tgtEl>
                                      </p:cBhvr>
                                    </p:animEffect>
                                  </p:childTnLst>
                                </p:cTn>
                              </p:par>
                              <p:par>
                                <p:cTn id="8" presetID="10" presetClass="entr" presetSubtype="0" fill="hold" nodeType="withEffect">
                                  <p:stCondLst>
                                    <p:cond delay="0"/>
                                  </p:stCondLst>
                                  <p:childTnLst>
                                    <p:set>
                                      <p:cBhvr>
                                        <p:cTn id="9" dur="1" fill="hold">
                                          <p:stCondLst>
                                            <p:cond delay="0"/>
                                          </p:stCondLst>
                                        </p:cTn>
                                        <p:tgtEl>
                                          <p:spTgt spid="38918"/>
                                        </p:tgtEl>
                                        <p:attrNameLst>
                                          <p:attrName>style.visibility</p:attrName>
                                        </p:attrNameLst>
                                      </p:cBhvr>
                                      <p:to>
                                        <p:strVal val="visible"/>
                                      </p:to>
                                    </p:set>
                                    <p:animEffect transition="in" filter="fade">
                                      <p:cBhvr>
                                        <p:cTn id="10" dur="2000"/>
                                        <p:tgtEl>
                                          <p:spTgt spid="389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5724525" y="1125538"/>
            <a:ext cx="3311525"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Love sickness</a:t>
            </a:r>
          </a:p>
          <a:p>
            <a:pPr algn="ctr">
              <a:spcBef>
                <a:spcPct val="50000"/>
              </a:spcBef>
            </a:pPr>
            <a:r>
              <a:rPr lang="en-GB" altLang="en-US" sz="2800">
                <a:solidFill>
                  <a:schemeClr val="accent1"/>
                </a:solidFill>
                <a:latin typeface="Tahoma" pitchFamily="34" charset="0"/>
              </a:rPr>
              <a:t>Jan Steen</a:t>
            </a:r>
          </a:p>
          <a:p>
            <a:pPr algn="ctr">
              <a:spcBef>
                <a:spcPct val="50000"/>
              </a:spcBef>
            </a:pPr>
            <a:r>
              <a:rPr lang="en-GB" altLang="en-US" sz="2400">
                <a:solidFill>
                  <a:schemeClr val="accent1"/>
                </a:solidFill>
                <a:latin typeface="Tahoma" pitchFamily="34" charset="0"/>
              </a:rPr>
              <a:t>(c.1660)</a:t>
            </a:r>
          </a:p>
        </p:txBody>
      </p:sp>
      <p:pic>
        <p:nvPicPr>
          <p:cNvPr id="53251" name="Picture 3" descr="lovesi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8913"/>
            <a:ext cx="5476875" cy="64087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fade">
                                      <p:cBhvr>
                                        <p:cTn id="7" dur="2000"/>
                                        <p:tgtEl>
                                          <p:spTgt spid="53250"/>
                                        </p:tgtEl>
                                      </p:cBhvr>
                                    </p:animEffect>
                                  </p:childTnLst>
                                </p:cTn>
                              </p:par>
                              <p:par>
                                <p:cTn id="8" presetID="10" presetClass="entr" presetSubtype="0" fill="hold" nodeType="withEffect">
                                  <p:stCondLst>
                                    <p:cond delay="0"/>
                                  </p:stCondLst>
                                  <p:childTnLst>
                                    <p:set>
                                      <p:cBhvr>
                                        <p:cTn id="9" dur="1" fill="hold">
                                          <p:stCondLst>
                                            <p:cond delay="0"/>
                                          </p:stCondLst>
                                        </p:cTn>
                                        <p:tgtEl>
                                          <p:spTgt spid="53251"/>
                                        </p:tgtEl>
                                        <p:attrNameLst>
                                          <p:attrName>style.visibility</p:attrName>
                                        </p:attrNameLst>
                                      </p:cBhvr>
                                      <p:to>
                                        <p:strVal val="visible"/>
                                      </p:to>
                                    </p:set>
                                    <p:animEffect transition="in" filter="fade">
                                      <p:cBhvr>
                                        <p:cTn id="10" dur="2000"/>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95288" y="5232400"/>
            <a:ext cx="8497887" cy="122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Henry IV of France touching for King’s evil</a:t>
            </a:r>
          </a:p>
          <a:p>
            <a:pPr algn="ctr">
              <a:spcBef>
                <a:spcPct val="50000"/>
              </a:spcBef>
            </a:pPr>
            <a:r>
              <a:rPr lang="en-GB" altLang="en-US" sz="2800">
                <a:solidFill>
                  <a:schemeClr val="accent1"/>
                </a:solidFill>
                <a:latin typeface="Tahoma" pitchFamily="34" charset="0"/>
              </a:rPr>
              <a:t>André Du Laurens </a:t>
            </a:r>
            <a:r>
              <a:rPr lang="en-GB" altLang="en-US" sz="2400">
                <a:solidFill>
                  <a:schemeClr val="accent1"/>
                </a:solidFill>
                <a:latin typeface="Tahoma" pitchFamily="34" charset="0"/>
              </a:rPr>
              <a:t>(1609)</a:t>
            </a:r>
          </a:p>
        </p:txBody>
      </p:sp>
      <p:pic>
        <p:nvPicPr>
          <p:cNvPr id="40966" name="Picture 6" descr="File:Scrofula-andre-du-laurens-1609.jpe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l="1193" t="1474" b="1239"/>
          <a:stretch>
            <a:fillRect/>
          </a:stretch>
        </p:blipFill>
        <p:spPr bwMode="auto">
          <a:xfrm>
            <a:off x="1403350" y="147638"/>
            <a:ext cx="6408738" cy="4994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2000"/>
                                        <p:tgtEl>
                                          <p:spTgt spid="40962"/>
                                        </p:tgtEl>
                                      </p:cBhvr>
                                    </p:animEffect>
                                  </p:childTnLst>
                                </p:cTn>
                              </p:par>
                              <p:par>
                                <p:cTn id="8" presetID="10" presetClass="entr" presetSubtype="0" fill="hold" nodeType="withEffect">
                                  <p:stCondLst>
                                    <p:cond delay="0"/>
                                  </p:stCondLst>
                                  <p:childTnLst>
                                    <p:set>
                                      <p:cBhvr>
                                        <p:cTn id="9" dur="1" fill="hold">
                                          <p:stCondLst>
                                            <p:cond delay="0"/>
                                          </p:stCondLst>
                                        </p:cTn>
                                        <p:tgtEl>
                                          <p:spTgt spid="40966"/>
                                        </p:tgtEl>
                                        <p:attrNameLst>
                                          <p:attrName>style.visibility</p:attrName>
                                        </p:attrNameLst>
                                      </p:cBhvr>
                                      <p:to>
                                        <p:strVal val="visible"/>
                                      </p:to>
                                    </p:set>
                                    <p:animEffect transition="in" filter="fade">
                                      <p:cBhvr>
                                        <p:cTn id="10" dur="2000"/>
                                        <p:tgtEl>
                                          <p:spTgt spid="409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5292725" y="1125538"/>
            <a:ext cx="3743325" cy="167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Love Magic</a:t>
            </a:r>
          </a:p>
          <a:p>
            <a:pPr algn="ctr">
              <a:spcBef>
                <a:spcPct val="50000"/>
              </a:spcBef>
            </a:pPr>
            <a:endParaRPr lang="en-GB" altLang="en-US" sz="2400">
              <a:solidFill>
                <a:schemeClr val="accent1"/>
              </a:solidFill>
              <a:latin typeface="Tahoma" pitchFamily="34" charset="0"/>
            </a:endParaRPr>
          </a:p>
          <a:p>
            <a:pPr algn="ctr">
              <a:spcBef>
                <a:spcPct val="50000"/>
              </a:spcBef>
            </a:pPr>
            <a:r>
              <a:rPr lang="en-GB" altLang="en-US" sz="2400">
                <a:solidFill>
                  <a:schemeClr val="accent1"/>
                </a:solidFill>
                <a:latin typeface="Tahoma" pitchFamily="34" charset="0"/>
              </a:rPr>
              <a:t>(c.1500)</a:t>
            </a:r>
          </a:p>
        </p:txBody>
      </p:sp>
      <p:pic>
        <p:nvPicPr>
          <p:cNvPr id="45061" name="Picture 5" descr="love_m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333375"/>
            <a:ext cx="4616450" cy="6191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fade">
                                      <p:cBhvr>
                                        <p:cTn id="7" dur="2000"/>
                                        <p:tgtEl>
                                          <p:spTgt spid="45058"/>
                                        </p:tgtEl>
                                      </p:cBhvr>
                                    </p:animEffect>
                                  </p:childTnLst>
                                </p:cTn>
                              </p:par>
                              <p:par>
                                <p:cTn id="8" presetID="10" presetClass="entr" presetSubtype="0" fill="hold" nodeType="withEffect">
                                  <p:stCondLst>
                                    <p:cond delay="0"/>
                                  </p:stCondLst>
                                  <p:childTnLst>
                                    <p:set>
                                      <p:cBhvr>
                                        <p:cTn id="9" dur="1" fill="hold">
                                          <p:stCondLst>
                                            <p:cond delay="0"/>
                                          </p:stCondLst>
                                        </p:cTn>
                                        <p:tgtEl>
                                          <p:spTgt spid="45061"/>
                                        </p:tgtEl>
                                        <p:attrNameLst>
                                          <p:attrName>style.visibility</p:attrName>
                                        </p:attrNameLst>
                                      </p:cBhvr>
                                      <p:to>
                                        <p:strVal val="visible"/>
                                      </p:to>
                                    </p:set>
                                    <p:animEffect transition="in" filter="fade">
                                      <p:cBhvr>
                                        <p:cTn id="10" dur="2000"/>
                                        <p:tgtEl>
                                          <p:spTgt spid="45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116013" y="1235075"/>
            <a:ext cx="6911975" cy="320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800">
                <a:solidFill>
                  <a:schemeClr val="accent1"/>
                </a:solidFill>
                <a:latin typeface="Tahoma" pitchFamily="34" charset="0"/>
              </a:rPr>
              <a:t>Allso if in ony swerde or in a basen</a:t>
            </a:r>
          </a:p>
          <a:p>
            <a:r>
              <a:rPr lang="en-GB" altLang="en-US" sz="2800">
                <a:solidFill>
                  <a:schemeClr val="accent1"/>
                </a:solidFill>
                <a:latin typeface="Tahoma" pitchFamily="34" charset="0"/>
              </a:rPr>
              <a:t>Or in a thombe or in a cristall</a:t>
            </a:r>
          </a:p>
          <a:p>
            <a:r>
              <a:rPr lang="en-GB" altLang="en-US" sz="2800">
                <a:solidFill>
                  <a:schemeClr val="accent1"/>
                </a:solidFill>
                <a:latin typeface="Tahoma" pitchFamily="34" charset="0"/>
              </a:rPr>
              <a:t>Thow made ony childe to loke therein –</a:t>
            </a:r>
          </a:p>
          <a:p>
            <a:r>
              <a:rPr lang="en-GB" altLang="en-US" sz="2800">
                <a:solidFill>
                  <a:schemeClr val="accent1"/>
                </a:solidFill>
                <a:latin typeface="Tahoma" pitchFamily="34" charset="0"/>
              </a:rPr>
              <a:t>Witchcraft men cleped this all</a:t>
            </a:r>
          </a:p>
          <a:p>
            <a:r>
              <a:rPr lang="en-GB" altLang="en-US" sz="2800">
                <a:solidFill>
                  <a:schemeClr val="accent1"/>
                </a:solidFill>
                <a:latin typeface="Tahoma" pitchFamily="34" charset="0"/>
              </a:rPr>
              <a:t>Beware of this, it woll have a fall</a:t>
            </a:r>
          </a:p>
          <a:p>
            <a:endParaRPr lang="en-GB" altLang="en-US" sz="2800">
              <a:solidFill>
                <a:schemeClr val="accent1"/>
              </a:solidFill>
              <a:latin typeface="Tahoma" pitchFamily="34" charset="0"/>
            </a:endParaRPr>
          </a:p>
          <a:p>
            <a:pPr algn="r">
              <a:spcBef>
                <a:spcPct val="50000"/>
              </a:spcBef>
            </a:pPr>
            <a:r>
              <a:rPr lang="en-GB" altLang="en-US" sz="2400">
                <a:solidFill>
                  <a:schemeClr val="accent1"/>
                </a:solidFill>
                <a:latin typeface="Tahoma" pitchFamily="34" charset="0"/>
              </a:rPr>
              <a:t>~ Peter Idley, </a:t>
            </a:r>
            <a:r>
              <a:rPr lang="en-GB" altLang="en-US" sz="2400" i="1">
                <a:solidFill>
                  <a:schemeClr val="accent1"/>
                </a:solidFill>
                <a:latin typeface="Tahoma" pitchFamily="34" charset="0"/>
              </a:rPr>
              <a:t>Instructions to his son </a:t>
            </a:r>
            <a:r>
              <a:rPr lang="en-GB" altLang="en-US" sz="2400">
                <a:solidFill>
                  <a:schemeClr val="accent1"/>
                </a:solidFill>
                <a:latin typeface="Tahoma" pitchFamily="34" charset="0"/>
              </a:rPr>
              <a:t>(1473)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fade">
                                      <p:cBhvr>
                                        <p:cTn id="7" dur="2000"/>
                                        <p:tgtEl>
                                          <p:spTgt spid="47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179388" y="5445125"/>
            <a:ext cx="87852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a:solidFill>
                  <a:schemeClr val="accent1"/>
                </a:solidFill>
                <a:latin typeface="Tahoma" pitchFamily="34" charset="0"/>
              </a:rPr>
              <a:t>Reginald Scot, </a:t>
            </a:r>
            <a:r>
              <a:rPr lang="en-GB" altLang="en-US" sz="2800" i="1">
                <a:solidFill>
                  <a:schemeClr val="accent1"/>
                </a:solidFill>
                <a:latin typeface="Tahoma" pitchFamily="34" charset="0"/>
              </a:rPr>
              <a:t>The discouerie of  Witchcraft</a:t>
            </a:r>
          </a:p>
          <a:p>
            <a:pPr algn="ctr">
              <a:spcBef>
                <a:spcPct val="50000"/>
              </a:spcBef>
            </a:pPr>
            <a:r>
              <a:rPr lang="en-GB" altLang="en-US" sz="2400">
                <a:solidFill>
                  <a:schemeClr val="accent1"/>
                </a:solidFill>
                <a:latin typeface="Tahoma" pitchFamily="34" charset="0"/>
              </a:rPr>
              <a:t>(1584)</a:t>
            </a:r>
          </a:p>
        </p:txBody>
      </p:sp>
      <p:pic>
        <p:nvPicPr>
          <p:cNvPr id="50183" name="Picture 7" descr="Page Image 217 of 3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260350"/>
            <a:ext cx="7489825" cy="51355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fade">
                                      <p:cBhvr>
                                        <p:cTn id="7" dur="2000"/>
                                        <p:tgtEl>
                                          <p:spTgt spid="50178"/>
                                        </p:tgtEl>
                                      </p:cBhvr>
                                    </p:animEffect>
                                  </p:childTnLst>
                                </p:cTn>
                              </p:par>
                              <p:par>
                                <p:cTn id="8" presetID="10" presetClass="entr" presetSubtype="0" fill="hold" nodeType="withEffect">
                                  <p:stCondLst>
                                    <p:cond delay="0"/>
                                  </p:stCondLst>
                                  <p:childTnLst>
                                    <p:set>
                                      <p:cBhvr>
                                        <p:cTn id="9" dur="1" fill="hold">
                                          <p:stCondLst>
                                            <p:cond delay="0"/>
                                          </p:stCondLst>
                                        </p:cTn>
                                        <p:tgtEl>
                                          <p:spTgt spid="50183"/>
                                        </p:tgtEl>
                                        <p:attrNameLst>
                                          <p:attrName>style.visibility</p:attrName>
                                        </p:attrNameLst>
                                      </p:cBhvr>
                                      <p:to>
                                        <p:strVal val="visible"/>
                                      </p:to>
                                    </p:set>
                                    <p:animEffect transition="in" filter="fade">
                                      <p:cBhvr>
                                        <p:cTn id="10" dur="2000"/>
                                        <p:tgtEl>
                                          <p:spTgt spid="50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900113" y="692150"/>
            <a:ext cx="7416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4400">
                <a:solidFill>
                  <a:schemeClr val="accent1"/>
                </a:solidFill>
                <a:latin typeface="Tahoma" pitchFamily="34" charset="0"/>
              </a:rPr>
              <a:t>Aims of today</a:t>
            </a:r>
          </a:p>
        </p:txBody>
      </p:sp>
      <p:sp>
        <p:nvSpPr>
          <p:cNvPr id="5123" name="Text Box 3"/>
          <p:cNvSpPr txBox="1">
            <a:spLocks noChangeArrowheads="1"/>
          </p:cNvSpPr>
          <p:nvPr/>
        </p:nvSpPr>
        <p:spPr bwMode="auto">
          <a:xfrm>
            <a:off x="900113" y="2149475"/>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Thinking about popular beliefs</a:t>
            </a:r>
          </a:p>
        </p:txBody>
      </p:sp>
      <p:sp>
        <p:nvSpPr>
          <p:cNvPr id="5124" name="Text Box 4"/>
          <p:cNvSpPr txBox="1">
            <a:spLocks noChangeArrowheads="1"/>
          </p:cNvSpPr>
          <p:nvPr/>
        </p:nvSpPr>
        <p:spPr bwMode="auto">
          <a:xfrm>
            <a:off x="900113" y="2755900"/>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Consider their relationship to Christianity</a:t>
            </a:r>
            <a:endParaRPr lang="en-GB" altLang="en-US" sz="2400" b="1">
              <a:solidFill>
                <a:schemeClr val="accent1"/>
              </a:solidFill>
              <a:latin typeface="Tahoma" pitchFamily="34" charset="0"/>
            </a:endParaRPr>
          </a:p>
        </p:txBody>
      </p:sp>
      <p:sp>
        <p:nvSpPr>
          <p:cNvPr id="5125" name="Text Box 5"/>
          <p:cNvSpPr txBox="1">
            <a:spLocks noChangeArrowheads="1"/>
          </p:cNvSpPr>
          <p:nvPr/>
        </p:nvSpPr>
        <p:spPr bwMode="auto">
          <a:xfrm>
            <a:off x="900113" y="3357563"/>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Was their a ‘disenchantment of the world’?</a:t>
            </a:r>
          </a:p>
        </p:txBody>
      </p:sp>
      <p:sp>
        <p:nvSpPr>
          <p:cNvPr id="5126" name="Text Box 6"/>
          <p:cNvSpPr txBox="1">
            <a:spLocks noChangeArrowheads="1"/>
          </p:cNvSpPr>
          <p:nvPr/>
        </p:nvSpPr>
        <p:spPr bwMode="auto">
          <a:xfrm>
            <a:off x="900113" y="3933825"/>
            <a:ext cx="73437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Were popular beliefs marginalised by either the Reformation or the Enlightenment?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wipe(left)">
                                      <p:cBhvr>
                                        <p:cTn id="7" dur="1000"/>
                                        <p:tgtEl>
                                          <p:spTgt spid="5123"/>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124"/>
                                        </p:tgtEl>
                                        <p:attrNameLst>
                                          <p:attrName>style.visibility</p:attrName>
                                        </p:attrNameLst>
                                      </p:cBhvr>
                                      <p:to>
                                        <p:strVal val="visible"/>
                                      </p:to>
                                    </p:set>
                                    <p:animEffect transition="in" filter="wipe(left)">
                                      <p:cBhvr>
                                        <p:cTn id="11" dur="1000"/>
                                        <p:tgtEl>
                                          <p:spTgt spid="5124"/>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5125"/>
                                        </p:tgtEl>
                                        <p:attrNameLst>
                                          <p:attrName>style.visibility</p:attrName>
                                        </p:attrNameLst>
                                      </p:cBhvr>
                                      <p:to>
                                        <p:strVal val="visible"/>
                                      </p:to>
                                    </p:set>
                                    <p:animEffect transition="in" filter="wipe(left)">
                                      <p:cBhvr>
                                        <p:cTn id="15" dur="1000"/>
                                        <p:tgtEl>
                                          <p:spTgt spid="5125"/>
                                        </p:tgtEl>
                                      </p:cBhvr>
                                    </p:animEffect>
                                  </p:childTnLst>
                                </p:cTn>
                              </p:par>
                            </p:childTnLst>
                          </p:cTn>
                        </p:par>
                        <p:par>
                          <p:cTn id="16" fill="hold" nodeType="afterGroup">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5126"/>
                                        </p:tgtEl>
                                        <p:attrNameLst>
                                          <p:attrName>style.visibility</p:attrName>
                                        </p:attrNameLst>
                                      </p:cBhvr>
                                      <p:to>
                                        <p:strVal val="visible"/>
                                      </p:to>
                                    </p:set>
                                    <p:animEffect transition="in" filter="wipe(left)">
                                      <p:cBhvr>
                                        <p:cTn id="19" dur="10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p:bldP spid="51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5292725" y="1125538"/>
            <a:ext cx="3743325"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The Temptation of St Anthony</a:t>
            </a:r>
          </a:p>
          <a:p>
            <a:pPr algn="ctr">
              <a:spcBef>
                <a:spcPct val="50000"/>
              </a:spcBef>
            </a:pPr>
            <a:r>
              <a:rPr lang="en-GB" altLang="en-US" sz="2400">
                <a:solidFill>
                  <a:schemeClr val="accent1"/>
                </a:solidFill>
                <a:latin typeface="Tahoma" pitchFamily="34" charset="0"/>
              </a:rPr>
              <a:t>Marten de Vos</a:t>
            </a:r>
          </a:p>
          <a:p>
            <a:pPr algn="ctr">
              <a:spcBef>
                <a:spcPct val="50000"/>
              </a:spcBef>
            </a:pPr>
            <a:r>
              <a:rPr lang="en-GB" altLang="en-US" sz="2400">
                <a:solidFill>
                  <a:schemeClr val="accent1"/>
                </a:solidFill>
                <a:latin typeface="Tahoma" pitchFamily="34" charset="0"/>
              </a:rPr>
              <a:t>(c.1594)</a:t>
            </a:r>
          </a:p>
        </p:txBody>
      </p:sp>
      <p:pic>
        <p:nvPicPr>
          <p:cNvPr id="54275" name="Picture 3" descr="s_anton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71463"/>
            <a:ext cx="4864100" cy="63976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fade">
                                      <p:cBhvr>
                                        <p:cTn id="7" dur="2000"/>
                                        <p:tgtEl>
                                          <p:spTgt spid="54274"/>
                                        </p:tgtEl>
                                      </p:cBhvr>
                                    </p:animEffect>
                                  </p:childTnLst>
                                </p:cTn>
                              </p:par>
                              <p:par>
                                <p:cTn id="8" presetID="10" presetClass="entr" presetSubtype="0" fill="hold" nodeType="withEffect">
                                  <p:stCondLst>
                                    <p:cond delay="0"/>
                                  </p:stCondLst>
                                  <p:childTnLst>
                                    <p:set>
                                      <p:cBhvr>
                                        <p:cTn id="9" dur="1" fill="hold">
                                          <p:stCondLst>
                                            <p:cond delay="0"/>
                                          </p:stCondLst>
                                        </p:cTn>
                                        <p:tgtEl>
                                          <p:spTgt spid="54275"/>
                                        </p:tgtEl>
                                        <p:attrNameLst>
                                          <p:attrName>style.visibility</p:attrName>
                                        </p:attrNameLst>
                                      </p:cBhvr>
                                      <p:to>
                                        <p:strVal val="visible"/>
                                      </p:to>
                                    </p:set>
                                    <p:animEffect transition="in" filter="fade">
                                      <p:cBhvr>
                                        <p:cTn id="10" dur="2000"/>
                                        <p:tgtEl>
                                          <p:spTgt spid="54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5292725" y="1125538"/>
            <a:ext cx="3743325"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Urbain Grandier</a:t>
            </a:r>
          </a:p>
          <a:p>
            <a:pPr algn="ctr">
              <a:spcBef>
                <a:spcPct val="50000"/>
              </a:spcBef>
            </a:pPr>
            <a:r>
              <a:rPr lang="en-GB" altLang="en-US" sz="2400">
                <a:solidFill>
                  <a:schemeClr val="accent1"/>
                </a:solidFill>
                <a:latin typeface="Tahoma" pitchFamily="34" charset="0"/>
              </a:rPr>
              <a:t>(1627)</a:t>
            </a:r>
          </a:p>
        </p:txBody>
      </p:sp>
      <p:pic>
        <p:nvPicPr>
          <p:cNvPr id="43012" name="Picture 4" descr="Urbain-Grandier"/>
          <p:cNvPicPr>
            <a:picLocks noChangeAspect="1" noChangeArrowheads="1"/>
          </p:cNvPicPr>
          <p:nvPr/>
        </p:nvPicPr>
        <p:blipFill>
          <a:blip r:embed="rId2">
            <a:extLst>
              <a:ext uri="{28A0092B-C50C-407E-A947-70E740481C1C}">
                <a14:useLocalDpi xmlns:a14="http://schemas.microsoft.com/office/drawing/2010/main" val="0"/>
              </a:ext>
            </a:extLst>
          </a:blip>
          <a:srcRect l="10622" t="5251" r="10588" b="5280"/>
          <a:stretch>
            <a:fillRect/>
          </a:stretch>
        </p:blipFill>
        <p:spPr bwMode="auto">
          <a:xfrm>
            <a:off x="250825" y="260350"/>
            <a:ext cx="4848225" cy="633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2000"/>
                                        <p:tgtEl>
                                          <p:spTgt spid="43010"/>
                                        </p:tgtEl>
                                      </p:cBhvr>
                                    </p:animEffect>
                                  </p:childTnLst>
                                </p:cTn>
                              </p:par>
                              <p:par>
                                <p:cTn id="8" presetID="10" presetClass="entr" presetSubtype="0" fill="hold" nodeType="withEffect">
                                  <p:stCondLst>
                                    <p:cond delay="0"/>
                                  </p:stCondLst>
                                  <p:childTnLst>
                                    <p:set>
                                      <p:cBhvr>
                                        <p:cTn id="9" dur="1" fill="hold">
                                          <p:stCondLst>
                                            <p:cond delay="0"/>
                                          </p:stCondLst>
                                        </p:cTn>
                                        <p:tgtEl>
                                          <p:spTgt spid="43012"/>
                                        </p:tgtEl>
                                        <p:attrNameLst>
                                          <p:attrName>style.visibility</p:attrName>
                                        </p:attrNameLst>
                                      </p:cBhvr>
                                      <p:to>
                                        <p:strVal val="visible"/>
                                      </p:to>
                                    </p:set>
                                    <p:animEffect transition="in" filter="fade">
                                      <p:cBhvr>
                                        <p:cTn id="10" dur="2000"/>
                                        <p:tgtEl>
                                          <p:spTgt spid="430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5003800" y="404813"/>
            <a:ext cx="3743325" cy="161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The Beast of Gévaudan</a:t>
            </a:r>
          </a:p>
          <a:p>
            <a:pPr algn="ctr">
              <a:spcBef>
                <a:spcPct val="50000"/>
              </a:spcBef>
            </a:pPr>
            <a:r>
              <a:rPr lang="en-GB" altLang="en-US" sz="2400">
                <a:solidFill>
                  <a:schemeClr val="accent1"/>
                </a:solidFill>
                <a:latin typeface="Tahoma" pitchFamily="34" charset="0"/>
              </a:rPr>
              <a:t>(1764-77)</a:t>
            </a:r>
          </a:p>
        </p:txBody>
      </p:sp>
      <p:pic>
        <p:nvPicPr>
          <p:cNvPr id="41993" name="Picture 9" descr="werewolf-2a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263" y="3500438"/>
            <a:ext cx="4465637" cy="3014662"/>
          </a:xfrm>
          <a:prstGeom prst="rect">
            <a:avLst/>
          </a:prstGeom>
          <a:noFill/>
          <a:extLst>
            <a:ext uri="{909E8E84-426E-40DD-AFC4-6F175D3DCCD1}">
              <a14:hiddenFill xmlns:a14="http://schemas.microsoft.com/office/drawing/2010/main">
                <a:solidFill>
                  <a:srgbClr val="FFFFFF"/>
                </a:solidFill>
              </a14:hiddenFill>
            </a:ext>
          </a:extLst>
        </p:spPr>
      </p:pic>
      <p:pic>
        <p:nvPicPr>
          <p:cNvPr id="41995" name="Picture 11" descr="tumblr_m6fiq8ARXH1r6ti0go2_500">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l="3288" t="4543" r="1627" b="10701"/>
          <a:stretch>
            <a:fillRect/>
          </a:stretch>
        </p:blipFill>
        <p:spPr bwMode="auto">
          <a:xfrm>
            <a:off x="322263" y="260350"/>
            <a:ext cx="4537075" cy="2895600"/>
          </a:xfrm>
          <a:prstGeom prst="rect">
            <a:avLst/>
          </a:prstGeom>
          <a:noFill/>
          <a:extLst>
            <a:ext uri="{909E8E84-426E-40DD-AFC4-6F175D3DCCD1}">
              <a14:hiddenFill xmlns:a14="http://schemas.microsoft.com/office/drawing/2010/main">
                <a:solidFill>
                  <a:srgbClr val="FFFFFF"/>
                </a:solidFill>
              </a14:hiddenFill>
            </a:ext>
          </a:extLst>
        </p:spPr>
      </p:pic>
      <p:pic>
        <p:nvPicPr>
          <p:cNvPr id="41991" name="Picture 7" descr="File:Woman &amp; La Bete.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b="11531"/>
          <a:stretch>
            <a:fillRect/>
          </a:stretch>
        </p:blipFill>
        <p:spPr bwMode="auto">
          <a:xfrm>
            <a:off x="5172075" y="2708275"/>
            <a:ext cx="3576638" cy="3817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2000"/>
                                        <p:tgtEl>
                                          <p:spTgt spid="41986"/>
                                        </p:tgtEl>
                                      </p:cBhvr>
                                    </p:animEffect>
                                  </p:childTnLst>
                                </p:cTn>
                              </p:par>
                              <p:par>
                                <p:cTn id="8" presetID="10" presetClass="entr" presetSubtype="0" fill="hold" nodeType="withEffect">
                                  <p:stCondLst>
                                    <p:cond delay="0"/>
                                  </p:stCondLst>
                                  <p:childTnLst>
                                    <p:set>
                                      <p:cBhvr>
                                        <p:cTn id="9" dur="1" fill="hold">
                                          <p:stCondLst>
                                            <p:cond delay="0"/>
                                          </p:stCondLst>
                                        </p:cTn>
                                        <p:tgtEl>
                                          <p:spTgt spid="41995"/>
                                        </p:tgtEl>
                                        <p:attrNameLst>
                                          <p:attrName>style.visibility</p:attrName>
                                        </p:attrNameLst>
                                      </p:cBhvr>
                                      <p:to>
                                        <p:strVal val="visible"/>
                                      </p:to>
                                    </p:set>
                                    <p:animEffect transition="in" filter="fade">
                                      <p:cBhvr>
                                        <p:cTn id="10" dur="2000"/>
                                        <p:tgtEl>
                                          <p:spTgt spid="41995"/>
                                        </p:tgtEl>
                                      </p:cBhvr>
                                    </p:animEffect>
                                  </p:childTnLst>
                                </p:cTn>
                              </p:par>
                              <p:par>
                                <p:cTn id="11" presetID="10" presetClass="entr" presetSubtype="0" fill="hold" nodeType="withEffect">
                                  <p:stCondLst>
                                    <p:cond delay="0"/>
                                  </p:stCondLst>
                                  <p:childTnLst>
                                    <p:set>
                                      <p:cBhvr>
                                        <p:cTn id="12" dur="1" fill="hold">
                                          <p:stCondLst>
                                            <p:cond delay="0"/>
                                          </p:stCondLst>
                                        </p:cTn>
                                        <p:tgtEl>
                                          <p:spTgt spid="41993"/>
                                        </p:tgtEl>
                                        <p:attrNameLst>
                                          <p:attrName>style.visibility</p:attrName>
                                        </p:attrNameLst>
                                      </p:cBhvr>
                                      <p:to>
                                        <p:strVal val="visible"/>
                                      </p:to>
                                    </p:set>
                                    <p:animEffect transition="in" filter="fade">
                                      <p:cBhvr>
                                        <p:cTn id="13" dur="2000"/>
                                        <p:tgtEl>
                                          <p:spTgt spid="41993"/>
                                        </p:tgtEl>
                                      </p:cBhvr>
                                    </p:animEffect>
                                  </p:childTnLst>
                                </p:cTn>
                              </p:par>
                              <p:par>
                                <p:cTn id="14" presetID="10" presetClass="entr" presetSubtype="0" fill="hold" nodeType="withEffect">
                                  <p:stCondLst>
                                    <p:cond delay="0"/>
                                  </p:stCondLst>
                                  <p:childTnLst>
                                    <p:set>
                                      <p:cBhvr>
                                        <p:cTn id="15" dur="1" fill="hold">
                                          <p:stCondLst>
                                            <p:cond delay="0"/>
                                          </p:stCondLst>
                                        </p:cTn>
                                        <p:tgtEl>
                                          <p:spTgt spid="41991"/>
                                        </p:tgtEl>
                                        <p:attrNameLst>
                                          <p:attrName>style.visibility</p:attrName>
                                        </p:attrNameLst>
                                      </p:cBhvr>
                                      <p:to>
                                        <p:strVal val="visible"/>
                                      </p:to>
                                    </p:set>
                                    <p:animEffect transition="in" filter="fade">
                                      <p:cBhvr>
                                        <p:cTn id="16" dur="2000"/>
                                        <p:tgtEl>
                                          <p:spTgt spid="419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4859338" y="1125538"/>
            <a:ext cx="4176712"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Doctor Lamb’s Darling</a:t>
            </a:r>
          </a:p>
          <a:p>
            <a:pPr algn="ctr">
              <a:spcBef>
                <a:spcPct val="50000"/>
              </a:spcBef>
            </a:pPr>
            <a:endParaRPr lang="en-GB" altLang="en-US" sz="2800">
              <a:solidFill>
                <a:schemeClr val="accent1"/>
              </a:solidFill>
              <a:latin typeface="Tahoma" pitchFamily="34" charset="0"/>
            </a:endParaRPr>
          </a:p>
          <a:p>
            <a:pPr algn="ctr">
              <a:spcBef>
                <a:spcPct val="50000"/>
              </a:spcBef>
            </a:pPr>
            <a:r>
              <a:rPr lang="en-GB" altLang="en-US" sz="2400">
                <a:solidFill>
                  <a:schemeClr val="accent1"/>
                </a:solidFill>
                <a:latin typeface="Tahoma" pitchFamily="34" charset="0"/>
              </a:rPr>
              <a:t>(1653)</a:t>
            </a:r>
          </a:p>
        </p:txBody>
      </p:sp>
      <p:pic>
        <p:nvPicPr>
          <p:cNvPr id="56325" name="Picture 5" descr="Page Image 1 of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60350"/>
            <a:ext cx="4422775" cy="6337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2000"/>
                                        <p:tgtEl>
                                          <p:spTgt spid="56322"/>
                                        </p:tgtEl>
                                      </p:cBhvr>
                                    </p:animEffect>
                                  </p:childTnLst>
                                </p:cTn>
                              </p:par>
                              <p:par>
                                <p:cTn id="8" presetID="10" presetClass="entr" presetSubtype="0" fill="hold" nodeType="withEffect">
                                  <p:stCondLst>
                                    <p:cond delay="0"/>
                                  </p:stCondLst>
                                  <p:childTnLst>
                                    <p:set>
                                      <p:cBhvr>
                                        <p:cTn id="9" dur="1" fill="hold">
                                          <p:stCondLst>
                                            <p:cond delay="0"/>
                                          </p:stCondLst>
                                        </p:cTn>
                                        <p:tgtEl>
                                          <p:spTgt spid="56325"/>
                                        </p:tgtEl>
                                        <p:attrNameLst>
                                          <p:attrName>style.visibility</p:attrName>
                                        </p:attrNameLst>
                                      </p:cBhvr>
                                      <p:to>
                                        <p:strVal val="visible"/>
                                      </p:to>
                                    </p:set>
                                    <p:animEffect transition="in" filter="fade">
                                      <p:cBhvr>
                                        <p:cTn id="10" dur="2000"/>
                                        <p:tgtEl>
                                          <p:spTgt spid="56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5292725" y="1125538"/>
            <a:ext cx="3743325"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Werewolf</a:t>
            </a:r>
          </a:p>
          <a:p>
            <a:pPr algn="ctr">
              <a:spcBef>
                <a:spcPct val="50000"/>
              </a:spcBef>
            </a:pPr>
            <a:r>
              <a:rPr lang="en-GB" altLang="en-US" sz="2800">
                <a:solidFill>
                  <a:schemeClr val="accent1"/>
                </a:solidFill>
                <a:latin typeface="Tahoma" pitchFamily="34" charset="0"/>
              </a:rPr>
              <a:t>Lucas Cranach</a:t>
            </a:r>
          </a:p>
          <a:p>
            <a:pPr algn="ctr">
              <a:spcBef>
                <a:spcPct val="50000"/>
              </a:spcBef>
            </a:pPr>
            <a:r>
              <a:rPr lang="en-GB" altLang="en-US" sz="2400">
                <a:solidFill>
                  <a:schemeClr val="accent1"/>
                </a:solidFill>
                <a:latin typeface="Tahoma" pitchFamily="34" charset="0"/>
              </a:rPr>
              <a:t>(sixteenth-century)</a:t>
            </a:r>
          </a:p>
        </p:txBody>
      </p:sp>
      <p:pic>
        <p:nvPicPr>
          <p:cNvPr id="46083" name="Picture 4" descr="Werwol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33375"/>
            <a:ext cx="5119688"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fade">
                                      <p:cBhvr>
                                        <p:cTn id="7" dur="2000"/>
                                        <p:tgtEl>
                                          <p:spTgt spid="46082"/>
                                        </p:tgtEl>
                                      </p:cBhvr>
                                    </p:animEffect>
                                  </p:childTnLst>
                                </p:cTn>
                              </p:par>
                              <p:par>
                                <p:cTn id="8" presetID="10" presetClass="entr" presetSubtype="0" fill="hold" nodeType="withEffect">
                                  <p:stCondLst>
                                    <p:cond delay="0"/>
                                  </p:stCondLst>
                                  <p:childTnLst>
                                    <p:set>
                                      <p:cBhvr>
                                        <p:cTn id="9" dur="1" fill="hold">
                                          <p:stCondLst>
                                            <p:cond delay="0"/>
                                          </p:stCondLst>
                                        </p:cTn>
                                        <p:tgtEl>
                                          <p:spTgt spid="46083"/>
                                        </p:tgtEl>
                                        <p:attrNameLst>
                                          <p:attrName>style.visibility</p:attrName>
                                        </p:attrNameLst>
                                      </p:cBhvr>
                                      <p:to>
                                        <p:strVal val="visible"/>
                                      </p:to>
                                    </p:set>
                                    <p:animEffect transition="in" filter="fade">
                                      <p:cBhvr>
                                        <p:cTn id="10" dur="2000"/>
                                        <p:tgtEl>
                                          <p:spTgt spid="46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250825" y="5589588"/>
            <a:ext cx="8713788" cy="122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The Magician</a:t>
            </a:r>
          </a:p>
          <a:p>
            <a:pPr algn="ctr">
              <a:spcBef>
                <a:spcPct val="50000"/>
              </a:spcBef>
            </a:pPr>
            <a:r>
              <a:rPr lang="en-GB" altLang="en-US" sz="2400">
                <a:solidFill>
                  <a:schemeClr val="accent1"/>
                </a:solidFill>
                <a:latin typeface="Tahoma" pitchFamily="34" charset="0"/>
              </a:rPr>
              <a:t>after </a:t>
            </a:r>
            <a:r>
              <a:rPr lang="en-GB" altLang="en-US" sz="2800">
                <a:solidFill>
                  <a:schemeClr val="accent1"/>
                </a:solidFill>
                <a:latin typeface="Tahoma" pitchFamily="34" charset="0"/>
              </a:rPr>
              <a:t>Hieronymus Bosch</a:t>
            </a:r>
            <a:r>
              <a:rPr lang="en-GB" altLang="en-US" sz="2400">
                <a:solidFill>
                  <a:schemeClr val="accent1"/>
                </a:solidFill>
                <a:latin typeface="Tahoma" pitchFamily="34" charset="0"/>
              </a:rPr>
              <a:t> (c.1480)</a:t>
            </a:r>
          </a:p>
        </p:txBody>
      </p:sp>
      <p:pic>
        <p:nvPicPr>
          <p:cNvPr id="44037" name="Picture 5" descr="11magici"/>
          <p:cNvPicPr>
            <a:picLocks noChangeAspect="1" noChangeArrowheads="1"/>
          </p:cNvPicPr>
          <p:nvPr/>
        </p:nvPicPr>
        <p:blipFill>
          <a:blip r:embed="rId2">
            <a:extLst>
              <a:ext uri="{28A0092B-C50C-407E-A947-70E740481C1C}">
                <a14:useLocalDpi xmlns:a14="http://schemas.microsoft.com/office/drawing/2010/main" val="0"/>
              </a:ext>
            </a:extLst>
          </a:blip>
          <a:srcRect b="7864"/>
          <a:stretch>
            <a:fillRect/>
          </a:stretch>
        </p:blipFill>
        <p:spPr bwMode="auto">
          <a:xfrm>
            <a:off x="1042988" y="188913"/>
            <a:ext cx="7129462" cy="54832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fade">
                                      <p:cBhvr>
                                        <p:cTn id="7" dur="2000"/>
                                        <p:tgtEl>
                                          <p:spTgt spid="44034"/>
                                        </p:tgtEl>
                                      </p:cBhvr>
                                    </p:animEffect>
                                  </p:childTnLst>
                                </p:cTn>
                              </p:par>
                              <p:par>
                                <p:cTn id="8" presetID="10" presetClass="entr" presetSubtype="0" fill="hold" nodeType="withEffect">
                                  <p:stCondLst>
                                    <p:cond delay="0"/>
                                  </p:stCondLst>
                                  <p:childTnLst>
                                    <p:set>
                                      <p:cBhvr>
                                        <p:cTn id="9" dur="1" fill="hold">
                                          <p:stCondLst>
                                            <p:cond delay="0"/>
                                          </p:stCondLst>
                                        </p:cTn>
                                        <p:tgtEl>
                                          <p:spTgt spid="44037"/>
                                        </p:tgtEl>
                                        <p:attrNameLst>
                                          <p:attrName>style.visibility</p:attrName>
                                        </p:attrNameLst>
                                      </p:cBhvr>
                                      <p:to>
                                        <p:strVal val="visible"/>
                                      </p:to>
                                    </p:set>
                                    <p:animEffect transition="in" filter="fade">
                                      <p:cBhvr>
                                        <p:cTn id="10" dur="2000"/>
                                        <p:tgtEl>
                                          <p:spTgt spid="44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900113" y="692150"/>
            <a:ext cx="7416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4400">
                <a:solidFill>
                  <a:schemeClr val="accent1"/>
                </a:solidFill>
                <a:latin typeface="Tahoma" pitchFamily="34" charset="0"/>
              </a:rPr>
              <a:t>Conclusions</a:t>
            </a:r>
          </a:p>
        </p:txBody>
      </p:sp>
      <p:sp>
        <p:nvSpPr>
          <p:cNvPr id="57347" name="Text Box 3"/>
          <p:cNvSpPr txBox="1">
            <a:spLocks noChangeArrowheads="1"/>
          </p:cNvSpPr>
          <p:nvPr/>
        </p:nvSpPr>
        <p:spPr bwMode="auto">
          <a:xfrm>
            <a:off x="900113" y="2149475"/>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Tension between Christianity &amp; folk-belief not new</a:t>
            </a:r>
          </a:p>
        </p:txBody>
      </p:sp>
      <p:sp>
        <p:nvSpPr>
          <p:cNvPr id="57348" name="Text Box 4"/>
          <p:cNvSpPr txBox="1">
            <a:spLocks noChangeArrowheads="1"/>
          </p:cNvSpPr>
          <p:nvPr/>
        </p:nvSpPr>
        <p:spPr bwMode="auto">
          <a:xfrm>
            <a:off x="900113" y="2755900"/>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Intellectual culture always moving – incl. theology</a:t>
            </a:r>
            <a:endParaRPr lang="en-GB" altLang="en-US" sz="2400" b="1">
              <a:solidFill>
                <a:schemeClr val="accent1"/>
              </a:solidFill>
              <a:latin typeface="Tahoma" pitchFamily="34" charset="0"/>
            </a:endParaRPr>
          </a:p>
        </p:txBody>
      </p:sp>
      <p:sp>
        <p:nvSpPr>
          <p:cNvPr id="57349" name="Text Box 5"/>
          <p:cNvSpPr txBox="1">
            <a:spLocks noChangeArrowheads="1"/>
          </p:cNvSpPr>
          <p:nvPr/>
        </p:nvSpPr>
        <p:spPr bwMode="auto">
          <a:xfrm>
            <a:off x="900113" y="3357563"/>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Coexistence of beliefs but not syncretism</a:t>
            </a:r>
          </a:p>
        </p:txBody>
      </p:sp>
      <p:sp>
        <p:nvSpPr>
          <p:cNvPr id="57350" name="Text Box 6"/>
          <p:cNvSpPr txBox="1">
            <a:spLocks noChangeArrowheads="1"/>
          </p:cNvSpPr>
          <p:nvPr/>
        </p:nvSpPr>
        <p:spPr bwMode="auto">
          <a:xfrm>
            <a:off x="900113" y="3933825"/>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Long-term change – world increasingly predictable</a:t>
            </a:r>
          </a:p>
        </p:txBody>
      </p:sp>
      <p:sp>
        <p:nvSpPr>
          <p:cNvPr id="57351" name="Text Box 7"/>
          <p:cNvSpPr txBox="1">
            <a:spLocks noChangeArrowheads="1"/>
          </p:cNvSpPr>
          <p:nvPr/>
        </p:nvSpPr>
        <p:spPr bwMode="auto">
          <a:xfrm>
            <a:off x="900113" y="4484688"/>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Nevertheless, beware of progress!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wipe(left)">
                                      <p:cBhvr>
                                        <p:cTn id="7" dur="1000"/>
                                        <p:tgtEl>
                                          <p:spTgt spid="57347"/>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7348"/>
                                        </p:tgtEl>
                                        <p:attrNameLst>
                                          <p:attrName>style.visibility</p:attrName>
                                        </p:attrNameLst>
                                      </p:cBhvr>
                                      <p:to>
                                        <p:strVal val="visible"/>
                                      </p:to>
                                    </p:set>
                                    <p:animEffect transition="in" filter="wipe(left)">
                                      <p:cBhvr>
                                        <p:cTn id="11" dur="1000"/>
                                        <p:tgtEl>
                                          <p:spTgt spid="57348"/>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57349"/>
                                        </p:tgtEl>
                                        <p:attrNameLst>
                                          <p:attrName>style.visibility</p:attrName>
                                        </p:attrNameLst>
                                      </p:cBhvr>
                                      <p:to>
                                        <p:strVal val="visible"/>
                                      </p:to>
                                    </p:set>
                                    <p:animEffect transition="in" filter="wipe(left)">
                                      <p:cBhvr>
                                        <p:cTn id="15" dur="1000"/>
                                        <p:tgtEl>
                                          <p:spTgt spid="57349"/>
                                        </p:tgtEl>
                                      </p:cBhvr>
                                    </p:animEffect>
                                  </p:childTnLst>
                                </p:cTn>
                              </p:par>
                            </p:childTnLst>
                          </p:cTn>
                        </p:par>
                        <p:par>
                          <p:cTn id="16" fill="hold" nodeType="afterGroup">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57350"/>
                                        </p:tgtEl>
                                        <p:attrNameLst>
                                          <p:attrName>style.visibility</p:attrName>
                                        </p:attrNameLst>
                                      </p:cBhvr>
                                      <p:to>
                                        <p:strVal val="visible"/>
                                      </p:to>
                                    </p:set>
                                    <p:animEffect transition="in" filter="wipe(left)">
                                      <p:cBhvr>
                                        <p:cTn id="19" dur="1000"/>
                                        <p:tgtEl>
                                          <p:spTgt spid="57350"/>
                                        </p:tgtEl>
                                      </p:cBhvr>
                                    </p:animEffect>
                                  </p:childTnLst>
                                </p:cTn>
                              </p:par>
                            </p:childTnLst>
                          </p:cTn>
                        </p:par>
                        <p:par>
                          <p:cTn id="20" fill="hold" nodeType="afterGroup">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57351"/>
                                        </p:tgtEl>
                                        <p:attrNameLst>
                                          <p:attrName>style.visibility</p:attrName>
                                        </p:attrNameLst>
                                      </p:cBhvr>
                                      <p:to>
                                        <p:strVal val="visible"/>
                                      </p:to>
                                    </p:set>
                                    <p:animEffect transition="in" filter="wipe(left)">
                                      <p:cBhvr>
                                        <p:cTn id="23" dur="1000"/>
                                        <p:tgtEl>
                                          <p:spTgt spid="57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p:bldP spid="57348" grpId="0"/>
      <p:bldP spid="57349" grpId="0"/>
      <p:bldP spid="57350" grpId="0"/>
      <p:bldP spid="5735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900113" y="692150"/>
            <a:ext cx="7416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4400">
                <a:solidFill>
                  <a:schemeClr val="accent1"/>
                </a:solidFill>
                <a:latin typeface="Tahoma" pitchFamily="34" charset="0"/>
              </a:rPr>
              <a:t>Whig teleology of progress</a:t>
            </a:r>
          </a:p>
        </p:txBody>
      </p:sp>
      <p:sp>
        <p:nvSpPr>
          <p:cNvPr id="31751" name="Oval 7"/>
          <p:cNvSpPr>
            <a:spLocks noChangeArrowheads="1"/>
          </p:cNvSpPr>
          <p:nvPr/>
        </p:nvSpPr>
        <p:spPr bwMode="auto">
          <a:xfrm>
            <a:off x="1619250" y="3644900"/>
            <a:ext cx="215900" cy="2159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52" name="Text Box 8"/>
          <p:cNvSpPr txBox="1">
            <a:spLocks noChangeArrowheads="1"/>
          </p:cNvSpPr>
          <p:nvPr/>
        </p:nvSpPr>
        <p:spPr bwMode="auto">
          <a:xfrm>
            <a:off x="395288" y="2636838"/>
            <a:ext cx="26638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solidFill>
                  <a:schemeClr val="accent1"/>
                </a:solidFill>
                <a:latin typeface="Tahoma" pitchFamily="34" charset="0"/>
              </a:rPr>
              <a:t>Superstition and credulity</a:t>
            </a:r>
          </a:p>
        </p:txBody>
      </p:sp>
      <p:sp>
        <p:nvSpPr>
          <p:cNvPr id="31753" name="Oval 9"/>
          <p:cNvSpPr>
            <a:spLocks noChangeArrowheads="1"/>
          </p:cNvSpPr>
          <p:nvPr/>
        </p:nvSpPr>
        <p:spPr bwMode="auto">
          <a:xfrm>
            <a:off x="2987675" y="3644900"/>
            <a:ext cx="215900" cy="2159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54" name="Text Box 10"/>
          <p:cNvSpPr txBox="1">
            <a:spLocks noChangeArrowheads="1"/>
          </p:cNvSpPr>
          <p:nvPr/>
        </p:nvSpPr>
        <p:spPr bwMode="auto">
          <a:xfrm>
            <a:off x="1258888" y="4149725"/>
            <a:ext cx="36734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solidFill>
                  <a:schemeClr val="accent1"/>
                </a:solidFill>
                <a:latin typeface="Tahoma" pitchFamily="34" charset="0"/>
              </a:rPr>
              <a:t>Catholicism</a:t>
            </a:r>
          </a:p>
          <a:p>
            <a:pPr algn="ctr"/>
            <a:r>
              <a:rPr lang="en-GB" altLang="en-US" sz="2400">
                <a:solidFill>
                  <a:schemeClr val="accent1"/>
                </a:solidFill>
                <a:latin typeface="Tahoma" pitchFamily="34" charset="0"/>
              </a:rPr>
              <a:t>(organising framework)</a:t>
            </a:r>
          </a:p>
        </p:txBody>
      </p:sp>
      <p:sp>
        <p:nvSpPr>
          <p:cNvPr id="31755" name="Oval 11"/>
          <p:cNvSpPr>
            <a:spLocks noChangeArrowheads="1"/>
          </p:cNvSpPr>
          <p:nvPr/>
        </p:nvSpPr>
        <p:spPr bwMode="auto">
          <a:xfrm>
            <a:off x="4356100" y="3644900"/>
            <a:ext cx="215900" cy="2159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56" name="Text Box 12"/>
          <p:cNvSpPr txBox="1">
            <a:spLocks noChangeArrowheads="1"/>
          </p:cNvSpPr>
          <p:nvPr/>
        </p:nvSpPr>
        <p:spPr bwMode="auto">
          <a:xfrm>
            <a:off x="3132138" y="2636838"/>
            <a:ext cx="26638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solidFill>
                  <a:schemeClr val="accent1"/>
                </a:solidFill>
                <a:latin typeface="Tahoma" pitchFamily="34" charset="0"/>
              </a:rPr>
              <a:t>Protestant Reformation</a:t>
            </a:r>
          </a:p>
        </p:txBody>
      </p:sp>
      <p:sp>
        <p:nvSpPr>
          <p:cNvPr id="31757" name="Oval 13"/>
          <p:cNvSpPr>
            <a:spLocks noChangeArrowheads="1"/>
          </p:cNvSpPr>
          <p:nvPr/>
        </p:nvSpPr>
        <p:spPr bwMode="auto">
          <a:xfrm>
            <a:off x="5724525" y="3644900"/>
            <a:ext cx="215900" cy="2159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58" name="Text Box 14"/>
          <p:cNvSpPr txBox="1">
            <a:spLocks noChangeArrowheads="1"/>
          </p:cNvSpPr>
          <p:nvPr/>
        </p:nvSpPr>
        <p:spPr bwMode="auto">
          <a:xfrm>
            <a:off x="4500563" y="4149725"/>
            <a:ext cx="26638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solidFill>
                  <a:schemeClr val="accent1"/>
                </a:solidFill>
                <a:latin typeface="Tahoma" pitchFamily="34" charset="0"/>
              </a:rPr>
              <a:t>Enlightenment scepticism</a:t>
            </a:r>
          </a:p>
        </p:txBody>
      </p:sp>
      <p:sp>
        <p:nvSpPr>
          <p:cNvPr id="31759" name="Oval 15"/>
          <p:cNvSpPr>
            <a:spLocks noChangeArrowheads="1"/>
          </p:cNvSpPr>
          <p:nvPr/>
        </p:nvSpPr>
        <p:spPr bwMode="auto">
          <a:xfrm>
            <a:off x="7092950" y="3646488"/>
            <a:ext cx="215900" cy="2159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60" name="Text Box 16"/>
          <p:cNvSpPr txBox="1">
            <a:spLocks noChangeArrowheads="1"/>
          </p:cNvSpPr>
          <p:nvPr/>
        </p:nvSpPr>
        <p:spPr bwMode="auto">
          <a:xfrm>
            <a:off x="5651500" y="2565400"/>
            <a:ext cx="31670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solidFill>
                  <a:schemeClr val="accent1"/>
                </a:solidFill>
                <a:latin typeface="Tahoma" pitchFamily="34" charset="0"/>
              </a:rPr>
              <a:t>Modernity</a:t>
            </a:r>
          </a:p>
          <a:p>
            <a:pPr algn="ctr"/>
            <a:r>
              <a:rPr lang="en-GB" altLang="en-US" sz="2400">
                <a:solidFill>
                  <a:schemeClr val="accent1"/>
                </a:solidFill>
                <a:latin typeface="Tahoma" pitchFamily="34" charset="0"/>
              </a:rPr>
              <a:t>(triumph of reason)</a:t>
            </a:r>
          </a:p>
        </p:txBody>
      </p:sp>
      <p:cxnSp>
        <p:nvCxnSpPr>
          <p:cNvPr id="31762" name="AutoShape 18"/>
          <p:cNvCxnSpPr>
            <a:cxnSpLocks noChangeShapeType="1"/>
            <a:stCxn id="31751" idx="6"/>
            <a:endCxn id="31753" idx="2"/>
          </p:cNvCxnSpPr>
          <p:nvPr/>
        </p:nvCxnSpPr>
        <p:spPr bwMode="auto">
          <a:xfrm>
            <a:off x="1835150" y="3752850"/>
            <a:ext cx="1152525" cy="0"/>
          </a:xfrm>
          <a:prstGeom prst="straightConnector1">
            <a:avLst/>
          </a:prstGeom>
          <a:noFill/>
          <a:ln w="190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63" name="AutoShape 19"/>
          <p:cNvCxnSpPr>
            <a:cxnSpLocks noChangeShapeType="1"/>
            <a:stCxn id="31753" idx="6"/>
            <a:endCxn id="31755" idx="2"/>
          </p:cNvCxnSpPr>
          <p:nvPr/>
        </p:nvCxnSpPr>
        <p:spPr bwMode="auto">
          <a:xfrm>
            <a:off x="3203575" y="3752850"/>
            <a:ext cx="1152525" cy="0"/>
          </a:xfrm>
          <a:prstGeom prst="straightConnector1">
            <a:avLst/>
          </a:prstGeom>
          <a:noFill/>
          <a:ln w="190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64" name="AutoShape 20"/>
          <p:cNvCxnSpPr>
            <a:cxnSpLocks noChangeShapeType="1"/>
            <a:stCxn id="31755" idx="6"/>
            <a:endCxn id="31757" idx="2"/>
          </p:cNvCxnSpPr>
          <p:nvPr/>
        </p:nvCxnSpPr>
        <p:spPr bwMode="auto">
          <a:xfrm>
            <a:off x="4572000" y="3752850"/>
            <a:ext cx="1152525" cy="0"/>
          </a:xfrm>
          <a:prstGeom prst="straightConnector1">
            <a:avLst/>
          </a:prstGeom>
          <a:noFill/>
          <a:ln w="190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65" name="AutoShape 21"/>
          <p:cNvCxnSpPr>
            <a:cxnSpLocks noChangeShapeType="1"/>
            <a:stCxn id="31757" idx="6"/>
            <a:endCxn id="31759" idx="2"/>
          </p:cNvCxnSpPr>
          <p:nvPr/>
        </p:nvCxnSpPr>
        <p:spPr bwMode="auto">
          <a:xfrm>
            <a:off x="5940425" y="3752850"/>
            <a:ext cx="1152525" cy="1588"/>
          </a:xfrm>
          <a:prstGeom prst="straightConnector1">
            <a:avLst/>
          </a:prstGeom>
          <a:noFill/>
          <a:ln w="190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2000"/>
                                        <p:tgtEl>
                                          <p:spTgt spid="31746"/>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1751"/>
                                        </p:tgtEl>
                                        <p:attrNameLst>
                                          <p:attrName>style.visibility</p:attrName>
                                        </p:attrNameLst>
                                      </p:cBhvr>
                                      <p:to>
                                        <p:strVal val="visible"/>
                                      </p:to>
                                    </p:set>
                                    <p:animEffect transition="in" filter="fade">
                                      <p:cBhvr>
                                        <p:cTn id="11" dur="2000"/>
                                        <p:tgtEl>
                                          <p:spTgt spid="3175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1752"/>
                                        </p:tgtEl>
                                        <p:attrNameLst>
                                          <p:attrName>style.visibility</p:attrName>
                                        </p:attrNameLst>
                                      </p:cBhvr>
                                      <p:to>
                                        <p:strVal val="visible"/>
                                      </p:to>
                                    </p:set>
                                    <p:animEffect transition="in" filter="fade">
                                      <p:cBhvr>
                                        <p:cTn id="14" dur="2000"/>
                                        <p:tgtEl>
                                          <p:spTgt spid="31752"/>
                                        </p:tgtEl>
                                      </p:cBhvr>
                                    </p:animEffect>
                                  </p:childTnLst>
                                </p:cTn>
                              </p:par>
                            </p:childTnLst>
                          </p:cTn>
                        </p:par>
                        <p:par>
                          <p:cTn id="15" fill="hold" nodeType="afterGroup">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31753"/>
                                        </p:tgtEl>
                                        <p:attrNameLst>
                                          <p:attrName>style.visibility</p:attrName>
                                        </p:attrNameLst>
                                      </p:cBhvr>
                                      <p:to>
                                        <p:strVal val="visible"/>
                                      </p:to>
                                    </p:set>
                                    <p:animEffect transition="in" filter="fade">
                                      <p:cBhvr>
                                        <p:cTn id="18" dur="2000"/>
                                        <p:tgtEl>
                                          <p:spTgt spid="3175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1754"/>
                                        </p:tgtEl>
                                        <p:attrNameLst>
                                          <p:attrName>style.visibility</p:attrName>
                                        </p:attrNameLst>
                                      </p:cBhvr>
                                      <p:to>
                                        <p:strVal val="visible"/>
                                      </p:to>
                                    </p:set>
                                    <p:animEffect transition="in" filter="fade">
                                      <p:cBhvr>
                                        <p:cTn id="21" dur="2000"/>
                                        <p:tgtEl>
                                          <p:spTgt spid="31754"/>
                                        </p:tgtEl>
                                      </p:cBhvr>
                                    </p:animEffect>
                                  </p:childTnLst>
                                </p:cTn>
                              </p:par>
                            </p:childTnLst>
                          </p:cTn>
                        </p:par>
                        <p:par>
                          <p:cTn id="22" fill="hold" nodeType="afterGroup">
                            <p:stCondLst>
                              <p:cond delay="6000"/>
                            </p:stCondLst>
                            <p:childTnLst>
                              <p:par>
                                <p:cTn id="23" presetID="10" presetClass="entr" presetSubtype="0" fill="hold" grpId="0" nodeType="afterEffect">
                                  <p:stCondLst>
                                    <p:cond delay="0"/>
                                  </p:stCondLst>
                                  <p:childTnLst>
                                    <p:set>
                                      <p:cBhvr>
                                        <p:cTn id="24" dur="1" fill="hold">
                                          <p:stCondLst>
                                            <p:cond delay="0"/>
                                          </p:stCondLst>
                                        </p:cTn>
                                        <p:tgtEl>
                                          <p:spTgt spid="31755"/>
                                        </p:tgtEl>
                                        <p:attrNameLst>
                                          <p:attrName>style.visibility</p:attrName>
                                        </p:attrNameLst>
                                      </p:cBhvr>
                                      <p:to>
                                        <p:strVal val="visible"/>
                                      </p:to>
                                    </p:set>
                                    <p:animEffect transition="in" filter="fade">
                                      <p:cBhvr>
                                        <p:cTn id="25" dur="2000"/>
                                        <p:tgtEl>
                                          <p:spTgt spid="3175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1756"/>
                                        </p:tgtEl>
                                        <p:attrNameLst>
                                          <p:attrName>style.visibility</p:attrName>
                                        </p:attrNameLst>
                                      </p:cBhvr>
                                      <p:to>
                                        <p:strVal val="visible"/>
                                      </p:to>
                                    </p:set>
                                    <p:animEffect transition="in" filter="fade">
                                      <p:cBhvr>
                                        <p:cTn id="28" dur="2000"/>
                                        <p:tgtEl>
                                          <p:spTgt spid="31756"/>
                                        </p:tgtEl>
                                      </p:cBhvr>
                                    </p:animEffect>
                                  </p:childTnLst>
                                </p:cTn>
                              </p:par>
                            </p:childTnLst>
                          </p:cTn>
                        </p:par>
                        <p:par>
                          <p:cTn id="29" fill="hold" nodeType="afterGroup">
                            <p:stCondLst>
                              <p:cond delay="8000"/>
                            </p:stCondLst>
                            <p:childTnLst>
                              <p:par>
                                <p:cTn id="30" presetID="10" presetClass="entr" presetSubtype="0" fill="hold" grpId="0" nodeType="afterEffect">
                                  <p:stCondLst>
                                    <p:cond delay="0"/>
                                  </p:stCondLst>
                                  <p:childTnLst>
                                    <p:set>
                                      <p:cBhvr>
                                        <p:cTn id="31" dur="1" fill="hold">
                                          <p:stCondLst>
                                            <p:cond delay="0"/>
                                          </p:stCondLst>
                                        </p:cTn>
                                        <p:tgtEl>
                                          <p:spTgt spid="31757"/>
                                        </p:tgtEl>
                                        <p:attrNameLst>
                                          <p:attrName>style.visibility</p:attrName>
                                        </p:attrNameLst>
                                      </p:cBhvr>
                                      <p:to>
                                        <p:strVal val="visible"/>
                                      </p:to>
                                    </p:set>
                                    <p:animEffect transition="in" filter="fade">
                                      <p:cBhvr>
                                        <p:cTn id="32" dur="2000"/>
                                        <p:tgtEl>
                                          <p:spTgt spid="3175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1758"/>
                                        </p:tgtEl>
                                        <p:attrNameLst>
                                          <p:attrName>style.visibility</p:attrName>
                                        </p:attrNameLst>
                                      </p:cBhvr>
                                      <p:to>
                                        <p:strVal val="visible"/>
                                      </p:to>
                                    </p:set>
                                    <p:animEffect transition="in" filter="fade">
                                      <p:cBhvr>
                                        <p:cTn id="35" dur="2000"/>
                                        <p:tgtEl>
                                          <p:spTgt spid="31758"/>
                                        </p:tgtEl>
                                      </p:cBhvr>
                                    </p:animEffect>
                                  </p:childTnLst>
                                </p:cTn>
                              </p:par>
                            </p:childTnLst>
                          </p:cTn>
                        </p:par>
                        <p:par>
                          <p:cTn id="36" fill="hold" nodeType="afterGroup">
                            <p:stCondLst>
                              <p:cond delay="10000"/>
                            </p:stCondLst>
                            <p:childTnLst>
                              <p:par>
                                <p:cTn id="37" presetID="10" presetClass="entr" presetSubtype="0" fill="hold" grpId="0" nodeType="afterEffect">
                                  <p:stCondLst>
                                    <p:cond delay="0"/>
                                  </p:stCondLst>
                                  <p:childTnLst>
                                    <p:set>
                                      <p:cBhvr>
                                        <p:cTn id="38" dur="1" fill="hold">
                                          <p:stCondLst>
                                            <p:cond delay="0"/>
                                          </p:stCondLst>
                                        </p:cTn>
                                        <p:tgtEl>
                                          <p:spTgt spid="31759"/>
                                        </p:tgtEl>
                                        <p:attrNameLst>
                                          <p:attrName>style.visibility</p:attrName>
                                        </p:attrNameLst>
                                      </p:cBhvr>
                                      <p:to>
                                        <p:strVal val="visible"/>
                                      </p:to>
                                    </p:set>
                                    <p:animEffect transition="in" filter="fade">
                                      <p:cBhvr>
                                        <p:cTn id="39" dur="2000"/>
                                        <p:tgtEl>
                                          <p:spTgt spid="3175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1760"/>
                                        </p:tgtEl>
                                        <p:attrNameLst>
                                          <p:attrName>style.visibility</p:attrName>
                                        </p:attrNameLst>
                                      </p:cBhvr>
                                      <p:to>
                                        <p:strVal val="visible"/>
                                      </p:to>
                                    </p:set>
                                    <p:animEffect transition="in" filter="fade">
                                      <p:cBhvr>
                                        <p:cTn id="42" dur="2000"/>
                                        <p:tgtEl>
                                          <p:spTgt spid="31760"/>
                                        </p:tgtEl>
                                      </p:cBhvr>
                                    </p:animEffect>
                                  </p:childTnLst>
                                </p:cTn>
                              </p:par>
                            </p:childTnLst>
                          </p:cTn>
                        </p:par>
                        <p:par>
                          <p:cTn id="43" fill="hold" nodeType="afterGroup">
                            <p:stCondLst>
                              <p:cond delay="12000"/>
                            </p:stCondLst>
                            <p:childTnLst>
                              <p:par>
                                <p:cTn id="44" presetID="22" presetClass="entr" presetSubtype="8" fill="hold" nodeType="afterEffect">
                                  <p:stCondLst>
                                    <p:cond delay="0"/>
                                  </p:stCondLst>
                                  <p:childTnLst>
                                    <p:set>
                                      <p:cBhvr>
                                        <p:cTn id="45" dur="1" fill="hold">
                                          <p:stCondLst>
                                            <p:cond delay="0"/>
                                          </p:stCondLst>
                                        </p:cTn>
                                        <p:tgtEl>
                                          <p:spTgt spid="31762"/>
                                        </p:tgtEl>
                                        <p:attrNameLst>
                                          <p:attrName>style.visibility</p:attrName>
                                        </p:attrNameLst>
                                      </p:cBhvr>
                                      <p:to>
                                        <p:strVal val="visible"/>
                                      </p:to>
                                    </p:set>
                                    <p:animEffect transition="in" filter="wipe(left)">
                                      <p:cBhvr>
                                        <p:cTn id="46" dur="1000"/>
                                        <p:tgtEl>
                                          <p:spTgt spid="31762"/>
                                        </p:tgtEl>
                                      </p:cBhvr>
                                    </p:animEffect>
                                  </p:childTnLst>
                                </p:cTn>
                              </p:par>
                            </p:childTnLst>
                          </p:cTn>
                        </p:par>
                        <p:par>
                          <p:cTn id="47" fill="hold" nodeType="afterGroup">
                            <p:stCondLst>
                              <p:cond delay="13000"/>
                            </p:stCondLst>
                            <p:childTnLst>
                              <p:par>
                                <p:cTn id="48" presetID="22" presetClass="entr" presetSubtype="8" fill="hold" nodeType="afterEffect">
                                  <p:stCondLst>
                                    <p:cond delay="0"/>
                                  </p:stCondLst>
                                  <p:childTnLst>
                                    <p:set>
                                      <p:cBhvr>
                                        <p:cTn id="49" dur="1" fill="hold">
                                          <p:stCondLst>
                                            <p:cond delay="0"/>
                                          </p:stCondLst>
                                        </p:cTn>
                                        <p:tgtEl>
                                          <p:spTgt spid="31763"/>
                                        </p:tgtEl>
                                        <p:attrNameLst>
                                          <p:attrName>style.visibility</p:attrName>
                                        </p:attrNameLst>
                                      </p:cBhvr>
                                      <p:to>
                                        <p:strVal val="visible"/>
                                      </p:to>
                                    </p:set>
                                    <p:animEffect transition="in" filter="wipe(left)">
                                      <p:cBhvr>
                                        <p:cTn id="50" dur="1000"/>
                                        <p:tgtEl>
                                          <p:spTgt spid="31763"/>
                                        </p:tgtEl>
                                      </p:cBhvr>
                                    </p:animEffect>
                                  </p:childTnLst>
                                </p:cTn>
                              </p:par>
                            </p:childTnLst>
                          </p:cTn>
                        </p:par>
                        <p:par>
                          <p:cTn id="51" fill="hold" nodeType="afterGroup">
                            <p:stCondLst>
                              <p:cond delay="14000"/>
                            </p:stCondLst>
                            <p:childTnLst>
                              <p:par>
                                <p:cTn id="52" presetID="22" presetClass="entr" presetSubtype="8" fill="hold" nodeType="afterEffect">
                                  <p:stCondLst>
                                    <p:cond delay="0"/>
                                  </p:stCondLst>
                                  <p:childTnLst>
                                    <p:set>
                                      <p:cBhvr>
                                        <p:cTn id="53" dur="1" fill="hold">
                                          <p:stCondLst>
                                            <p:cond delay="0"/>
                                          </p:stCondLst>
                                        </p:cTn>
                                        <p:tgtEl>
                                          <p:spTgt spid="31764"/>
                                        </p:tgtEl>
                                        <p:attrNameLst>
                                          <p:attrName>style.visibility</p:attrName>
                                        </p:attrNameLst>
                                      </p:cBhvr>
                                      <p:to>
                                        <p:strVal val="visible"/>
                                      </p:to>
                                    </p:set>
                                    <p:animEffect transition="in" filter="wipe(left)">
                                      <p:cBhvr>
                                        <p:cTn id="54" dur="1000"/>
                                        <p:tgtEl>
                                          <p:spTgt spid="31764"/>
                                        </p:tgtEl>
                                      </p:cBhvr>
                                    </p:animEffect>
                                  </p:childTnLst>
                                </p:cTn>
                              </p:par>
                            </p:childTnLst>
                          </p:cTn>
                        </p:par>
                        <p:par>
                          <p:cTn id="55" fill="hold" nodeType="afterGroup">
                            <p:stCondLst>
                              <p:cond delay="15000"/>
                            </p:stCondLst>
                            <p:childTnLst>
                              <p:par>
                                <p:cTn id="56" presetID="22" presetClass="entr" presetSubtype="8" fill="hold" nodeType="afterEffect">
                                  <p:stCondLst>
                                    <p:cond delay="0"/>
                                  </p:stCondLst>
                                  <p:childTnLst>
                                    <p:set>
                                      <p:cBhvr>
                                        <p:cTn id="57" dur="1" fill="hold">
                                          <p:stCondLst>
                                            <p:cond delay="0"/>
                                          </p:stCondLst>
                                        </p:cTn>
                                        <p:tgtEl>
                                          <p:spTgt spid="31765"/>
                                        </p:tgtEl>
                                        <p:attrNameLst>
                                          <p:attrName>style.visibility</p:attrName>
                                        </p:attrNameLst>
                                      </p:cBhvr>
                                      <p:to>
                                        <p:strVal val="visible"/>
                                      </p:to>
                                    </p:set>
                                    <p:animEffect transition="in" filter="wipe(left)">
                                      <p:cBhvr>
                                        <p:cTn id="58" dur="1000"/>
                                        <p:tgtEl>
                                          <p:spTgt spid="31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51" grpId="0" animBg="1"/>
      <p:bldP spid="31752" grpId="0"/>
      <p:bldP spid="31753" grpId="0" animBg="1"/>
      <p:bldP spid="31754" grpId="0"/>
      <p:bldP spid="31755" grpId="0" animBg="1"/>
      <p:bldP spid="31756" grpId="0"/>
      <p:bldP spid="31757" grpId="0" animBg="1"/>
      <p:bldP spid="31758" grpId="0"/>
      <p:bldP spid="31759" grpId="0" animBg="1"/>
      <p:bldP spid="3176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3" descr="image-max-weber"/>
          <p:cNvPicPr>
            <a:picLocks noChangeAspect="1" noChangeArrowheads="1"/>
          </p:cNvPicPr>
          <p:nvPr/>
        </p:nvPicPr>
        <p:blipFill>
          <a:blip r:embed="rId2">
            <a:extLst>
              <a:ext uri="{28A0092B-C50C-407E-A947-70E740481C1C}">
                <a14:useLocalDpi xmlns:a14="http://schemas.microsoft.com/office/drawing/2010/main" val="0"/>
              </a:ext>
            </a:extLst>
          </a:blip>
          <a:srcRect r="13100"/>
          <a:stretch>
            <a:fillRect/>
          </a:stretch>
        </p:blipFill>
        <p:spPr bwMode="auto">
          <a:xfrm>
            <a:off x="5580063" y="2565400"/>
            <a:ext cx="2643187" cy="3887788"/>
          </a:xfrm>
          <a:prstGeom prst="rect">
            <a:avLst/>
          </a:prstGeom>
          <a:noFill/>
          <a:extLst>
            <a:ext uri="{909E8E84-426E-40DD-AFC4-6F175D3DCCD1}">
              <a14:hiddenFill xmlns:a14="http://schemas.microsoft.com/office/drawing/2010/main">
                <a:solidFill>
                  <a:srgbClr val="FFFFFF"/>
                </a:solidFill>
              </a14:hiddenFill>
            </a:ext>
          </a:extLst>
        </p:spPr>
      </p:pic>
      <p:pic>
        <p:nvPicPr>
          <p:cNvPr id="307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1788"/>
            <a:ext cx="3444875" cy="5257800"/>
          </a:xfrm>
          <a:prstGeom prst="rect">
            <a:avLst/>
          </a:prstGeom>
          <a:noFill/>
          <a:extLst>
            <a:ext uri="{909E8E84-426E-40DD-AFC4-6F175D3DCCD1}">
              <a14:hiddenFill xmlns:a14="http://schemas.microsoft.com/office/drawing/2010/main">
                <a:solidFill>
                  <a:srgbClr val="FFFFFF"/>
                </a:solidFill>
              </a14:hiddenFill>
            </a:ext>
          </a:extLst>
        </p:spPr>
      </p:pic>
      <p:sp>
        <p:nvSpPr>
          <p:cNvPr id="30727" name="Text Box 7"/>
          <p:cNvSpPr txBox="1">
            <a:spLocks noChangeArrowheads="1"/>
          </p:cNvSpPr>
          <p:nvPr/>
        </p:nvSpPr>
        <p:spPr bwMode="auto">
          <a:xfrm>
            <a:off x="3779838" y="425450"/>
            <a:ext cx="5256212" cy="170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The Protestant Ethic and the “Spirit” of Capitalism</a:t>
            </a:r>
          </a:p>
          <a:p>
            <a:pPr algn="ctr">
              <a:spcBef>
                <a:spcPct val="50000"/>
              </a:spcBef>
            </a:pPr>
            <a:r>
              <a:rPr lang="en-GB" altLang="en-US" sz="2800">
                <a:solidFill>
                  <a:schemeClr val="accent1"/>
                </a:solidFill>
                <a:latin typeface="Tahoma" pitchFamily="34" charset="0"/>
              </a:rPr>
              <a:t>Max Weber </a:t>
            </a:r>
            <a:r>
              <a:rPr lang="en-GB" altLang="en-US" sz="2400">
                <a:solidFill>
                  <a:schemeClr val="accent1"/>
                </a:solidFill>
                <a:latin typeface="Tahoma" pitchFamily="34" charset="0"/>
              </a:rPr>
              <a:t>(1904-05)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fade">
                                      <p:cBhvr>
                                        <p:cTn id="7" dur="2000"/>
                                        <p:tgtEl>
                                          <p:spTgt spid="30723"/>
                                        </p:tgtEl>
                                      </p:cBhvr>
                                    </p:animEffect>
                                  </p:childTnLst>
                                </p:cTn>
                              </p:par>
                              <p:par>
                                <p:cTn id="8" presetID="10" presetClass="entr" presetSubtype="0" fill="hold" nodeType="withEffect">
                                  <p:stCondLst>
                                    <p:cond delay="0"/>
                                  </p:stCondLst>
                                  <p:childTnLst>
                                    <p:set>
                                      <p:cBhvr>
                                        <p:cTn id="9" dur="1" fill="hold">
                                          <p:stCondLst>
                                            <p:cond delay="0"/>
                                          </p:stCondLst>
                                        </p:cTn>
                                        <p:tgtEl>
                                          <p:spTgt spid="30726"/>
                                        </p:tgtEl>
                                        <p:attrNameLst>
                                          <p:attrName>style.visibility</p:attrName>
                                        </p:attrNameLst>
                                      </p:cBhvr>
                                      <p:to>
                                        <p:strVal val="visible"/>
                                      </p:to>
                                    </p:set>
                                    <p:animEffect transition="in" filter="fade">
                                      <p:cBhvr>
                                        <p:cTn id="10" dur="2000"/>
                                        <p:tgtEl>
                                          <p:spTgt spid="307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727"/>
                                        </p:tgtEl>
                                        <p:attrNameLst>
                                          <p:attrName>style.visibility</p:attrName>
                                        </p:attrNameLst>
                                      </p:cBhvr>
                                      <p:to>
                                        <p:strVal val="visible"/>
                                      </p:to>
                                    </p:set>
                                    <p:animEffect transition="in" filter="fade">
                                      <p:cBhvr>
                                        <p:cTn id="13" dur="2000"/>
                                        <p:tgtEl>
                                          <p:spTgt spid="30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4141788" y="425450"/>
            <a:ext cx="4751387" cy="170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Religion and the Decline of Magic</a:t>
            </a:r>
          </a:p>
          <a:p>
            <a:pPr algn="ctr">
              <a:spcBef>
                <a:spcPct val="50000"/>
              </a:spcBef>
            </a:pPr>
            <a:r>
              <a:rPr lang="en-GB" altLang="en-US" sz="2800">
                <a:solidFill>
                  <a:schemeClr val="accent1"/>
                </a:solidFill>
                <a:latin typeface="Tahoma" pitchFamily="34" charset="0"/>
              </a:rPr>
              <a:t>Keith Thomas </a:t>
            </a:r>
            <a:r>
              <a:rPr lang="en-GB" altLang="en-US" sz="2400">
                <a:solidFill>
                  <a:schemeClr val="accent1"/>
                </a:solidFill>
                <a:latin typeface="Tahoma" pitchFamily="34" charset="0"/>
              </a:rPr>
              <a:t>(1971)</a:t>
            </a:r>
          </a:p>
        </p:txBody>
      </p:sp>
      <p:pic>
        <p:nvPicPr>
          <p:cNvPr id="3079" name="Picture 7" descr="people_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4025" y="2565400"/>
            <a:ext cx="2638425" cy="3960813"/>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keith-thomas-religion-and-decline-of-magic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850" y="333375"/>
            <a:ext cx="3300413" cy="5202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par>
                                <p:cTn id="8" presetID="10" presetClass="entr" presetSubtype="0" fill="hold" nodeType="withEffect">
                                  <p:stCondLst>
                                    <p:cond delay="0"/>
                                  </p:stCondLst>
                                  <p:childTnLst>
                                    <p:set>
                                      <p:cBhvr>
                                        <p:cTn id="9" dur="1" fill="hold">
                                          <p:stCondLst>
                                            <p:cond delay="0"/>
                                          </p:stCondLst>
                                        </p:cTn>
                                        <p:tgtEl>
                                          <p:spTgt spid="3081"/>
                                        </p:tgtEl>
                                        <p:attrNameLst>
                                          <p:attrName>style.visibility</p:attrName>
                                        </p:attrNameLst>
                                      </p:cBhvr>
                                      <p:to>
                                        <p:strVal val="visible"/>
                                      </p:to>
                                    </p:set>
                                    <p:animEffect transition="in" filter="fade">
                                      <p:cBhvr>
                                        <p:cTn id="10" dur="2000"/>
                                        <p:tgtEl>
                                          <p:spTgt spid="3081"/>
                                        </p:tgtEl>
                                      </p:cBhvr>
                                    </p:animEffect>
                                  </p:childTnLst>
                                </p:cTn>
                              </p:par>
                              <p:par>
                                <p:cTn id="11" presetID="10" presetClass="entr" presetSubtype="0" fill="hold" nodeType="withEffect">
                                  <p:stCondLst>
                                    <p:cond delay="0"/>
                                  </p:stCondLst>
                                  <p:childTnLst>
                                    <p:set>
                                      <p:cBhvr>
                                        <p:cTn id="12" dur="1" fill="hold">
                                          <p:stCondLst>
                                            <p:cond delay="0"/>
                                          </p:stCondLst>
                                        </p:cTn>
                                        <p:tgtEl>
                                          <p:spTgt spid="3079"/>
                                        </p:tgtEl>
                                        <p:attrNameLst>
                                          <p:attrName>style.visibility</p:attrName>
                                        </p:attrNameLst>
                                      </p:cBhvr>
                                      <p:to>
                                        <p:strVal val="visible"/>
                                      </p:to>
                                    </p:set>
                                    <p:animEffect transition="in" filter="fade">
                                      <p:cBhvr>
                                        <p:cTn id="13" dur="2000"/>
                                        <p:tgtEl>
                                          <p:spTgt spid="30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3779838" y="425450"/>
            <a:ext cx="5113337"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The Stripping of the Altars</a:t>
            </a:r>
          </a:p>
          <a:p>
            <a:pPr algn="ctr">
              <a:spcBef>
                <a:spcPct val="50000"/>
              </a:spcBef>
            </a:pPr>
            <a:r>
              <a:rPr lang="en-GB" altLang="en-US" sz="2800">
                <a:solidFill>
                  <a:schemeClr val="accent1"/>
                </a:solidFill>
                <a:latin typeface="Tahoma" pitchFamily="34" charset="0"/>
              </a:rPr>
              <a:t>Eamon Duffy</a:t>
            </a:r>
          </a:p>
          <a:p>
            <a:pPr algn="ctr">
              <a:spcBef>
                <a:spcPct val="50000"/>
              </a:spcBef>
            </a:pPr>
            <a:r>
              <a:rPr lang="en-GB" altLang="en-US" sz="2400">
                <a:solidFill>
                  <a:schemeClr val="accent1"/>
                </a:solidFill>
                <a:latin typeface="Tahoma" pitchFamily="34" charset="0"/>
              </a:rPr>
              <a:t>(1992, 2nd ed. 2005)</a:t>
            </a:r>
          </a:p>
        </p:txBody>
      </p:sp>
      <p:pic>
        <p:nvPicPr>
          <p:cNvPr id="33798" name="Picture 6" descr="altars%2B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333375"/>
            <a:ext cx="3492500" cy="5183188"/>
          </a:xfrm>
          <a:prstGeom prst="rect">
            <a:avLst/>
          </a:prstGeom>
          <a:noFill/>
          <a:extLst>
            <a:ext uri="{909E8E84-426E-40DD-AFC4-6F175D3DCCD1}">
              <a14:hiddenFill xmlns:a14="http://schemas.microsoft.com/office/drawing/2010/main">
                <a:solidFill>
                  <a:srgbClr val="FFFFFF"/>
                </a:solidFill>
              </a14:hiddenFill>
            </a:ext>
          </a:extLst>
        </p:spPr>
      </p:pic>
      <p:pic>
        <p:nvPicPr>
          <p:cNvPr id="33800" name="Picture 8" descr="Duff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6513" y="2781300"/>
            <a:ext cx="3089275" cy="37544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fade">
                                      <p:cBhvr>
                                        <p:cTn id="7" dur="2000"/>
                                        <p:tgtEl>
                                          <p:spTgt spid="33794"/>
                                        </p:tgtEl>
                                      </p:cBhvr>
                                    </p:animEffect>
                                  </p:childTnLst>
                                </p:cTn>
                              </p:par>
                              <p:par>
                                <p:cTn id="8" presetID="10" presetClass="entr" presetSubtype="0" fill="hold" nodeType="withEffect">
                                  <p:stCondLst>
                                    <p:cond delay="0"/>
                                  </p:stCondLst>
                                  <p:childTnLst>
                                    <p:set>
                                      <p:cBhvr>
                                        <p:cTn id="9" dur="1" fill="hold">
                                          <p:stCondLst>
                                            <p:cond delay="0"/>
                                          </p:stCondLst>
                                        </p:cTn>
                                        <p:tgtEl>
                                          <p:spTgt spid="33798"/>
                                        </p:tgtEl>
                                        <p:attrNameLst>
                                          <p:attrName>style.visibility</p:attrName>
                                        </p:attrNameLst>
                                      </p:cBhvr>
                                      <p:to>
                                        <p:strVal val="visible"/>
                                      </p:to>
                                    </p:set>
                                    <p:animEffect transition="in" filter="fade">
                                      <p:cBhvr>
                                        <p:cTn id="10" dur="2000"/>
                                        <p:tgtEl>
                                          <p:spTgt spid="33798"/>
                                        </p:tgtEl>
                                      </p:cBhvr>
                                    </p:animEffect>
                                  </p:childTnLst>
                                </p:cTn>
                              </p:par>
                              <p:par>
                                <p:cTn id="11" presetID="10" presetClass="entr" presetSubtype="0" fill="hold" nodeType="withEffect">
                                  <p:stCondLst>
                                    <p:cond delay="0"/>
                                  </p:stCondLst>
                                  <p:childTnLst>
                                    <p:set>
                                      <p:cBhvr>
                                        <p:cTn id="12" dur="1" fill="hold">
                                          <p:stCondLst>
                                            <p:cond delay="0"/>
                                          </p:stCondLst>
                                        </p:cTn>
                                        <p:tgtEl>
                                          <p:spTgt spid="33800"/>
                                        </p:tgtEl>
                                        <p:attrNameLst>
                                          <p:attrName>style.visibility</p:attrName>
                                        </p:attrNameLst>
                                      </p:cBhvr>
                                      <p:to>
                                        <p:strVal val="visible"/>
                                      </p:to>
                                    </p:set>
                                    <p:animEffect transition="in" filter="fade">
                                      <p:cBhvr>
                                        <p:cTn id="13" dur="2000"/>
                                        <p:tgtEl>
                                          <p:spTgt spid="338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LutherSai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75" y="304800"/>
            <a:ext cx="4505325" cy="6181725"/>
          </a:xfrm>
          <a:prstGeom prst="rect">
            <a:avLst/>
          </a:prstGeom>
          <a:noFill/>
          <a:extLst>
            <a:ext uri="{909E8E84-426E-40DD-AFC4-6F175D3DCCD1}">
              <a14:hiddenFill xmlns:a14="http://schemas.microsoft.com/office/drawing/2010/main">
                <a:solidFill>
                  <a:srgbClr val="FFFFFF"/>
                </a:solidFill>
              </a14:hiddenFill>
            </a:ext>
          </a:extLst>
        </p:spPr>
      </p:pic>
      <p:sp>
        <p:nvSpPr>
          <p:cNvPr id="32771" name="Text Box 3"/>
          <p:cNvSpPr txBox="1">
            <a:spLocks noChangeArrowheads="1"/>
          </p:cNvSpPr>
          <p:nvPr/>
        </p:nvSpPr>
        <p:spPr bwMode="auto">
          <a:xfrm>
            <a:off x="5486400" y="1295400"/>
            <a:ext cx="3352800"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Luther as Monk</a:t>
            </a:r>
            <a:endParaRPr lang="en-GB" altLang="en-US" sz="3200">
              <a:solidFill>
                <a:schemeClr val="accent1"/>
              </a:solidFill>
              <a:latin typeface="Tahoma" pitchFamily="34" charset="0"/>
            </a:endParaRPr>
          </a:p>
          <a:p>
            <a:pPr algn="ctr">
              <a:spcBef>
                <a:spcPct val="50000"/>
              </a:spcBef>
            </a:pPr>
            <a:r>
              <a:rPr lang="en-GB" altLang="en-US" sz="2800">
                <a:solidFill>
                  <a:schemeClr val="accent1"/>
                </a:solidFill>
                <a:latin typeface="Tahoma" pitchFamily="34" charset="0"/>
              </a:rPr>
              <a:t>Hans Baldung Grien</a:t>
            </a:r>
          </a:p>
          <a:p>
            <a:pPr algn="ctr">
              <a:spcBef>
                <a:spcPct val="50000"/>
              </a:spcBef>
            </a:pPr>
            <a:r>
              <a:rPr lang="en-GB" altLang="en-US" sz="2400">
                <a:solidFill>
                  <a:schemeClr val="accent1"/>
                </a:solidFill>
                <a:latin typeface="Tahoma" pitchFamily="34" charset="0"/>
              </a:rPr>
              <a:t>(c.1521)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771"/>
                                        </p:tgtEl>
                                        <p:attrNameLst>
                                          <p:attrName>style.visibility</p:attrName>
                                        </p:attrNameLst>
                                      </p:cBhvr>
                                      <p:to>
                                        <p:strVal val="visible"/>
                                      </p:to>
                                    </p:set>
                                    <p:animEffect transition="in" filter="fade">
                                      <p:cBhvr>
                                        <p:cTn id="10" dur="20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1187450" y="2133600"/>
            <a:ext cx="6840538" cy="21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800">
                <a:solidFill>
                  <a:schemeClr val="accent1"/>
                </a:solidFill>
                <a:latin typeface="Tahoma" pitchFamily="34" charset="0"/>
              </a:rPr>
              <a:t>The past is a foreign country: they do things differently there.</a:t>
            </a:r>
          </a:p>
          <a:p>
            <a:pPr>
              <a:spcBef>
                <a:spcPct val="50000"/>
              </a:spcBef>
            </a:pPr>
            <a:endParaRPr lang="en-GB" altLang="en-US" sz="2800">
              <a:solidFill>
                <a:schemeClr val="accent1"/>
              </a:solidFill>
              <a:latin typeface="Tahoma" pitchFamily="34" charset="0"/>
            </a:endParaRPr>
          </a:p>
          <a:p>
            <a:pPr algn="r">
              <a:spcBef>
                <a:spcPct val="50000"/>
              </a:spcBef>
            </a:pPr>
            <a:r>
              <a:rPr lang="en-GB" altLang="en-US" sz="2400">
                <a:solidFill>
                  <a:schemeClr val="accent1"/>
                </a:solidFill>
                <a:latin typeface="Tahoma" pitchFamily="34" charset="0"/>
              </a:rPr>
              <a:t>~ L. P. Hartley, </a:t>
            </a:r>
            <a:r>
              <a:rPr lang="en-GB" altLang="en-US" sz="2400" i="1">
                <a:solidFill>
                  <a:schemeClr val="accent1"/>
                </a:solidFill>
                <a:latin typeface="Tahoma" pitchFamily="34" charset="0"/>
              </a:rPr>
              <a:t>The Go-Between </a:t>
            </a:r>
            <a:r>
              <a:rPr lang="en-GB" altLang="en-US" sz="2400">
                <a:solidFill>
                  <a:schemeClr val="accent1"/>
                </a:solidFill>
                <a:latin typeface="Tahoma" pitchFamily="34" charset="0"/>
              </a:rPr>
              <a:t>(1953)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fade">
                                      <p:cBhvr>
                                        <p:cTn id="7" dur="2000"/>
                                        <p:tgtEl>
                                          <p:spTgt spid="49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3"/>
          <p:cNvSpPr txBox="1">
            <a:spLocks noChangeArrowheads="1"/>
          </p:cNvSpPr>
          <p:nvPr/>
        </p:nvSpPr>
        <p:spPr bwMode="auto">
          <a:xfrm>
            <a:off x="2339975" y="5445125"/>
            <a:ext cx="6664325" cy="122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The three living and the three dead</a:t>
            </a:r>
          </a:p>
          <a:p>
            <a:pPr algn="ctr">
              <a:spcBef>
                <a:spcPct val="50000"/>
              </a:spcBef>
            </a:pPr>
            <a:r>
              <a:rPr lang="en-GB" altLang="en-US" sz="2800">
                <a:solidFill>
                  <a:schemeClr val="accent1"/>
                </a:solidFill>
                <a:latin typeface="Tahoma" pitchFamily="34" charset="0"/>
              </a:rPr>
              <a:t>Robert de Lisle’s Psalter </a:t>
            </a:r>
            <a:r>
              <a:rPr lang="en-GB" altLang="en-US" sz="2400">
                <a:solidFill>
                  <a:schemeClr val="accent1"/>
                </a:solidFill>
                <a:latin typeface="Tahoma" pitchFamily="34" charset="0"/>
              </a:rPr>
              <a:t>(c.1310)</a:t>
            </a:r>
          </a:p>
        </p:txBody>
      </p:sp>
      <p:pic>
        <p:nvPicPr>
          <p:cNvPr id="34822" name="Picture 6" descr="tumblr_mcoio5qN6z1r9ko5bo1_500"/>
          <p:cNvPicPr>
            <a:picLocks noChangeAspect="1" noChangeArrowheads="1"/>
          </p:cNvPicPr>
          <p:nvPr/>
        </p:nvPicPr>
        <p:blipFill>
          <a:blip r:embed="rId2">
            <a:extLst>
              <a:ext uri="{28A0092B-C50C-407E-A947-70E740481C1C}">
                <a14:useLocalDpi xmlns:a14="http://schemas.microsoft.com/office/drawing/2010/main" val="0"/>
              </a:ext>
            </a:extLst>
          </a:blip>
          <a:srcRect t="7133"/>
          <a:stretch>
            <a:fillRect/>
          </a:stretch>
        </p:blipFill>
        <p:spPr bwMode="auto">
          <a:xfrm>
            <a:off x="1547813" y="260350"/>
            <a:ext cx="7489825" cy="4691063"/>
          </a:xfrm>
          <a:prstGeom prst="rect">
            <a:avLst/>
          </a:prstGeom>
          <a:noFill/>
          <a:extLst>
            <a:ext uri="{909E8E84-426E-40DD-AFC4-6F175D3DCCD1}">
              <a14:hiddenFill xmlns:a14="http://schemas.microsoft.com/office/drawing/2010/main">
                <a:solidFill>
                  <a:srgbClr val="FFFFFF"/>
                </a:solidFill>
              </a14:hiddenFill>
            </a:ext>
          </a:extLst>
        </p:spPr>
      </p:pic>
      <p:pic>
        <p:nvPicPr>
          <p:cNvPr id="34823" name="Picture 7"/>
          <p:cNvPicPr>
            <a:picLocks noChangeAspect="1" noChangeArrowheads="1"/>
          </p:cNvPicPr>
          <p:nvPr/>
        </p:nvPicPr>
        <p:blipFill>
          <a:blip r:embed="rId3">
            <a:extLst>
              <a:ext uri="{28A0092B-C50C-407E-A947-70E740481C1C}">
                <a14:useLocalDpi xmlns:a14="http://schemas.microsoft.com/office/drawing/2010/main" val="0"/>
              </a:ext>
            </a:extLst>
          </a:blip>
          <a:srcRect l="8374" t="7547" r="8496" b="4063"/>
          <a:stretch>
            <a:fillRect/>
          </a:stretch>
        </p:blipFill>
        <p:spPr bwMode="auto">
          <a:xfrm>
            <a:off x="179388" y="3357563"/>
            <a:ext cx="2159000" cy="33845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fade">
                                      <p:cBhvr>
                                        <p:cTn id="7" dur="2000"/>
                                        <p:tgtEl>
                                          <p:spTgt spid="34819"/>
                                        </p:tgtEl>
                                      </p:cBhvr>
                                    </p:animEffect>
                                  </p:childTnLst>
                                </p:cTn>
                              </p:par>
                              <p:par>
                                <p:cTn id="8" presetID="10" presetClass="entr" presetSubtype="0" fill="hold" nodeType="withEffect">
                                  <p:stCondLst>
                                    <p:cond delay="0"/>
                                  </p:stCondLst>
                                  <p:childTnLst>
                                    <p:set>
                                      <p:cBhvr>
                                        <p:cTn id="9" dur="1" fill="hold">
                                          <p:stCondLst>
                                            <p:cond delay="0"/>
                                          </p:stCondLst>
                                        </p:cTn>
                                        <p:tgtEl>
                                          <p:spTgt spid="34822"/>
                                        </p:tgtEl>
                                        <p:attrNameLst>
                                          <p:attrName>style.visibility</p:attrName>
                                        </p:attrNameLst>
                                      </p:cBhvr>
                                      <p:to>
                                        <p:strVal val="visible"/>
                                      </p:to>
                                    </p:set>
                                    <p:animEffect transition="in" filter="fade">
                                      <p:cBhvr>
                                        <p:cTn id="10" dur="2000"/>
                                        <p:tgtEl>
                                          <p:spTgt spid="34822"/>
                                        </p:tgtEl>
                                      </p:cBhvr>
                                    </p:animEffect>
                                  </p:childTnLst>
                                </p:cTn>
                              </p:par>
                              <p:par>
                                <p:cTn id="11" presetID="10" presetClass="entr" presetSubtype="0" fill="hold" nodeType="withEffect">
                                  <p:stCondLst>
                                    <p:cond delay="0"/>
                                  </p:stCondLst>
                                  <p:childTnLst>
                                    <p:set>
                                      <p:cBhvr>
                                        <p:cTn id="12" dur="1" fill="hold">
                                          <p:stCondLst>
                                            <p:cond delay="0"/>
                                          </p:stCondLst>
                                        </p:cTn>
                                        <p:tgtEl>
                                          <p:spTgt spid="34823"/>
                                        </p:tgtEl>
                                        <p:attrNameLst>
                                          <p:attrName>style.visibility</p:attrName>
                                        </p:attrNameLst>
                                      </p:cBhvr>
                                      <p:to>
                                        <p:strVal val="visible"/>
                                      </p:to>
                                    </p:set>
                                    <p:animEffect transition="in" filter="fade">
                                      <p:cBhvr>
                                        <p:cTn id="13" dur="2000"/>
                                        <p:tgtEl>
                                          <p:spTgt spid="348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2010</TotalTime>
  <Words>446</Words>
  <Application>Microsoft Office PowerPoint</Application>
  <PresentationFormat>On-screen Show (4:3)</PresentationFormat>
  <Paragraphs>89</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Tahoma</vt:lpstr>
      <vt:lpstr>Wingdings</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OpenWeb Computing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 Bates</dc:creator>
  <cp:lastModifiedBy>Stephen Bates</cp:lastModifiedBy>
  <cp:revision>43</cp:revision>
  <dcterms:created xsi:type="dcterms:W3CDTF">2012-11-17T16:46:48Z</dcterms:created>
  <dcterms:modified xsi:type="dcterms:W3CDTF">2014-12-03T18:02:04Z</dcterms:modified>
</cp:coreProperties>
</file>