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364" r:id="rId4"/>
    <p:sldId id="347" r:id="rId5"/>
    <p:sldId id="363" r:id="rId6"/>
    <p:sldId id="348" r:id="rId7"/>
    <p:sldId id="365" r:id="rId8"/>
    <p:sldId id="356" r:id="rId9"/>
    <p:sldId id="358" r:id="rId10"/>
    <p:sldId id="345" r:id="rId11"/>
    <p:sldId id="349" r:id="rId12"/>
    <p:sldId id="357" r:id="rId13"/>
    <p:sldId id="346" r:id="rId14"/>
    <p:sldId id="350" r:id="rId15"/>
    <p:sldId id="351" r:id="rId16"/>
    <p:sldId id="359" r:id="rId17"/>
    <p:sldId id="366" r:id="rId18"/>
    <p:sldId id="352" r:id="rId19"/>
    <p:sldId id="353" r:id="rId20"/>
    <p:sldId id="360" r:id="rId21"/>
    <p:sldId id="342" r:id="rId22"/>
    <p:sldId id="309" r:id="rId23"/>
    <p:sldId id="362" r:id="rId2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F094F-3AB6-4AB1-A9FC-AEA577DCB22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1640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6AD1D-FBF8-4A72-A0C8-67AF93859A8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9467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B1993-C759-46D5-AA65-0D2C600008E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6455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93784-C26E-4145-AB36-9D72D61D50A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0606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FCA7E-5135-49E8-8ECC-48BE8AE12D9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201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4C3C8-4877-42C6-B0E2-DDD7E0F512F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38741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9FDF0-B4E6-4EB2-BBEA-7DB3B8AA684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72911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2E9B7-73FB-420C-8DDF-DBF5618283A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0093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E2580-B728-42A9-9D5A-90BDD4EF85C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2975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DCF26-AF8B-458B-8544-0981B36CB46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293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6A03B-3A70-468F-A376-F3A8C1E3695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0851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E49EEC-EB6D-401B-9803-5744466915E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//upload.wikimedia.org/wikipedia/en/8/89/Madness_and_Civilization%2C_Vintage_Books_edition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//upload.wikimedia.org/wikipedia/commons/6/64/William_Hogarth_016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47813" y="1125538"/>
            <a:ext cx="6119812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HI266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Deviance and Non-Conformity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388" y="2781300"/>
            <a:ext cx="8785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Poverty as Deviance</a:t>
            </a:r>
            <a:endParaRPr lang="en-GB" altLang="en-US" sz="320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68538" y="4149725"/>
            <a:ext cx="467995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Stephen Bates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s.m.j.bates@warwick.ac.uk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8" name="Picture 6" descr="21alle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1" b="1820"/>
          <a:stretch>
            <a:fillRect/>
          </a:stretch>
        </p:blipFill>
        <p:spPr bwMode="auto">
          <a:xfrm>
            <a:off x="900113" y="188913"/>
            <a:ext cx="7343775" cy="52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250825" y="5521325"/>
            <a:ext cx="8713788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Allegory of Poverty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Giotto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(c.1330)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08cripp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8913"/>
            <a:ext cx="6192838" cy="520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Cripples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Pieter Bruegel the Elder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(1568)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5364163" y="692150"/>
            <a:ext cx="3671887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Street musicians at the doorway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Jacob Ochtervelt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(1665)</a:t>
            </a:r>
          </a:p>
        </p:txBody>
      </p:sp>
      <p:pic>
        <p:nvPicPr>
          <p:cNvPr id="147459" name="Picture 3" descr="s_musi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"/>
          <a:stretch>
            <a:fillRect/>
          </a:stretch>
        </p:blipFill>
        <p:spPr bwMode="auto">
          <a:xfrm>
            <a:off x="355600" y="404813"/>
            <a:ext cx="5099050" cy="597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250825" y="5521325"/>
            <a:ext cx="8713788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Regents of the Old Men’s Almhouse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Frans Hals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(1664)</a:t>
            </a:r>
          </a:p>
        </p:txBody>
      </p:sp>
      <p:pic>
        <p:nvPicPr>
          <p:cNvPr id="136197" name="Picture 5" descr="85re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60350"/>
            <a:ext cx="7777163" cy="524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5364163" y="692150"/>
            <a:ext cx="3671887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Beggars receiving alms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Rembrandt van Rijn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(1648)</a:t>
            </a:r>
          </a:p>
        </p:txBody>
      </p:sp>
      <p:pic>
        <p:nvPicPr>
          <p:cNvPr id="140291" name="Picture 3" descr="36etch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4872037" cy="611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Orphanage in Haarlem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Jan de Bray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(1663)</a:t>
            </a:r>
          </a:p>
        </p:txBody>
      </p:sp>
      <p:pic>
        <p:nvPicPr>
          <p:cNvPr id="141315" name="Picture 3" descr="orphan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60350"/>
            <a:ext cx="6337300" cy="526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Moll in the Bridewell </a:t>
            </a:r>
            <a:r>
              <a:rPr lang="en-GB" altLang="en-US" sz="2800" i="1">
                <a:solidFill>
                  <a:schemeClr val="accent1"/>
                </a:solidFill>
                <a:latin typeface="Tahoma" pitchFamily="34" charset="0"/>
              </a:rPr>
              <a:t>(from the Harlot’s Progress)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William Hogarth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(1732)</a:t>
            </a:r>
          </a:p>
        </p:txBody>
      </p:sp>
      <p:pic>
        <p:nvPicPr>
          <p:cNvPr id="149509" name="Picture 5" descr="File:Hogarth-Harlo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5888"/>
            <a:ext cx="7620000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179388" y="4724400"/>
            <a:ext cx="4824412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Madness and Civilisation</a:t>
            </a:r>
            <a:endParaRPr lang="en-GB" altLang="en-US" sz="3200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Michel Foucault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(1961)</a:t>
            </a:r>
          </a:p>
        </p:txBody>
      </p:sp>
      <p:pic>
        <p:nvPicPr>
          <p:cNvPr id="156675" name="Picture 3" descr="File:Madness and Civilization, Vintage Books edi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268413"/>
            <a:ext cx="3384550" cy="521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6" name="Picture 4" descr="Michel_Foucau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476250"/>
            <a:ext cx="3055937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5219700" y="692150"/>
            <a:ext cx="381635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Wandering Beggars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Lucas van Leyden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(1520)</a:t>
            </a:r>
          </a:p>
        </p:txBody>
      </p:sp>
      <p:pic>
        <p:nvPicPr>
          <p:cNvPr id="142339" name="Picture 3" descr="ybegga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4894263" cy="597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Beggars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Sébastien Bourdon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(c.1640)</a:t>
            </a:r>
          </a:p>
        </p:txBody>
      </p:sp>
      <p:pic>
        <p:nvPicPr>
          <p:cNvPr id="143363" name="Picture 3" descr="begga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33375"/>
            <a:ext cx="6911975" cy="524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900113" y="692150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Aims of today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00113" y="214947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Think about deviance as a consequence of poverty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00113" y="27559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Consider ways of distinguishing ‘the poor’</a:t>
            </a:r>
            <a:endParaRPr lang="en-GB" altLang="en-US" sz="24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00113" y="33274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What methods of poor relief existed?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900113" y="390842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What could they do to alleviate their own poverty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  <p:bldP spid="51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Beggar’s Opera </a:t>
            </a:r>
            <a:r>
              <a:rPr lang="en-GB" altLang="en-US" sz="2800" i="1">
                <a:solidFill>
                  <a:schemeClr val="accent1"/>
                </a:solidFill>
                <a:latin typeface="Tahoma" pitchFamily="34" charset="0"/>
              </a:rPr>
              <a:t>(Scene V)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William Hogarth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(c.1728)</a:t>
            </a:r>
          </a:p>
        </p:txBody>
      </p:sp>
      <p:pic>
        <p:nvPicPr>
          <p:cNvPr id="150533" name="Picture 5" descr="File:William Hogarth 01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5888"/>
            <a:ext cx="7129463" cy="543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5076825" y="692150"/>
            <a:ext cx="38862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Old Woman and Boy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Bartolomé Murillo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(c.1650)</a:t>
            </a:r>
          </a:p>
        </p:txBody>
      </p:sp>
      <p:pic>
        <p:nvPicPr>
          <p:cNvPr id="102411" name="Picture 11" descr="200mur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4619625" cy="640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900113" y="692150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Conclusions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611188" y="2149475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Important to differentiate between types of poverty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611188" y="27559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Include life-cycle poverty and disability</a:t>
            </a:r>
            <a:endParaRPr lang="en-GB" altLang="en-US" sz="24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611188" y="3357563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Increasing assumption of poor relief by secular society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611188" y="3933825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Continuity of moral judgements and association of vice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611188" y="4556125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Increased institutionalisation – workhouses &amp;c.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  <p:bldP spid="57348" grpId="0"/>
      <p:bldP spid="57349" grpId="0"/>
      <p:bldP spid="57350" grpId="0"/>
      <p:bldP spid="573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5076825" y="692150"/>
            <a:ext cx="3959225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Toilette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Bartolomé Esteban Morillo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(1675)</a:t>
            </a:r>
          </a:p>
        </p:txBody>
      </p:sp>
      <p:pic>
        <p:nvPicPr>
          <p:cNvPr id="154627" name="Picture 3" descr="303mur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691063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 Box 2"/>
          <p:cNvSpPr txBox="1">
            <a:spLocks noChangeArrowheads="1"/>
          </p:cNvSpPr>
          <p:nvPr/>
        </p:nvSpPr>
        <p:spPr bwMode="auto">
          <a:xfrm>
            <a:off x="5651500" y="692150"/>
            <a:ext cx="33115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Gin Lane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William Hogarth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(1751)</a:t>
            </a:r>
          </a:p>
        </p:txBody>
      </p:sp>
      <p:pic>
        <p:nvPicPr>
          <p:cNvPr id="137219" name="Picture 3" descr="zginla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5297488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/>
          <p:cNvSpPr>
            <a:spLocks noChangeArrowheads="1"/>
          </p:cNvSpPr>
          <p:nvPr/>
        </p:nvSpPr>
        <p:spPr bwMode="auto">
          <a:xfrm>
            <a:off x="1908175" y="1628775"/>
            <a:ext cx="5399088" cy="43180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900113" y="404813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Society</a:t>
            </a:r>
          </a:p>
        </p:txBody>
      </p:sp>
      <p:sp>
        <p:nvSpPr>
          <p:cNvPr id="153606" name="Text Box 6"/>
          <p:cNvSpPr txBox="1">
            <a:spLocks noChangeArrowheads="1"/>
          </p:cNvSpPr>
          <p:nvPr/>
        </p:nvSpPr>
        <p:spPr bwMode="auto">
          <a:xfrm>
            <a:off x="250825" y="3213100"/>
            <a:ext cx="277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The rich</a:t>
            </a:r>
          </a:p>
        </p:txBody>
      </p:sp>
      <p:sp>
        <p:nvSpPr>
          <p:cNvPr id="153607" name="Line 7"/>
          <p:cNvSpPr>
            <a:spLocks noChangeShapeType="1"/>
          </p:cNvSpPr>
          <p:nvPr/>
        </p:nvSpPr>
        <p:spPr bwMode="auto">
          <a:xfrm flipV="1">
            <a:off x="2700338" y="3500438"/>
            <a:ext cx="18002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08" name="Text Box 8"/>
          <p:cNvSpPr txBox="1">
            <a:spLocks noChangeArrowheads="1"/>
          </p:cNvSpPr>
          <p:nvPr/>
        </p:nvSpPr>
        <p:spPr bwMode="auto">
          <a:xfrm>
            <a:off x="323850" y="2276475"/>
            <a:ext cx="277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The richer</a:t>
            </a:r>
          </a:p>
        </p:txBody>
      </p:sp>
      <p:sp>
        <p:nvSpPr>
          <p:cNvPr id="153609" name="Line 9"/>
          <p:cNvSpPr>
            <a:spLocks noChangeShapeType="1"/>
          </p:cNvSpPr>
          <p:nvPr/>
        </p:nvSpPr>
        <p:spPr bwMode="auto">
          <a:xfrm flipV="1">
            <a:off x="2700338" y="2563813"/>
            <a:ext cx="1873250" cy="1587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250825" y="4772025"/>
            <a:ext cx="277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The rest of us</a:t>
            </a:r>
          </a:p>
        </p:txBody>
      </p:sp>
      <p:sp>
        <p:nvSpPr>
          <p:cNvPr id="153611" name="Line 11"/>
          <p:cNvSpPr>
            <a:spLocks noChangeShapeType="1"/>
          </p:cNvSpPr>
          <p:nvPr/>
        </p:nvSpPr>
        <p:spPr bwMode="auto">
          <a:xfrm flipV="1">
            <a:off x="2843213" y="5013325"/>
            <a:ext cx="15859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12" name="Text Box 12"/>
          <p:cNvSpPr txBox="1">
            <a:spLocks noChangeArrowheads="1"/>
          </p:cNvSpPr>
          <p:nvPr/>
        </p:nvSpPr>
        <p:spPr bwMode="auto">
          <a:xfrm>
            <a:off x="250825" y="3213100"/>
            <a:ext cx="277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Middle class</a:t>
            </a:r>
          </a:p>
        </p:txBody>
      </p:sp>
      <p:sp>
        <p:nvSpPr>
          <p:cNvPr id="153613" name="Text Box 13"/>
          <p:cNvSpPr txBox="1">
            <a:spLocks noChangeArrowheads="1"/>
          </p:cNvSpPr>
          <p:nvPr/>
        </p:nvSpPr>
        <p:spPr bwMode="auto">
          <a:xfrm>
            <a:off x="323850" y="2276475"/>
            <a:ext cx="277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Upper class</a:t>
            </a:r>
          </a:p>
        </p:txBody>
      </p:sp>
      <p:sp>
        <p:nvSpPr>
          <p:cNvPr id="153614" name="Text Box 14"/>
          <p:cNvSpPr txBox="1">
            <a:spLocks noChangeArrowheads="1"/>
          </p:cNvSpPr>
          <p:nvPr/>
        </p:nvSpPr>
        <p:spPr bwMode="auto">
          <a:xfrm>
            <a:off x="250825" y="4772025"/>
            <a:ext cx="277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Working class</a:t>
            </a:r>
          </a:p>
        </p:txBody>
      </p:sp>
      <p:sp>
        <p:nvSpPr>
          <p:cNvPr id="153615" name="Text Box 15"/>
          <p:cNvSpPr txBox="1">
            <a:spLocks noChangeArrowheads="1"/>
          </p:cNvSpPr>
          <p:nvPr/>
        </p:nvSpPr>
        <p:spPr bwMode="auto">
          <a:xfrm>
            <a:off x="214313" y="3213100"/>
            <a:ext cx="277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Middling sort</a:t>
            </a:r>
          </a:p>
        </p:txBody>
      </p:sp>
      <p:sp>
        <p:nvSpPr>
          <p:cNvPr id="153616" name="Text Box 16"/>
          <p:cNvSpPr txBox="1">
            <a:spLocks noChangeArrowheads="1"/>
          </p:cNvSpPr>
          <p:nvPr/>
        </p:nvSpPr>
        <p:spPr bwMode="auto">
          <a:xfrm>
            <a:off x="287338" y="2276475"/>
            <a:ext cx="277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Nobility</a:t>
            </a:r>
          </a:p>
        </p:txBody>
      </p:sp>
      <p:sp>
        <p:nvSpPr>
          <p:cNvPr id="153617" name="Text Box 17"/>
          <p:cNvSpPr txBox="1">
            <a:spLocks noChangeArrowheads="1"/>
          </p:cNvSpPr>
          <p:nvPr/>
        </p:nvSpPr>
        <p:spPr bwMode="auto">
          <a:xfrm>
            <a:off x="214313" y="4772025"/>
            <a:ext cx="277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Peasantry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53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53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53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3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3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3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53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153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153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53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53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53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6" grpId="0"/>
      <p:bldP spid="153606" grpId="1"/>
      <p:bldP spid="153607" grpId="0" animBg="1"/>
      <p:bldP spid="153608" grpId="0"/>
      <p:bldP spid="153608" grpId="1"/>
      <p:bldP spid="153609" grpId="0" animBg="1"/>
      <p:bldP spid="153610" grpId="0"/>
      <p:bldP spid="153610" grpId="1"/>
      <p:bldP spid="153611" grpId="0" animBg="1"/>
      <p:bldP spid="153612" grpId="0"/>
      <p:bldP spid="153612" grpId="1"/>
      <p:bldP spid="153613" grpId="0"/>
      <p:bldP spid="153613" grpId="1"/>
      <p:bldP spid="153614" grpId="0"/>
      <p:bldP spid="153614" grpId="1"/>
      <p:bldP spid="153615" grpId="0"/>
      <p:bldP spid="153616" grpId="0"/>
      <p:bldP spid="1536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539750" y="5300663"/>
            <a:ext cx="39592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Li Livres dou Santé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BL Ms Sloane 2435</a:t>
            </a:r>
          </a:p>
          <a:p>
            <a:pPr algn="ctr"/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(thirteenth century)</a:t>
            </a:r>
          </a:p>
        </p:txBody>
      </p:sp>
      <p:pic>
        <p:nvPicPr>
          <p:cNvPr id="138247" name="Picture 7" descr="Cleric-Knight-Workm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381125"/>
            <a:ext cx="3686175" cy="37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900113" y="404813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The Three Estates</a:t>
            </a:r>
          </a:p>
        </p:txBody>
      </p:sp>
      <p:pic>
        <p:nvPicPr>
          <p:cNvPr id="138250" name="Picture 10" descr="estates-June_Sh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341438"/>
            <a:ext cx="3059113" cy="410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51" name="Text Box 11"/>
          <p:cNvSpPr txBox="1">
            <a:spLocks noChangeArrowheads="1"/>
          </p:cNvSpPr>
          <p:nvPr/>
        </p:nvSpPr>
        <p:spPr bwMode="auto">
          <a:xfrm>
            <a:off x="4572000" y="5516563"/>
            <a:ext cx="39592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‘Hope that this game will soon be over’</a:t>
            </a:r>
          </a:p>
          <a:p>
            <a:pPr algn="ctr"/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(1789)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2628900" y="5157788"/>
            <a:ext cx="39592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Luttrel Psalter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BL Ms Add. 42130</a:t>
            </a:r>
          </a:p>
          <a:p>
            <a:pPr algn="ctr"/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(thirteenth century)</a:t>
            </a:r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900113" y="404813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Peasantry</a:t>
            </a:r>
          </a:p>
        </p:txBody>
      </p:sp>
      <p:pic>
        <p:nvPicPr>
          <p:cNvPr id="155656" name="Picture 8" descr="1330-Harrowing-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76388"/>
            <a:ext cx="8569325" cy="320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5003800" y="692150"/>
            <a:ext cx="403225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Beggars and Cripples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attributed to Hieronymus Bosch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(c.1450)</a:t>
            </a:r>
          </a:p>
        </p:txBody>
      </p:sp>
      <p:pic>
        <p:nvPicPr>
          <p:cNvPr id="146437" name="Picture 5" descr="11grap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4487862" cy="624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250825" y="5521325"/>
            <a:ext cx="8713788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Peasants by the Hearth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Pieter Aertsen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(c.1560)</a:t>
            </a:r>
          </a:p>
        </p:txBody>
      </p:sp>
      <p:pic>
        <p:nvPicPr>
          <p:cNvPr id="148485" name="Picture 5" descr="merry_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8913"/>
            <a:ext cx="7667625" cy="528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3582</TotalTime>
  <Words>298</Words>
  <Application>Microsoft Office PowerPoint</Application>
  <PresentationFormat>On-screen Show (4:3)</PresentationFormat>
  <Paragraphs>76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Tahoma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OpenWeb Computing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Bates</dc:creator>
  <cp:lastModifiedBy>Stephen Bates</cp:lastModifiedBy>
  <cp:revision>81</cp:revision>
  <dcterms:created xsi:type="dcterms:W3CDTF">2012-11-17T16:46:48Z</dcterms:created>
  <dcterms:modified xsi:type="dcterms:W3CDTF">2015-01-22T09:10:47Z</dcterms:modified>
</cp:coreProperties>
</file>