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354" r:id="rId4"/>
    <p:sldId id="351" r:id="rId5"/>
    <p:sldId id="347" r:id="rId6"/>
    <p:sldId id="355" r:id="rId7"/>
    <p:sldId id="360" r:id="rId8"/>
    <p:sldId id="361" r:id="rId9"/>
    <p:sldId id="348" r:id="rId10"/>
    <p:sldId id="342" r:id="rId11"/>
    <p:sldId id="359" r:id="rId12"/>
    <p:sldId id="349" r:id="rId13"/>
    <p:sldId id="358" r:id="rId14"/>
    <p:sldId id="362" r:id="rId15"/>
    <p:sldId id="350" r:id="rId16"/>
    <p:sldId id="353" r:id="rId17"/>
    <p:sldId id="356" r:id="rId18"/>
    <p:sldId id="352" r:id="rId19"/>
    <p:sldId id="357" r:id="rId20"/>
    <p:sldId id="346" r:id="rId21"/>
    <p:sldId id="309" r:id="rId22"/>
    <p:sldId id="363" r:id="rId23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CA86CA-B35C-4748-B3F7-56430027992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84953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FB5350-3AFF-4220-A7E9-00FE6A9F3D9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23170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5A2428-8437-4CDF-94A7-19C07A45576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00782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AC171A-51D7-43C9-95E4-9B2C54C0E4D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61663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C68193-22E9-4FB7-8E8A-65D09B9CAD5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92785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403C4E-3BF9-4C5B-86CE-32133EB534E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89502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56C8B9-9115-43E1-9055-07DD0B0FF60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93372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7EF2FF-AC8E-4CA2-A47F-185C82B3EEF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54897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042EF1-4D29-4312-A7C2-EF853F7DA9E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35853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D5DEC3-05FF-464F-8899-03C6B5B88F2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52700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EC56AD-FCDE-47EE-8E97-99547A03A4D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96746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305C5EC-EAF6-4616-AA20-4C89E44CADFB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547813" y="1125538"/>
            <a:ext cx="6119812" cy="1004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charset="0"/>
              </a:rPr>
              <a:t>HI266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charset="0"/>
              </a:rPr>
              <a:t>Deviance and Non-Conformity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79388" y="2781300"/>
            <a:ext cx="87852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4400">
                <a:solidFill>
                  <a:schemeClr val="accent1"/>
                </a:solidFill>
                <a:latin typeface="Tahoma" charset="0"/>
              </a:rPr>
              <a:t>Criminalising the Margins</a:t>
            </a:r>
            <a:endParaRPr lang="en-GB" altLang="en-US" sz="3200">
              <a:solidFill>
                <a:schemeClr val="accent1"/>
              </a:solidFill>
              <a:latin typeface="Tahoma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268538" y="4149725"/>
            <a:ext cx="4679950" cy="86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charset="0"/>
              </a:rPr>
              <a:t>Stephen Bates</a:t>
            </a:r>
          </a:p>
          <a:p>
            <a:pPr algn="ctr">
              <a:spcBef>
                <a:spcPct val="50000"/>
              </a:spcBef>
            </a:pPr>
            <a:r>
              <a:rPr lang="en-GB" altLang="en-US">
                <a:solidFill>
                  <a:schemeClr val="accent1"/>
                </a:solidFill>
                <a:latin typeface="Tahoma" charset="0"/>
              </a:rPr>
              <a:t>s.m.j.bates@warwick.ac.uk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3" name="Text Box 3"/>
          <p:cNvSpPr txBox="1">
            <a:spLocks noChangeArrowheads="1"/>
          </p:cNvSpPr>
          <p:nvPr/>
        </p:nvSpPr>
        <p:spPr bwMode="auto">
          <a:xfrm>
            <a:off x="4067175" y="692150"/>
            <a:ext cx="4752975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charset="0"/>
              </a:rPr>
              <a:t>Haywain Triptych </a:t>
            </a:r>
            <a:r>
              <a:rPr lang="en-GB" altLang="en-US" sz="2800">
                <a:solidFill>
                  <a:schemeClr val="accent1"/>
                </a:solidFill>
                <a:latin typeface="Tahoma" charset="0"/>
              </a:rPr>
              <a:t>(detail)</a:t>
            </a:r>
          </a:p>
          <a:p>
            <a:pPr algn="ctr">
              <a:spcBef>
                <a:spcPct val="50000"/>
              </a:spcBef>
            </a:pPr>
            <a:r>
              <a:rPr lang="en-GB" altLang="en-US" sz="2800">
                <a:solidFill>
                  <a:schemeClr val="accent1"/>
                </a:solidFill>
                <a:latin typeface="Tahoma" charset="0"/>
              </a:rPr>
              <a:t>Hieronymus Bosch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charset="0"/>
              </a:rPr>
              <a:t>(1502)</a:t>
            </a:r>
          </a:p>
        </p:txBody>
      </p:sp>
      <p:pic>
        <p:nvPicPr>
          <p:cNvPr id="10240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3651250" cy="6408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Text Box 2"/>
          <p:cNvSpPr txBox="1">
            <a:spLocks noChangeArrowheads="1"/>
          </p:cNvSpPr>
          <p:nvPr/>
        </p:nvSpPr>
        <p:spPr bwMode="auto">
          <a:xfrm>
            <a:off x="5435600" y="692150"/>
            <a:ext cx="3384550" cy="1951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GB" altLang="en-US" sz="3200" i="1">
                <a:solidFill>
                  <a:schemeClr val="accent1"/>
                </a:solidFill>
                <a:latin typeface="Tahoma" charset="0"/>
              </a:rPr>
              <a:t>Hanged men</a:t>
            </a:r>
          </a:p>
          <a:p>
            <a:pPr algn="ctr"/>
            <a:r>
              <a:rPr lang="en-GB" altLang="en-US" sz="2400" i="1">
                <a:solidFill>
                  <a:schemeClr val="accent1"/>
                </a:solidFill>
                <a:latin typeface="Tahoma" charset="0"/>
              </a:rPr>
              <a:t>(and two portraits)</a:t>
            </a:r>
          </a:p>
          <a:p>
            <a:pPr algn="ctr">
              <a:spcBef>
                <a:spcPct val="50000"/>
              </a:spcBef>
            </a:pPr>
            <a:r>
              <a:rPr lang="en-GB" altLang="en-US" sz="2800">
                <a:solidFill>
                  <a:schemeClr val="accent1"/>
                </a:solidFill>
                <a:latin typeface="Tahoma" charset="0"/>
              </a:rPr>
              <a:t>Pisanello</a:t>
            </a:r>
          </a:p>
          <a:p>
            <a:pPr algn="ctr"/>
            <a:r>
              <a:rPr lang="en-GB" altLang="en-US" sz="2400">
                <a:solidFill>
                  <a:schemeClr val="accent1"/>
                </a:solidFill>
                <a:latin typeface="Tahoma" charset="0"/>
              </a:rPr>
              <a:t>(c.1430)</a:t>
            </a:r>
          </a:p>
        </p:txBody>
      </p:sp>
      <p:pic>
        <p:nvPicPr>
          <p:cNvPr id="149507" name="Picture 3" descr="13hang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333375"/>
            <a:ext cx="4211638" cy="604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7" name="Text Box 3"/>
          <p:cNvSpPr txBox="1">
            <a:spLocks noChangeArrowheads="1"/>
          </p:cNvSpPr>
          <p:nvPr/>
        </p:nvSpPr>
        <p:spPr bwMode="auto">
          <a:xfrm>
            <a:off x="0" y="5448300"/>
            <a:ext cx="9144000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charset="0"/>
              </a:rPr>
              <a:t>Chester Consistory Court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charset="0"/>
              </a:rPr>
              <a:t>(seventeenth-century)</a:t>
            </a:r>
          </a:p>
        </p:txBody>
      </p:sp>
      <p:pic>
        <p:nvPicPr>
          <p:cNvPr id="13926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88913"/>
            <a:ext cx="7056438" cy="5046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15888"/>
            <a:ext cx="760095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8483" name="Text Box 3"/>
          <p:cNvSpPr txBox="1">
            <a:spLocks noChangeArrowheads="1"/>
          </p:cNvSpPr>
          <p:nvPr/>
        </p:nvSpPr>
        <p:spPr bwMode="auto">
          <a:xfrm>
            <a:off x="250825" y="5591175"/>
            <a:ext cx="86423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GB" altLang="en-US" sz="3200" i="1">
                <a:solidFill>
                  <a:schemeClr val="accent1"/>
                </a:solidFill>
                <a:latin typeface="Tahoma" charset="0"/>
              </a:rPr>
              <a:t>The Anatomy Lesson</a:t>
            </a:r>
          </a:p>
          <a:p>
            <a:pPr algn="ctr"/>
            <a:r>
              <a:rPr lang="en-GB" altLang="en-US" sz="2800">
                <a:solidFill>
                  <a:schemeClr val="accent1"/>
                </a:solidFill>
                <a:latin typeface="Tahoma" charset="0"/>
              </a:rPr>
              <a:t>Rembrandt van Rijn </a:t>
            </a:r>
            <a:r>
              <a:rPr lang="en-GB" altLang="en-US" sz="2400">
                <a:solidFill>
                  <a:schemeClr val="accent1"/>
                </a:solidFill>
                <a:latin typeface="Tahoma" charset="0"/>
              </a:rPr>
              <a:t>(1656)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Text Box 2"/>
          <p:cNvSpPr txBox="1">
            <a:spLocks noChangeArrowheads="1"/>
          </p:cNvSpPr>
          <p:nvPr/>
        </p:nvSpPr>
        <p:spPr bwMode="auto">
          <a:xfrm>
            <a:off x="250825" y="5373688"/>
            <a:ext cx="8642350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Aft>
                <a:spcPct val="50000"/>
              </a:spcAft>
            </a:pPr>
            <a:r>
              <a:rPr lang="en-GB" altLang="en-US" sz="3200" i="1">
                <a:solidFill>
                  <a:schemeClr val="accent1"/>
                </a:solidFill>
                <a:latin typeface="Tahoma" charset="0"/>
              </a:rPr>
              <a:t>The Tyburn ‘Tree’</a:t>
            </a:r>
          </a:p>
          <a:p>
            <a:pPr algn="ctr"/>
            <a:r>
              <a:rPr lang="en-GB" altLang="en-US" sz="2400">
                <a:solidFill>
                  <a:schemeClr val="accent1"/>
                </a:solidFill>
                <a:latin typeface="Tahoma" charset="0"/>
              </a:rPr>
              <a:t>(1680)</a:t>
            </a:r>
          </a:p>
        </p:txBody>
      </p:sp>
      <p:pic>
        <p:nvPicPr>
          <p:cNvPr id="152581" name="Picture 5" descr="tyburn_tre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88925"/>
            <a:ext cx="7921625" cy="4859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Text Box 2"/>
          <p:cNvSpPr txBox="1">
            <a:spLocks noChangeArrowheads="1"/>
          </p:cNvSpPr>
          <p:nvPr/>
        </p:nvSpPr>
        <p:spPr bwMode="auto">
          <a:xfrm>
            <a:off x="0" y="5448300"/>
            <a:ext cx="9144000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charset="0"/>
              </a:rPr>
              <a:t>Bandits attacking a Caravan of Travellers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charset="0"/>
              </a:rPr>
              <a:t>Esaias van de Velde (1629)</a:t>
            </a:r>
          </a:p>
        </p:txBody>
      </p:sp>
      <p:pic>
        <p:nvPicPr>
          <p:cNvPr id="140295" name="Picture 7" descr="bandit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8712200" cy="5022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Text Box 2"/>
          <p:cNvSpPr txBox="1">
            <a:spLocks noChangeArrowheads="1"/>
          </p:cNvSpPr>
          <p:nvPr/>
        </p:nvSpPr>
        <p:spPr bwMode="auto">
          <a:xfrm>
            <a:off x="6011863" y="692150"/>
            <a:ext cx="2808287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charset="0"/>
              </a:rPr>
              <a:t>Gypsy Girl</a:t>
            </a:r>
            <a:endParaRPr lang="en-GB" altLang="en-US" sz="2800">
              <a:solidFill>
                <a:schemeClr val="accent1"/>
              </a:solidFill>
              <a:latin typeface="Tahoma" charset="0"/>
            </a:endParaRPr>
          </a:p>
          <a:p>
            <a:pPr algn="ctr">
              <a:spcBef>
                <a:spcPct val="50000"/>
              </a:spcBef>
            </a:pPr>
            <a:r>
              <a:rPr lang="en-GB" altLang="en-US" sz="2800">
                <a:solidFill>
                  <a:schemeClr val="accent1"/>
                </a:solidFill>
                <a:latin typeface="Tahoma" charset="0"/>
              </a:rPr>
              <a:t>Frans Hals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charset="0"/>
              </a:rPr>
              <a:t>(1630)</a:t>
            </a:r>
          </a:p>
        </p:txBody>
      </p:sp>
      <p:pic>
        <p:nvPicPr>
          <p:cNvPr id="143365" name="Picture 5" descr="32nogyp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60350"/>
            <a:ext cx="5662613" cy="6370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ext Box 2"/>
          <p:cNvSpPr txBox="1">
            <a:spLocks noChangeArrowheads="1"/>
          </p:cNvSpPr>
          <p:nvPr/>
        </p:nvSpPr>
        <p:spPr bwMode="auto">
          <a:xfrm>
            <a:off x="4284663" y="692150"/>
            <a:ext cx="4535487" cy="2255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charset="0"/>
              </a:rPr>
              <a:t>Here begynneth a gest of Robyn Hode</a:t>
            </a:r>
            <a:endParaRPr lang="en-GB" altLang="en-US" sz="2800">
              <a:solidFill>
                <a:schemeClr val="accent1"/>
              </a:solidFill>
              <a:latin typeface="Tahoma" charset="0"/>
            </a:endParaRPr>
          </a:p>
          <a:p>
            <a:pPr algn="ctr">
              <a:spcBef>
                <a:spcPct val="50000"/>
              </a:spcBef>
            </a:pPr>
            <a:endParaRPr lang="en-GB" altLang="en-US" sz="2800">
              <a:solidFill>
                <a:schemeClr val="accent1"/>
              </a:solidFill>
              <a:latin typeface="Tahoma" charset="0"/>
            </a:endParaRP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charset="0"/>
              </a:rPr>
              <a:t>(c.1510)</a:t>
            </a:r>
          </a:p>
        </p:txBody>
      </p:sp>
      <p:pic>
        <p:nvPicPr>
          <p:cNvPr id="146437" name="Picture 5" descr="19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3860800" cy="6408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Text Box 2"/>
          <p:cNvSpPr txBox="1">
            <a:spLocks noChangeArrowheads="1"/>
          </p:cNvSpPr>
          <p:nvPr/>
        </p:nvSpPr>
        <p:spPr bwMode="auto">
          <a:xfrm>
            <a:off x="0" y="5448300"/>
            <a:ext cx="9144000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charset="0"/>
              </a:rPr>
              <a:t>Bandits at rest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charset="0"/>
              </a:rPr>
              <a:t>Alessandro Magnesco (c.1710)</a:t>
            </a:r>
          </a:p>
        </p:txBody>
      </p:sp>
      <p:pic>
        <p:nvPicPr>
          <p:cNvPr id="142339" name="Picture 3" descr="3bandit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60350"/>
            <a:ext cx="7561263" cy="505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Text Box 2"/>
          <p:cNvSpPr txBox="1">
            <a:spLocks noChangeArrowheads="1"/>
          </p:cNvSpPr>
          <p:nvPr/>
        </p:nvSpPr>
        <p:spPr bwMode="auto">
          <a:xfrm>
            <a:off x="3779838" y="425450"/>
            <a:ext cx="5113337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charset="0"/>
              </a:rPr>
              <a:t>Primitive Rebels</a:t>
            </a:r>
          </a:p>
          <a:p>
            <a:pPr algn="ctr">
              <a:spcBef>
                <a:spcPct val="50000"/>
              </a:spcBef>
            </a:pPr>
            <a:r>
              <a:rPr lang="en-GB" altLang="en-US" sz="2800">
                <a:solidFill>
                  <a:schemeClr val="accent1"/>
                </a:solidFill>
                <a:latin typeface="Tahoma" charset="0"/>
              </a:rPr>
              <a:t>Eric Hobsbawm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charset="0"/>
              </a:rPr>
              <a:t>(1959, revised 1971)</a:t>
            </a:r>
          </a:p>
        </p:txBody>
      </p:sp>
      <p:pic>
        <p:nvPicPr>
          <p:cNvPr id="147464" name="Picture 8" descr="eric-hobsbaw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2"/>
          <a:stretch>
            <a:fillRect/>
          </a:stretch>
        </p:blipFill>
        <p:spPr bwMode="auto">
          <a:xfrm>
            <a:off x="5051425" y="2636838"/>
            <a:ext cx="3619500" cy="3910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7466" name="Picture 10" descr="4309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3379787" cy="511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7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5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900113" y="692150"/>
            <a:ext cx="7416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4400">
                <a:solidFill>
                  <a:schemeClr val="accent1"/>
                </a:solidFill>
                <a:latin typeface="Tahoma" charset="0"/>
              </a:rPr>
              <a:t>Aims of today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900113" y="2149475"/>
            <a:ext cx="7343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en-US" sz="2400">
                <a:solidFill>
                  <a:schemeClr val="accent1"/>
                </a:solidFill>
                <a:latin typeface="Tahoma" charset="0"/>
              </a:rPr>
              <a:t> How was crime understood in pre-modern period?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900113" y="2755900"/>
            <a:ext cx="7343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en-US" sz="2400">
                <a:solidFill>
                  <a:schemeClr val="accent1"/>
                </a:solidFill>
                <a:latin typeface="Tahoma" charset="0"/>
              </a:rPr>
              <a:t> How did the treatment of criminals change?</a:t>
            </a:r>
            <a:endParaRPr lang="en-GB" altLang="en-US" sz="2400" b="1">
              <a:solidFill>
                <a:schemeClr val="accent1"/>
              </a:solidFill>
              <a:latin typeface="Tahoma" charset="0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900113" y="3327400"/>
            <a:ext cx="7343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en-US" sz="2400">
                <a:solidFill>
                  <a:schemeClr val="accent1"/>
                </a:solidFill>
                <a:latin typeface="Tahoma" charset="0"/>
              </a:rPr>
              <a:t> Is criminality a product of power relationships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900113" y="3908425"/>
            <a:ext cx="7343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en-US" sz="2400">
                <a:solidFill>
                  <a:schemeClr val="accent1"/>
                </a:solidFill>
                <a:latin typeface="Tahoma" charset="0"/>
              </a:rPr>
              <a:t> What was the state of law enforcement?</a:t>
            </a: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900113" y="4484688"/>
            <a:ext cx="7343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en-US" sz="2400">
                <a:solidFill>
                  <a:schemeClr val="accent1"/>
                </a:solidFill>
                <a:latin typeface="Tahoma" charset="0"/>
              </a:rPr>
              <a:t> How marginal was early modern crime?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/>
      <p:bldP spid="5128" grpId="0"/>
      <p:bldP spid="512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194" name="Picture 2" descr="16magpi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148"/>
          <a:stretch>
            <a:fillRect/>
          </a:stretch>
        </p:blipFill>
        <p:spPr bwMode="auto">
          <a:xfrm>
            <a:off x="371475" y="260350"/>
            <a:ext cx="5568950" cy="635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6195" name="Text Box 3"/>
          <p:cNvSpPr txBox="1">
            <a:spLocks noChangeArrowheads="1"/>
          </p:cNvSpPr>
          <p:nvPr/>
        </p:nvSpPr>
        <p:spPr bwMode="auto">
          <a:xfrm>
            <a:off x="6011863" y="549275"/>
            <a:ext cx="2952750" cy="274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Aft>
                <a:spcPct val="50000"/>
              </a:spcAft>
            </a:pPr>
            <a:r>
              <a:rPr lang="en-GB" altLang="en-US" sz="3200" i="1">
                <a:solidFill>
                  <a:schemeClr val="accent1"/>
                </a:solidFill>
                <a:latin typeface="Tahoma" charset="0"/>
              </a:rPr>
              <a:t>Magpie on the Gallows</a:t>
            </a:r>
          </a:p>
          <a:p>
            <a:pPr algn="ctr">
              <a:spcAft>
                <a:spcPct val="50000"/>
              </a:spcAft>
            </a:pPr>
            <a:r>
              <a:rPr lang="en-GB" altLang="en-US" sz="2800">
                <a:solidFill>
                  <a:schemeClr val="accent1"/>
                </a:solidFill>
                <a:latin typeface="Tahoma" charset="0"/>
              </a:rPr>
              <a:t>Pieter Bruegel the Elder</a:t>
            </a:r>
          </a:p>
          <a:p>
            <a:pPr algn="ctr"/>
            <a:r>
              <a:rPr lang="en-GB" altLang="en-US" sz="2400">
                <a:solidFill>
                  <a:schemeClr val="accent1"/>
                </a:solidFill>
                <a:latin typeface="Tahoma" charset="0"/>
              </a:rPr>
              <a:t>(1568)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900113" y="692150"/>
            <a:ext cx="7416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4400">
                <a:solidFill>
                  <a:schemeClr val="accent1"/>
                </a:solidFill>
                <a:latin typeface="Tahoma" charset="0"/>
              </a:rPr>
              <a:t>Conclusions</a:t>
            </a:r>
          </a:p>
        </p:txBody>
      </p:sp>
      <p:sp>
        <p:nvSpPr>
          <p:cNvPr id="57347" name="Text Box 3"/>
          <p:cNvSpPr txBox="1">
            <a:spLocks noChangeArrowheads="1"/>
          </p:cNvSpPr>
          <p:nvPr/>
        </p:nvSpPr>
        <p:spPr bwMode="auto">
          <a:xfrm>
            <a:off x="900113" y="2149475"/>
            <a:ext cx="7343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en-US" sz="2400">
                <a:solidFill>
                  <a:schemeClr val="accent1"/>
                </a:solidFill>
                <a:latin typeface="Tahoma" charset="0"/>
              </a:rPr>
              <a:t> Crime closely associated with poverty</a:t>
            </a:r>
          </a:p>
        </p:txBody>
      </p:sp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900113" y="2755900"/>
            <a:ext cx="7343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en-US" sz="2400">
                <a:solidFill>
                  <a:schemeClr val="accent1"/>
                </a:solidFill>
                <a:latin typeface="Tahoma" charset="0"/>
              </a:rPr>
              <a:t> Generally period characterised by lack of empathy</a:t>
            </a:r>
          </a:p>
        </p:txBody>
      </p:sp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900113" y="3357563"/>
            <a:ext cx="7343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en-US" sz="2400">
                <a:solidFill>
                  <a:schemeClr val="accent1"/>
                </a:solidFill>
                <a:latin typeface="Tahoma" charset="0"/>
              </a:rPr>
              <a:t> Criminals can be ‘brought in’ from the margins</a:t>
            </a:r>
          </a:p>
        </p:txBody>
      </p:sp>
      <p:sp>
        <p:nvSpPr>
          <p:cNvPr id="57350" name="Text Box 6"/>
          <p:cNvSpPr txBox="1">
            <a:spLocks noChangeArrowheads="1"/>
          </p:cNvSpPr>
          <p:nvPr/>
        </p:nvSpPr>
        <p:spPr bwMode="auto">
          <a:xfrm>
            <a:off x="900113" y="3933825"/>
            <a:ext cx="7343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altLang="en-US" sz="2400">
                <a:solidFill>
                  <a:schemeClr val="accent1"/>
                </a:solidFill>
                <a:latin typeface="Tahoma" charset="0"/>
              </a:rPr>
              <a:t> Development of magisterial and penal institutions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7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5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/>
      <p:bldP spid="57348" grpId="0"/>
      <p:bldP spid="57349" grpId="0"/>
      <p:bldP spid="5735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Text Box 2"/>
          <p:cNvSpPr txBox="1">
            <a:spLocks noChangeArrowheads="1"/>
          </p:cNvSpPr>
          <p:nvPr/>
        </p:nvSpPr>
        <p:spPr bwMode="auto">
          <a:xfrm>
            <a:off x="5003800" y="692150"/>
            <a:ext cx="3816350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charset="0"/>
              </a:rPr>
              <a:t>Portrait of a Jurist</a:t>
            </a:r>
            <a:endParaRPr lang="en-GB" altLang="en-US" sz="2800">
              <a:solidFill>
                <a:schemeClr val="accent1"/>
              </a:solidFill>
              <a:latin typeface="Tahoma" charset="0"/>
            </a:endParaRPr>
          </a:p>
          <a:p>
            <a:pPr algn="ctr">
              <a:spcBef>
                <a:spcPct val="50000"/>
              </a:spcBef>
            </a:pPr>
            <a:r>
              <a:rPr lang="en-GB" altLang="en-US" sz="2800">
                <a:solidFill>
                  <a:schemeClr val="accent1"/>
                </a:solidFill>
                <a:latin typeface="Tahoma" charset="0"/>
              </a:rPr>
              <a:t>Lucas Cranach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charset="0"/>
              </a:rPr>
              <a:t>(1503)</a:t>
            </a:r>
          </a:p>
        </p:txBody>
      </p:sp>
      <p:pic>
        <p:nvPicPr>
          <p:cNvPr id="144389" name="Picture 5" descr="03juri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4691062" cy="6399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Text Box 2"/>
          <p:cNvSpPr txBox="1">
            <a:spLocks noChangeArrowheads="1"/>
          </p:cNvSpPr>
          <p:nvPr/>
        </p:nvSpPr>
        <p:spPr bwMode="auto">
          <a:xfrm>
            <a:off x="5364163" y="692150"/>
            <a:ext cx="3455987" cy="2255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charset="0"/>
              </a:rPr>
              <a:t>Portrait of a Brigand</a:t>
            </a:r>
            <a:endParaRPr lang="en-GB" altLang="en-US" sz="2800">
              <a:solidFill>
                <a:schemeClr val="accent1"/>
              </a:solidFill>
              <a:latin typeface="Tahoma" charset="0"/>
            </a:endParaRPr>
          </a:p>
          <a:p>
            <a:pPr algn="ctr">
              <a:spcBef>
                <a:spcPct val="50000"/>
              </a:spcBef>
            </a:pPr>
            <a:r>
              <a:rPr lang="en-GB" altLang="en-US" sz="2800">
                <a:solidFill>
                  <a:schemeClr val="accent1"/>
                </a:solidFill>
                <a:latin typeface="Tahoma" charset="0"/>
              </a:rPr>
              <a:t>Salvator Rosa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charset="0"/>
              </a:rPr>
              <a:t>(c.1640)</a:t>
            </a:r>
          </a:p>
        </p:txBody>
      </p:sp>
      <p:pic>
        <p:nvPicPr>
          <p:cNvPr id="141317" name="Picture 5" descr="bandi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5075237" cy="6264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9" name="Text Box 3"/>
          <p:cNvSpPr txBox="1">
            <a:spLocks noChangeArrowheads="1"/>
          </p:cNvSpPr>
          <p:nvPr/>
        </p:nvSpPr>
        <p:spPr bwMode="auto">
          <a:xfrm>
            <a:off x="250825" y="5591175"/>
            <a:ext cx="8642350" cy="992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GB" altLang="en-US" sz="3100" i="1">
                <a:solidFill>
                  <a:schemeClr val="accent1"/>
                </a:solidFill>
                <a:latin typeface="Tahoma" charset="0"/>
              </a:rPr>
              <a:t>Opening Session of the Parliament of Burgundy</a:t>
            </a:r>
          </a:p>
          <a:p>
            <a:pPr algn="ctr"/>
            <a:r>
              <a:rPr lang="en-GB" altLang="en-US" sz="2800">
                <a:solidFill>
                  <a:schemeClr val="accent1"/>
                </a:solidFill>
                <a:latin typeface="Tahoma" charset="0"/>
              </a:rPr>
              <a:t>Jan Coessaet </a:t>
            </a:r>
            <a:r>
              <a:rPr lang="en-GB" altLang="en-US" sz="2400">
                <a:solidFill>
                  <a:schemeClr val="accent1"/>
                </a:solidFill>
                <a:latin typeface="Tahoma" charset="0"/>
              </a:rPr>
              <a:t>(1587)</a:t>
            </a:r>
          </a:p>
        </p:txBody>
      </p:sp>
      <p:pic>
        <p:nvPicPr>
          <p:cNvPr id="137221" name="Picture 5" descr="opening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88913"/>
            <a:ext cx="8928100" cy="514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96"/>
          <a:stretch>
            <a:fillRect/>
          </a:stretch>
        </p:blipFill>
        <p:spPr bwMode="auto">
          <a:xfrm>
            <a:off x="1403350" y="115888"/>
            <a:ext cx="6408738" cy="542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5411" name="Text Box 3"/>
          <p:cNvSpPr txBox="1">
            <a:spLocks noChangeArrowheads="1"/>
          </p:cNvSpPr>
          <p:nvPr/>
        </p:nvSpPr>
        <p:spPr bwMode="auto">
          <a:xfrm>
            <a:off x="0" y="5448300"/>
            <a:ext cx="9144000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charset="0"/>
              </a:rPr>
              <a:t>Christ crucified alongside two thieves</a:t>
            </a:r>
          </a:p>
          <a:p>
            <a:pPr algn="ctr">
              <a:spcBef>
                <a:spcPct val="50000"/>
              </a:spcBef>
            </a:pPr>
            <a:r>
              <a:rPr lang="en-GB" altLang="en-US" sz="2400">
                <a:solidFill>
                  <a:schemeClr val="accent1"/>
                </a:solidFill>
                <a:latin typeface="Tahoma" charset="0"/>
              </a:rPr>
              <a:t>(fifteenth-century manuscript)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Text Box 2"/>
          <p:cNvSpPr txBox="1">
            <a:spLocks noChangeArrowheads="1"/>
          </p:cNvSpPr>
          <p:nvPr/>
        </p:nvSpPr>
        <p:spPr bwMode="auto">
          <a:xfrm>
            <a:off x="179388" y="4724400"/>
            <a:ext cx="4824412" cy="170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3200" i="1">
                <a:solidFill>
                  <a:schemeClr val="accent1"/>
                </a:solidFill>
                <a:latin typeface="Tahoma" charset="0"/>
              </a:rPr>
              <a:t>Discipline and Punish: the Birth of the Prison</a:t>
            </a:r>
            <a:endParaRPr lang="en-GB" altLang="en-US" sz="3200">
              <a:solidFill>
                <a:schemeClr val="accent1"/>
              </a:solidFill>
              <a:latin typeface="Tahoma" charset="0"/>
            </a:endParaRPr>
          </a:p>
          <a:p>
            <a:pPr algn="ctr">
              <a:spcBef>
                <a:spcPct val="50000"/>
              </a:spcBef>
            </a:pPr>
            <a:r>
              <a:rPr lang="en-GB" altLang="en-US" sz="2800">
                <a:solidFill>
                  <a:schemeClr val="accent1"/>
                </a:solidFill>
                <a:latin typeface="Tahoma" charset="0"/>
              </a:rPr>
              <a:t>Michel Foucault </a:t>
            </a:r>
            <a:r>
              <a:rPr lang="en-GB" altLang="en-US" sz="2400">
                <a:solidFill>
                  <a:schemeClr val="accent1"/>
                </a:solidFill>
                <a:latin typeface="Tahoma" charset="0"/>
              </a:rPr>
              <a:t>(1975)</a:t>
            </a:r>
          </a:p>
        </p:txBody>
      </p:sp>
      <p:pic>
        <p:nvPicPr>
          <p:cNvPr id="150532" name="Picture 4" descr="Michel_Foucaul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38" y="476250"/>
            <a:ext cx="3055937" cy="403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0534" name="Picture 6" descr="File:Discipline and Punis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0038" y="1125538"/>
            <a:ext cx="3473450" cy="541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0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5" name="Text Box 3"/>
          <p:cNvSpPr txBox="1">
            <a:spLocks noChangeArrowheads="1"/>
          </p:cNvSpPr>
          <p:nvPr/>
        </p:nvSpPr>
        <p:spPr bwMode="auto">
          <a:xfrm>
            <a:off x="250825" y="5729288"/>
            <a:ext cx="86423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GB" altLang="en-US" sz="3200" i="1">
                <a:solidFill>
                  <a:schemeClr val="accent1"/>
                </a:solidFill>
                <a:latin typeface="Tahoma" charset="0"/>
              </a:rPr>
              <a:t>The Great Fire of London</a:t>
            </a:r>
            <a:endParaRPr lang="en-GB" altLang="en-US" sz="2400">
              <a:solidFill>
                <a:schemeClr val="accent1"/>
              </a:solidFill>
              <a:latin typeface="Tahoma" charset="0"/>
            </a:endParaRPr>
          </a:p>
        </p:txBody>
      </p:sp>
      <p:pic>
        <p:nvPicPr>
          <p:cNvPr id="151556" name="Picture 4" descr="greatfi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30175"/>
            <a:ext cx="8064500" cy="5380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2" name="Picture 2" descr="11fort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8" y="260350"/>
            <a:ext cx="7759700" cy="574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8243" name="Text Box 3"/>
          <p:cNvSpPr txBox="1">
            <a:spLocks noChangeArrowheads="1"/>
          </p:cNvSpPr>
          <p:nvPr/>
        </p:nvSpPr>
        <p:spPr bwMode="auto">
          <a:xfrm>
            <a:off x="250825" y="5591175"/>
            <a:ext cx="86423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GB" altLang="en-US" sz="3200" i="1">
                <a:solidFill>
                  <a:schemeClr val="accent1"/>
                </a:solidFill>
                <a:latin typeface="Tahoma" charset="0"/>
              </a:rPr>
              <a:t>The Fortune Teller</a:t>
            </a:r>
          </a:p>
          <a:p>
            <a:pPr algn="ctr"/>
            <a:r>
              <a:rPr lang="en-GB" altLang="en-US" sz="2800">
                <a:solidFill>
                  <a:schemeClr val="accent1"/>
                </a:solidFill>
                <a:latin typeface="Tahoma" charset="0"/>
              </a:rPr>
              <a:t>Caravaggio </a:t>
            </a:r>
            <a:r>
              <a:rPr lang="en-GB" altLang="en-US" sz="2400">
                <a:solidFill>
                  <a:schemeClr val="accent1"/>
                </a:solidFill>
                <a:latin typeface="Tahoma" charset="0"/>
              </a:rPr>
              <a:t>(c.1597)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3821</TotalTime>
  <Words>257</Words>
  <Application>Microsoft Office PowerPoint</Application>
  <PresentationFormat>On-screen Show (4:3)</PresentationFormat>
  <Paragraphs>60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Tahoma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OpenWeb Computing Limited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Stephen Bates</dc:creator>
  <cp:lastModifiedBy>Stephen Bates</cp:lastModifiedBy>
  <cp:revision>88</cp:revision>
  <dcterms:created xsi:type="dcterms:W3CDTF">2012-11-17T16:46:48Z</dcterms:created>
  <dcterms:modified xsi:type="dcterms:W3CDTF">2015-02-05T15:04:08Z</dcterms:modified>
</cp:coreProperties>
</file>