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350" r:id="rId4"/>
    <p:sldId id="351" r:id="rId5"/>
    <p:sldId id="352" r:id="rId6"/>
    <p:sldId id="353" r:id="rId7"/>
    <p:sldId id="363" r:id="rId8"/>
    <p:sldId id="355" r:id="rId9"/>
    <p:sldId id="345" r:id="rId10"/>
    <p:sldId id="356" r:id="rId11"/>
    <p:sldId id="360" r:id="rId12"/>
    <p:sldId id="357" r:id="rId13"/>
    <p:sldId id="342" r:id="rId14"/>
    <p:sldId id="359" r:id="rId15"/>
    <p:sldId id="371" r:id="rId16"/>
    <p:sldId id="362" r:id="rId17"/>
    <p:sldId id="361" r:id="rId18"/>
    <p:sldId id="347" r:id="rId19"/>
    <p:sldId id="349" r:id="rId20"/>
    <p:sldId id="348" r:id="rId21"/>
    <p:sldId id="309" r:id="rId2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09C9C-8F19-4CB4-B29D-873DE206D40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76426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915AD-E9F3-484D-B457-A5F99876046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25518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553B99-1A6B-46FF-B92C-A77722DD6FC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91935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E1EC0-1A52-4654-9A41-390E1CF967D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88362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97285-103F-4E1F-97F4-992C95865D2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8068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0DA29-68DD-4B97-AF19-69BCADADE60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05446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F1908-860E-476E-B895-2AFC706CC24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0625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5A6C1-859F-4263-86F1-10B83F6547D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53800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86191-3A13-4C65-B2CF-84F50C0797C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50320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0FEF7-4323-47CE-A478-35F9C1B8151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15995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1EF2A-7124-435C-92E4-FBE3C193375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39218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B0002AE-F447-4CAC-A329-C6A8AD2C7FD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andrewsullivan.theatlantic.com/.a/6a00d83451c45669e201157010dd71970b-popup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547813" y="1125538"/>
            <a:ext cx="6119812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HI266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Deviance and Non-Conformity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79388" y="2781300"/>
            <a:ext cx="87852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4400">
                <a:solidFill>
                  <a:schemeClr val="accent1"/>
                </a:solidFill>
                <a:latin typeface="Tahoma" pitchFamily="34" charset="0"/>
              </a:rPr>
              <a:t>Jews</a:t>
            </a:r>
            <a:endParaRPr lang="en-GB" altLang="en-US" sz="3200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268538" y="4149725"/>
            <a:ext cx="4679950" cy="86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Stephen Bates</a:t>
            </a:r>
          </a:p>
          <a:p>
            <a:pPr algn="ctr">
              <a:spcBef>
                <a:spcPct val="50000"/>
              </a:spcBef>
            </a:pPr>
            <a:r>
              <a:rPr lang="en-GB" altLang="en-US">
                <a:solidFill>
                  <a:schemeClr val="accent1"/>
                </a:solidFill>
                <a:latin typeface="Tahoma" pitchFamily="34" charset="0"/>
              </a:rPr>
              <a:t>s.m.j.bates@warwick.ac.uk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4" descr="ghetto_venic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060575"/>
            <a:ext cx="360045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435" name="Picture 7" descr="ghetto-r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060575"/>
            <a:ext cx="3529013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436" name="Text Box 4"/>
          <p:cNvSpPr txBox="1">
            <a:spLocks noChangeArrowheads="1"/>
          </p:cNvSpPr>
          <p:nvPr/>
        </p:nvSpPr>
        <p:spPr bwMode="auto">
          <a:xfrm>
            <a:off x="250825" y="404813"/>
            <a:ext cx="86423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3200">
                <a:solidFill>
                  <a:schemeClr val="accent1"/>
                </a:solidFill>
                <a:latin typeface="Tahoma" pitchFamily="34" charset="0"/>
              </a:rPr>
              <a:t>Jewish Ghettos</a:t>
            </a:r>
          </a:p>
          <a:p>
            <a:pPr algn="ctr"/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(Venice and Rome)</a:t>
            </a:r>
            <a:endParaRPr lang="en-GB" altLang="en-US" sz="2400">
              <a:solidFill>
                <a:schemeClr val="accent1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Text Box 2"/>
          <p:cNvSpPr txBox="1">
            <a:spLocks noChangeArrowheads="1"/>
          </p:cNvSpPr>
          <p:nvPr/>
        </p:nvSpPr>
        <p:spPr bwMode="auto">
          <a:xfrm>
            <a:off x="1547813" y="476250"/>
            <a:ext cx="60483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>
                <a:solidFill>
                  <a:schemeClr val="accent1"/>
                </a:solidFill>
                <a:latin typeface="Tahoma" pitchFamily="34" charset="0"/>
              </a:rPr>
              <a:t>Protection of the Jews</a:t>
            </a:r>
            <a:endParaRPr lang="en-GB" altLang="en-US" sz="2400">
              <a:solidFill>
                <a:schemeClr val="accent1"/>
              </a:solidFill>
              <a:latin typeface="Tahoma" pitchFamily="34" charset="0"/>
            </a:endParaRPr>
          </a:p>
        </p:txBody>
      </p:sp>
      <p:pic>
        <p:nvPicPr>
          <p:cNvPr id="150531" name="Picture 3" descr="protection of Jew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713" y="1600200"/>
            <a:ext cx="61245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ext Box 2"/>
          <p:cNvSpPr txBox="1">
            <a:spLocks noChangeArrowheads="1"/>
          </p:cNvSpPr>
          <p:nvPr/>
        </p:nvSpPr>
        <p:spPr bwMode="auto">
          <a:xfrm>
            <a:off x="250825" y="5302250"/>
            <a:ext cx="86423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Persecution of Jews</a:t>
            </a:r>
          </a:p>
          <a:p>
            <a:pPr algn="ctr"/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Matthew Paris </a:t>
            </a: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(thirteenth century)</a:t>
            </a:r>
          </a:p>
        </p:txBody>
      </p:sp>
      <p:pic>
        <p:nvPicPr>
          <p:cNvPr id="147459" name="Picture 3" descr="File:BritLibCottonNeroD1Fol183vPersecutedJew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" t="14799" r="5583" b="16121"/>
          <a:stretch>
            <a:fillRect/>
          </a:stretch>
        </p:blipFill>
        <p:spPr bwMode="auto">
          <a:xfrm>
            <a:off x="971550" y="836613"/>
            <a:ext cx="7129463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4572000" y="481013"/>
            <a:ext cx="4392613" cy="258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Hortus Delicarum</a:t>
            </a:r>
            <a:endParaRPr lang="en-GB" altLang="en-US" sz="2400">
              <a:solidFill>
                <a:schemeClr val="accent1"/>
              </a:solidFill>
              <a:latin typeface="Tahoma" pitchFamily="34" charset="0"/>
            </a:endParaRPr>
          </a:p>
          <a:p>
            <a:pPr algn="ctr"/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(the Garden of Delights)</a:t>
            </a:r>
          </a:p>
          <a:p>
            <a:pPr algn="ctr">
              <a:spcBef>
                <a:spcPct val="10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Detail from the Last Judgement</a:t>
            </a:r>
            <a:endParaRPr lang="en-GB" altLang="en-US" sz="3200" i="1">
              <a:solidFill>
                <a:schemeClr val="accent1"/>
              </a:solidFill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(c.1180)</a:t>
            </a:r>
          </a:p>
        </p:txBody>
      </p:sp>
      <p:pic>
        <p:nvPicPr>
          <p:cNvPr id="102407" name="Picture 7" descr="3garden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4248150" cy="353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09" name="Text Box 9"/>
          <p:cNvSpPr txBox="1">
            <a:spLocks noChangeArrowheads="1"/>
          </p:cNvSpPr>
          <p:nvPr/>
        </p:nvSpPr>
        <p:spPr bwMode="auto">
          <a:xfrm>
            <a:off x="250825" y="4797425"/>
            <a:ext cx="5184775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Jews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Darmstadt Haggadah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(c.1430)</a:t>
            </a:r>
          </a:p>
        </p:txBody>
      </p:sp>
      <p:pic>
        <p:nvPicPr>
          <p:cNvPr id="10241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005263"/>
            <a:ext cx="1062038" cy="264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11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4005263"/>
            <a:ext cx="1085850" cy="264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107950" y="404813"/>
            <a:ext cx="86423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Miracle of the Desecrated Host</a:t>
            </a:r>
          </a:p>
          <a:p>
            <a:pPr algn="ctr"/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Paolo Uccello </a:t>
            </a: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(1465-69)</a:t>
            </a:r>
          </a:p>
        </p:txBody>
      </p:sp>
      <p:pic>
        <p:nvPicPr>
          <p:cNvPr id="149507" name="Picture 3" descr="miracl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828800"/>
            <a:ext cx="7470775" cy="426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508" name="Picture 4" descr="miracl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846263"/>
            <a:ext cx="7488237" cy="417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509" name="Picture 5" descr="miracle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844675"/>
            <a:ext cx="7488237" cy="419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510" name="Picture 6" descr="miracle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844675"/>
            <a:ext cx="7521575" cy="413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511" name="Picture 7" descr="miracle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844675"/>
            <a:ext cx="7488237" cy="420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512" name="Picture 8" descr="miracle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897063"/>
            <a:ext cx="7488237" cy="417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495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9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49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49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1495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49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49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49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49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9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Text Box 2"/>
          <p:cNvSpPr txBox="1">
            <a:spLocks noChangeArrowheads="1"/>
          </p:cNvSpPr>
          <p:nvPr/>
        </p:nvSpPr>
        <p:spPr bwMode="auto">
          <a:xfrm>
            <a:off x="4787900" y="784225"/>
            <a:ext cx="3887788" cy="278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>
                <a:solidFill>
                  <a:schemeClr val="accent1"/>
                </a:solidFill>
                <a:latin typeface="Tahoma" pitchFamily="34" charset="0"/>
              </a:rPr>
              <a:t>Virgin rescuing the Jewish boy from the furnace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(fourteenth-century)</a:t>
            </a:r>
          </a:p>
          <a:p>
            <a:pPr algn="ctr">
              <a:spcBef>
                <a:spcPct val="50000"/>
              </a:spcBef>
            </a:pPr>
            <a:r>
              <a:rPr lang="en-GB" altLang="en-US">
                <a:solidFill>
                  <a:schemeClr val="accent1"/>
                </a:solidFill>
                <a:latin typeface="Tahoma" pitchFamily="34" charset="0"/>
              </a:rPr>
              <a:t>St Giles, Chalfont St. Giles, Buckinghamshire</a:t>
            </a:r>
          </a:p>
        </p:txBody>
      </p:sp>
      <p:pic>
        <p:nvPicPr>
          <p:cNvPr id="162819" name="Picture 3" descr="Virgin saves the Jewish boy from the furnace, Chalfont St. Giles (70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549275"/>
            <a:ext cx="4273550" cy="483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2" descr="massacre of jew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125538"/>
            <a:ext cx="4175125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2579" name="Text Box 3"/>
          <p:cNvSpPr txBox="1">
            <a:spLocks noChangeArrowheads="1"/>
          </p:cNvSpPr>
          <p:nvPr/>
        </p:nvSpPr>
        <p:spPr bwMode="auto">
          <a:xfrm>
            <a:off x="5003800" y="1295400"/>
            <a:ext cx="40322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>
                <a:solidFill>
                  <a:schemeClr val="accent1"/>
                </a:solidFill>
                <a:latin typeface="Tahoma" pitchFamily="34" charset="0"/>
              </a:rPr>
              <a:t>Massacre of Jews</a:t>
            </a:r>
            <a:endParaRPr lang="en-GB" altLang="en-US" sz="2400">
              <a:solidFill>
                <a:schemeClr val="accent1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Text Box 2"/>
          <p:cNvSpPr txBox="1">
            <a:spLocks noChangeArrowheads="1"/>
          </p:cNvSpPr>
          <p:nvPr/>
        </p:nvSpPr>
        <p:spPr bwMode="auto">
          <a:xfrm>
            <a:off x="5867400" y="1295400"/>
            <a:ext cx="3168650" cy="268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Christ Carrying the Cross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Hieronymous Bosch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(1510)</a:t>
            </a:r>
          </a:p>
        </p:txBody>
      </p:sp>
      <p:pic>
        <p:nvPicPr>
          <p:cNvPr id="151555" name="Picture 3" descr="Carryi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27063"/>
            <a:ext cx="5616575" cy="517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ext Box 2"/>
          <p:cNvSpPr txBox="1">
            <a:spLocks noChangeArrowheads="1"/>
          </p:cNvSpPr>
          <p:nvPr/>
        </p:nvSpPr>
        <p:spPr bwMode="auto">
          <a:xfrm>
            <a:off x="5221288" y="692150"/>
            <a:ext cx="3743325" cy="16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The Old Jew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Rembrandt</a:t>
            </a:r>
            <a:endParaRPr lang="en-GB" altLang="en-US" sz="3200" i="1">
              <a:solidFill>
                <a:schemeClr val="accent1"/>
              </a:solidFill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(1654)</a:t>
            </a:r>
          </a:p>
        </p:txBody>
      </p:sp>
      <p:pic>
        <p:nvPicPr>
          <p:cNvPr id="137221" name="Picture 5" descr="089port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4741863" cy="561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 Box 2"/>
          <p:cNvSpPr txBox="1">
            <a:spLocks noChangeArrowheads="1"/>
          </p:cNvSpPr>
          <p:nvPr/>
        </p:nvSpPr>
        <p:spPr bwMode="auto">
          <a:xfrm>
            <a:off x="5508625" y="692150"/>
            <a:ext cx="3454400" cy="313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Interior of the Portuguese Synagogue in Amsterdam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Emanuel de Witte</a:t>
            </a:r>
            <a:endParaRPr lang="en-GB" altLang="en-US" sz="3200" i="1">
              <a:solidFill>
                <a:schemeClr val="accent1"/>
              </a:solidFill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(1680)</a:t>
            </a:r>
          </a:p>
        </p:txBody>
      </p:sp>
      <p:pic>
        <p:nvPicPr>
          <p:cNvPr id="139269" name="Picture 5" descr="portusy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4813"/>
            <a:ext cx="5176838" cy="583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900113" y="692150"/>
            <a:ext cx="7416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4400">
                <a:solidFill>
                  <a:schemeClr val="accent1"/>
                </a:solidFill>
                <a:latin typeface="Tahoma" pitchFamily="34" charset="0"/>
              </a:rPr>
              <a:t>Aims of today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900113" y="2149475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Contextualise the Jewish people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900113" y="2755900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Consider how they were integrated into society</a:t>
            </a:r>
            <a:endParaRPr lang="en-GB" altLang="en-US" sz="2400" b="1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900113" y="3327400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Examine the character of their persecution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900113" y="3908425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Identify regional variations in their treatment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/>
      <p:bldP spid="51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ext Box 2"/>
          <p:cNvSpPr txBox="1">
            <a:spLocks noChangeArrowheads="1"/>
          </p:cNvSpPr>
          <p:nvPr/>
        </p:nvSpPr>
        <p:spPr bwMode="auto">
          <a:xfrm>
            <a:off x="5148263" y="692150"/>
            <a:ext cx="3814762" cy="16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Young Jew as Christ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Rembrandt</a:t>
            </a:r>
            <a:endParaRPr lang="en-GB" altLang="en-US" sz="3200" i="1">
              <a:solidFill>
                <a:schemeClr val="accent1"/>
              </a:solidFill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(c.1656)</a:t>
            </a:r>
          </a:p>
        </p:txBody>
      </p:sp>
      <p:pic>
        <p:nvPicPr>
          <p:cNvPr id="138245" name="Picture 5" descr="101port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9"/>
          <a:stretch>
            <a:fillRect/>
          </a:stretch>
        </p:blipFill>
        <p:spPr bwMode="auto">
          <a:xfrm>
            <a:off x="323850" y="404813"/>
            <a:ext cx="4824413" cy="561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900113" y="692150"/>
            <a:ext cx="7416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4400">
                <a:solidFill>
                  <a:schemeClr val="accent1"/>
                </a:solidFill>
                <a:latin typeface="Tahoma" pitchFamily="34" charset="0"/>
              </a:rPr>
              <a:t>Conclusions</a:t>
            </a: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900113" y="2149475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Rulers had inconsistent policies toward Jews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900113" y="2755900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Motivations socio-economic as well as religious</a:t>
            </a:r>
            <a:endParaRPr lang="en-GB" altLang="en-US" sz="2400" b="1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900113" y="3357563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Increasing acceptance of Jews with Enlightenment</a:t>
            </a: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900113" y="3933825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Antisemitism established in European culture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/>
      <p:bldP spid="57348" grpId="0"/>
      <p:bldP spid="57349" grpId="0"/>
      <p:bldP spid="573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96975"/>
            <a:ext cx="8569325" cy="217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0291" name="Text Box 3"/>
          <p:cNvSpPr txBox="1">
            <a:spLocks noChangeArrowheads="1"/>
          </p:cNvSpPr>
          <p:nvPr/>
        </p:nvSpPr>
        <p:spPr bwMode="auto">
          <a:xfrm>
            <a:off x="3379788" y="333375"/>
            <a:ext cx="55848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n-US" sz="4400">
                <a:solidFill>
                  <a:schemeClr val="accent1"/>
                </a:solidFill>
                <a:latin typeface="Tahoma" pitchFamily="34" charset="0"/>
              </a:rPr>
              <a:t>The Fertile Crescent</a:t>
            </a:r>
          </a:p>
        </p:txBody>
      </p:sp>
      <p:pic>
        <p:nvPicPr>
          <p:cNvPr id="140292" name="Picture 4" descr="Click!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3068638"/>
            <a:ext cx="4602163" cy="357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0293" name="Text Box 5"/>
          <p:cNvSpPr txBox="1">
            <a:spLocks noChangeArrowheads="1"/>
          </p:cNvSpPr>
          <p:nvPr/>
        </p:nvSpPr>
        <p:spPr bwMode="auto">
          <a:xfrm>
            <a:off x="5364163" y="5013325"/>
            <a:ext cx="3352800" cy="141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 i="1">
                <a:solidFill>
                  <a:schemeClr val="accent1"/>
                </a:solidFill>
                <a:latin typeface="Tahoma" pitchFamily="34" charset="0"/>
              </a:rPr>
              <a:t>The Sacrifice of Isaac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Caravaggio</a:t>
            </a:r>
          </a:p>
          <a:p>
            <a:pPr algn="ctr">
              <a:spcBef>
                <a:spcPct val="50000"/>
              </a:spcBef>
            </a:pPr>
            <a:r>
              <a:rPr lang="en-GB" altLang="en-US">
                <a:solidFill>
                  <a:schemeClr val="accent1"/>
                </a:solidFill>
                <a:latin typeface="Tahoma" pitchFamily="34" charset="0"/>
              </a:rPr>
              <a:t>(1602)</a:t>
            </a:r>
          </a:p>
        </p:txBody>
      </p:sp>
      <p:sp>
        <p:nvSpPr>
          <p:cNvPr id="140294" name="AutoShape 6"/>
          <p:cNvSpPr>
            <a:spLocks noChangeArrowheads="1"/>
          </p:cNvSpPr>
          <p:nvPr/>
        </p:nvSpPr>
        <p:spPr bwMode="auto">
          <a:xfrm rot="5400000">
            <a:off x="5795962" y="1844676"/>
            <a:ext cx="936625" cy="1657350"/>
          </a:xfrm>
          <a:prstGeom prst="moon">
            <a:avLst>
              <a:gd name="adj" fmla="val 50000"/>
            </a:avLst>
          </a:prstGeom>
          <a:solidFill>
            <a:srgbClr val="FFFF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0295" name="Text Box 7"/>
          <p:cNvSpPr txBox="1">
            <a:spLocks noChangeArrowheads="1"/>
          </p:cNvSpPr>
          <p:nvPr/>
        </p:nvSpPr>
        <p:spPr bwMode="auto">
          <a:xfrm>
            <a:off x="4643438" y="2492375"/>
            <a:ext cx="12239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>
                <a:latin typeface="Tahoma" pitchFamily="34" charset="0"/>
              </a:rPr>
              <a:t>Canaan </a:t>
            </a:r>
            <a:r>
              <a:rPr lang="en-GB" altLang="en-US">
                <a:latin typeface="Tahoma" pitchFamily="34" charset="0"/>
                <a:cs typeface="Arial" charset="0"/>
              </a:rPr>
              <a:t>●</a:t>
            </a:r>
          </a:p>
        </p:txBody>
      </p:sp>
      <p:sp>
        <p:nvSpPr>
          <p:cNvPr id="140296" name="Text Box 8"/>
          <p:cNvSpPr txBox="1">
            <a:spLocks noChangeArrowheads="1"/>
          </p:cNvSpPr>
          <p:nvPr/>
        </p:nvSpPr>
        <p:spPr bwMode="auto">
          <a:xfrm>
            <a:off x="6732588" y="2781300"/>
            <a:ext cx="1439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>
                <a:latin typeface="Tahoma" pitchFamily="34" charset="0"/>
                <a:cs typeface="Arial" charset="0"/>
              </a:rPr>
              <a:t>● </a:t>
            </a:r>
            <a:r>
              <a:rPr lang="en-GB" altLang="en-US">
                <a:latin typeface="Tahoma" pitchFamily="34" charset="0"/>
              </a:rPr>
              <a:t>Ur</a:t>
            </a:r>
          </a:p>
        </p:txBody>
      </p:sp>
      <p:sp>
        <p:nvSpPr>
          <p:cNvPr id="140297" name="Text Box 9"/>
          <p:cNvSpPr txBox="1">
            <a:spLocks noChangeArrowheads="1"/>
          </p:cNvSpPr>
          <p:nvPr/>
        </p:nvSpPr>
        <p:spPr bwMode="auto">
          <a:xfrm>
            <a:off x="250825" y="363538"/>
            <a:ext cx="335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4400">
                <a:solidFill>
                  <a:schemeClr val="accent1"/>
                </a:solidFill>
                <a:latin typeface="Tahoma" pitchFamily="34" charset="0"/>
              </a:rPr>
              <a:t>Exiles</a:t>
            </a:r>
          </a:p>
        </p:txBody>
      </p:sp>
      <p:sp>
        <p:nvSpPr>
          <p:cNvPr id="140298" name="Text Box 10"/>
          <p:cNvSpPr txBox="1">
            <a:spLocks noChangeArrowheads="1"/>
          </p:cNvSpPr>
          <p:nvPr/>
        </p:nvSpPr>
        <p:spPr bwMode="auto">
          <a:xfrm>
            <a:off x="4427538" y="2852738"/>
            <a:ext cx="12239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400">
                <a:latin typeface="Tahoma" pitchFamily="34" charset="0"/>
              </a:rPr>
              <a:t>EGYPT</a:t>
            </a:r>
            <a:endParaRPr lang="en-GB" altLang="en-US" sz="1400">
              <a:latin typeface="Tahoma" pitchFamily="34" charset="0"/>
              <a:cs typeface="Arial" charset="0"/>
            </a:endParaRPr>
          </a:p>
        </p:txBody>
      </p:sp>
      <p:sp>
        <p:nvSpPr>
          <p:cNvPr id="140299" name="Text Box 11"/>
          <p:cNvSpPr txBox="1">
            <a:spLocks noChangeArrowheads="1"/>
          </p:cNvSpPr>
          <p:nvPr/>
        </p:nvSpPr>
        <p:spPr bwMode="auto">
          <a:xfrm>
            <a:off x="4427538" y="2492375"/>
            <a:ext cx="1511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>
                <a:latin typeface="Tahoma" pitchFamily="34" charset="0"/>
              </a:rPr>
              <a:t>Jerusalem </a:t>
            </a:r>
            <a:r>
              <a:rPr lang="en-GB" altLang="en-US">
                <a:latin typeface="Tahoma" pitchFamily="34" charset="0"/>
                <a:cs typeface="Arial" charset="0"/>
              </a:rPr>
              <a:t>●</a:t>
            </a:r>
          </a:p>
        </p:txBody>
      </p:sp>
      <p:sp>
        <p:nvSpPr>
          <p:cNvPr id="140300" name="Text Box 12"/>
          <p:cNvSpPr txBox="1">
            <a:spLocks noChangeArrowheads="1"/>
          </p:cNvSpPr>
          <p:nvPr/>
        </p:nvSpPr>
        <p:spPr bwMode="auto">
          <a:xfrm>
            <a:off x="5364163" y="2924175"/>
            <a:ext cx="1439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>
                <a:latin typeface="Tahoma" pitchFamily="34" charset="0"/>
                <a:cs typeface="Arial" charset="0"/>
              </a:rPr>
              <a:t>● </a:t>
            </a:r>
            <a:r>
              <a:rPr lang="en-GB" altLang="en-US">
                <a:latin typeface="Tahoma" pitchFamily="34" charset="0"/>
              </a:rPr>
              <a:t>Sinai</a:t>
            </a:r>
          </a:p>
        </p:txBody>
      </p:sp>
      <p:pic>
        <p:nvPicPr>
          <p:cNvPr id="140301" name="Picture 13" descr="Click!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38" y="2205038"/>
            <a:ext cx="3065462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0302" name="Text Box 14"/>
          <p:cNvSpPr txBox="1">
            <a:spLocks noChangeArrowheads="1"/>
          </p:cNvSpPr>
          <p:nvPr/>
        </p:nvSpPr>
        <p:spPr bwMode="auto">
          <a:xfrm>
            <a:off x="5364163" y="5013325"/>
            <a:ext cx="3352800" cy="141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 i="1">
                <a:solidFill>
                  <a:schemeClr val="accent1"/>
                </a:solidFill>
                <a:latin typeface="Tahoma" pitchFamily="34" charset="0"/>
              </a:rPr>
              <a:t>Moses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Michelangelo</a:t>
            </a:r>
          </a:p>
          <a:p>
            <a:pPr algn="ctr">
              <a:spcBef>
                <a:spcPct val="50000"/>
              </a:spcBef>
            </a:pPr>
            <a:r>
              <a:rPr lang="en-GB" altLang="en-US">
                <a:solidFill>
                  <a:schemeClr val="accent1"/>
                </a:solidFill>
                <a:latin typeface="Tahoma" pitchFamily="34" charset="0"/>
              </a:rPr>
              <a:t>(1515)</a:t>
            </a:r>
          </a:p>
        </p:txBody>
      </p:sp>
      <p:sp>
        <p:nvSpPr>
          <p:cNvPr id="140303" name="Text Box 15"/>
          <p:cNvSpPr txBox="1">
            <a:spLocks noChangeArrowheads="1"/>
          </p:cNvSpPr>
          <p:nvPr/>
        </p:nvSpPr>
        <p:spPr bwMode="auto">
          <a:xfrm>
            <a:off x="6443663" y="2492375"/>
            <a:ext cx="1225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400">
                <a:latin typeface="Tahoma" pitchFamily="34" charset="0"/>
                <a:cs typeface="Arial" charset="0"/>
              </a:rPr>
              <a:t>BABYLONIA</a:t>
            </a:r>
            <a:endParaRPr lang="en-GB" altLang="en-US" sz="14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140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40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40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40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40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40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40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403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0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40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40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40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40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40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40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1" grpId="0"/>
      <p:bldP spid="140293" grpId="0"/>
      <p:bldP spid="140294" grpId="0" animBg="1"/>
      <p:bldP spid="140294" grpId="1" animBg="1"/>
      <p:bldP spid="140295" grpId="0"/>
      <p:bldP spid="140296" grpId="0"/>
      <p:bldP spid="140297" grpId="0"/>
      <p:bldP spid="140298" grpId="0"/>
      <p:bldP spid="140299" grpId="0"/>
      <p:bldP spid="140300" grpId="0"/>
      <p:bldP spid="140302" grpId="0"/>
      <p:bldP spid="14030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ext Box 2"/>
          <p:cNvSpPr txBox="1">
            <a:spLocks noChangeArrowheads="1"/>
          </p:cNvSpPr>
          <p:nvPr/>
        </p:nvSpPr>
        <p:spPr bwMode="auto">
          <a:xfrm>
            <a:off x="3130550" y="476250"/>
            <a:ext cx="59055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4400">
                <a:solidFill>
                  <a:schemeClr val="accent1"/>
                </a:solidFill>
                <a:latin typeface="Tahoma" pitchFamily="34" charset="0"/>
              </a:rPr>
              <a:t>Israel’s Golden Age</a:t>
            </a:r>
          </a:p>
        </p:txBody>
      </p:sp>
      <p:pic>
        <p:nvPicPr>
          <p:cNvPr id="141315" name="Picture 3" descr="19solom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213100"/>
            <a:ext cx="5019675" cy="333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316" name="Picture 4" descr="Click!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2582862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395288" y="5373688"/>
            <a:ext cx="2592387" cy="141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 i="1">
                <a:solidFill>
                  <a:schemeClr val="accent1"/>
                </a:solidFill>
                <a:latin typeface="Tahoma" pitchFamily="34" charset="0"/>
              </a:rPr>
              <a:t>David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Michelangelo</a:t>
            </a:r>
          </a:p>
          <a:p>
            <a:pPr algn="ctr">
              <a:spcBef>
                <a:spcPct val="50000"/>
              </a:spcBef>
            </a:pPr>
            <a:r>
              <a:rPr lang="en-GB" altLang="en-US">
                <a:solidFill>
                  <a:schemeClr val="accent1"/>
                </a:solidFill>
                <a:latin typeface="Tahoma" pitchFamily="34" charset="0"/>
              </a:rPr>
              <a:t>(1504)</a:t>
            </a:r>
          </a:p>
        </p:txBody>
      </p:sp>
      <p:sp>
        <p:nvSpPr>
          <p:cNvPr id="141318" name="Text Box 6"/>
          <p:cNvSpPr txBox="1">
            <a:spLocks noChangeArrowheads="1"/>
          </p:cNvSpPr>
          <p:nvPr/>
        </p:nvSpPr>
        <p:spPr bwMode="auto">
          <a:xfrm>
            <a:off x="3779838" y="1557338"/>
            <a:ext cx="4968875" cy="141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 i="1">
                <a:solidFill>
                  <a:schemeClr val="accent1"/>
                </a:solidFill>
                <a:latin typeface="Tahoma" pitchFamily="34" charset="0"/>
              </a:rPr>
              <a:t>The Judgement of Solomon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Nicholas Poussin</a:t>
            </a:r>
          </a:p>
          <a:p>
            <a:pPr algn="ctr">
              <a:spcBef>
                <a:spcPct val="50000"/>
              </a:spcBef>
            </a:pPr>
            <a:r>
              <a:rPr lang="en-GB" altLang="en-US">
                <a:solidFill>
                  <a:schemeClr val="accent1"/>
                </a:solidFill>
                <a:latin typeface="Tahoma" pitchFamily="34" charset="0"/>
              </a:rPr>
              <a:t>(1649)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96975"/>
            <a:ext cx="8569325" cy="217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250825" y="363538"/>
            <a:ext cx="335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4400">
                <a:solidFill>
                  <a:schemeClr val="accent1"/>
                </a:solidFill>
                <a:latin typeface="Tahoma" pitchFamily="34" charset="0"/>
              </a:rPr>
              <a:t>Exiles</a:t>
            </a:r>
          </a:p>
        </p:txBody>
      </p:sp>
      <p:sp>
        <p:nvSpPr>
          <p:cNvPr id="142340" name="Text Box 4"/>
          <p:cNvSpPr txBox="1">
            <a:spLocks noChangeArrowheads="1"/>
          </p:cNvSpPr>
          <p:nvPr/>
        </p:nvSpPr>
        <p:spPr bwMode="auto">
          <a:xfrm>
            <a:off x="4429125" y="2557463"/>
            <a:ext cx="15113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>
                <a:latin typeface="Tahoma" pitchFamily="34" charset="0"/>
              </a:rPr>
              <a:t>Jerusalem </a:t>
            </a:r>
            <a:r>
              <a:rPr lang="en-GB" altLang="en-US">
                <a:latin typeface="Tahoma" pitchFamily="34" charset="0"/>
                <a:cs typeface="Arial" charset="0"/>
              </a:rPr>
              <a:t>●</a:t>
            </a:r>
          </a:p>
        </p:txBody>
      </p:sp>
      <p:sp>
        <p:nvSpPr>
          <p:cNvPr id="142341" name="Text Box 5"/>
          <p:cNvSpPr txBox="1">
            <a:spLocks noChangeArrowheads="1"/>
          </p:cNvSpPr>
          <p:nvPr/>
        </p:nvSpPr>
        <p:spPr bwMode="auto">
          <a:xfrm>
            <a:off x="6011863" y="2260600"/>
            <a:ext cx="1225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400">
                <a:latin typeface="Tahoma" pitchFamily="34" charset="0"/>
                <a:cs typeface="Arial" charset="0"/>
              </a:rPr>
              <a:t>ASSYRIA</a:t>
            </a:r>
            <a:endParaRPr lang="en-GB" altLang="en-US" sz="1400">
              <a:latin typeface="Tahoma" pitchFamily="34" charset="0"/>
            </a:endParaRPr>
          </a:p>
        </p:txBody>
      </p:sp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5580063" y="1989138"/>
            <a:ext cx="12239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>
                <a:latin typeface="Tahoma" pitchFamily="34" charset="0"/>
              </a:rPr>
              <a:t>Nineveh </a:t>
            </a:r>
            <a:r>
              <a:rPr lang="en-GB" altLang="en-US">
                <a:latin typeface="Tahoma" pitchFamily="34" charset="0"/>
                <a:cs typeface="Arial" charset="0"/>
              </a:rPr>
              <a:t>●</a:t>
            </a:r>
          </a:p>
        </p:txBody>
      </p:sp>
      <p:sp>
        <p:nvSpPr>
          <p:cNvPr id="142343" name="Text Box 7"/>
          <p:cNvSpPr txBox="1">
            <a:spLocks noChangeArrowheads="1"/>
          </p:cNvSpPr>
          <p:nvPr/>
        </p:nvSpPr>
        <p:spPr bwMode="auto">
          <a:xfrm>
            <a:off x="6443663" y="2692400"/>
            <a:ext cx="1225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400">
                <a:latin typeface="Tahoma" pitchFamily="34" charset="0"/>
                <a:cs typeface="Arial" charset="0"/>
              </a:rPr>
              <a:t>BABYLONIA</a:t>
            </a:r>
            <a:endParaRPr lang="en-GB" altLang="en-US" sz="1400">
              <a:latin typeface="Tahoma" pitchFamily="34" charset="0"/>
            </a:endParaRPr>
          </a:p>
        </p:txBody>
      </p:sp>
      <p:pic>
        <p:nvPicPr>
          <p:cNvPr id="142344" name="Picture 8" descr="Click!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787650"/>
            <a:ext cx="30384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2345" name="Text Box 9"/>
          <p:cNvSpPr txBox="1">
            <a:spLocks noChangeArrowheads="1"/>
          </p:cNvSpPr>
          <p:nvPr/>
        </p:nvSpPr>
        <p:spPr bwMode="auto">
          <a:xfrm>
            <a:off x="3668713" y="4724400"/>
            <a:ext cx="5224462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 i="1">
                <a:solidFill>
                  <a:schemeClr val="accent1"/>
                </a:solidFill>
                <a:latin typeface="Tahoma" pitchFamily="34" charset="0"/>
              </a:rPr>
              <a:t>Jeremiah Lamenting the Destruction of Jerusalem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Rembrandt van Rijn</a:t>
            </a:r>
          </a:p>
          <a:p>
            <a:pPr algn="ctr">
              <a:spcBef>
                <a:spcPct val="50000"/>
              </a:spcBef>
            </a:pPr>
            <a:r>
              <a:rPr lang="en-GB" altLang="en-US">
                <a:solidFill>
                  <a:schemeClr val="accent1"/>
                </a:solidFill>
                <a:latin typeface="Tahoma" pitchFamily="34" charset="0"/>
              </a:rPr>
              <a:t>(1630)</a:t>
            </a:r>
          </a:p>
        </p:txBody>
      </p:sp>
      <p:sp>
        <p:nvSpPr>
          <p:cNvPr id="142346" name="Text Box 10"/>
          <p:cNvSpPr txBox="1">
            <a:spLocks noChangeArrowheads="1"/>
          </p:cNvSpPr>
          <p:nvPr/>
        </p:nvSpPr>
        <p:spPr bwMode="auto">
          <a:xfrm>
            <a:off x="1547813" y="5592763"/>
            <a:ext cx="6300787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 i="1">
                <a:solidFill>
                  <a:schemeClr val="accent1"/>
                </a:solidFill>
                <a:latin typeface="Tahoma" pitchFamily="34" charset="0"/>
              </a:rPr>
              <a:t>The Expulsion of Heliodorus from the Temple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Raphael </a:t>
            </a:r>
            <a:r>
              <a:rPr lang="en-GB" altLang="en-US">
                <a:solidFill>
                  <a:schemeClr val="accent1"/>
                </a:solidFill>
                <a:latin typeface="Tahoma" pitchFamily="34" charset="0"/>
              </a:rPr>
              <a:t>(1512)</a:t>
            </a:r>
          </a:p>
        </p:txBody>
      </p:sp>
      <p:sp>
        <p:nvSpPr>
          <p:cNvPr id="142347" name="Text Box 11"/>
          <p:cNvSpPr txBox="1">
            <a:spLocks noChangeArrowheads="1"/>
          </p:cNvSpPr>
          <p:nvPr/>
        </p:nvSpPr>
        <p:spPr bwMode="auto">
          <a:xfrm>
            <a:off x="4716463" y="2349500"/>
            <a:ext cx="12239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>
                <a:latin typeface="Tahoma" pitchFamily="34" charset="0"/>
              </a:rPr>
              <a:t>Samaria </a:t>
            </a:r>
            <a:r>
              <a:rPr lang="en-GB" altLang="en-US">
                <a:latin typeface="Tahoma" pitchFamily="34" charset="0"/>
                <a:cs typeface="Arial" charset="0"/>
              </a:rPr>
              <a:t>●</a:t>
            </a:r>
          </a:p>
        </p:txBody>
      </p:sp>
      <p:pic>
        <p:nvPicPr>
          <p:cNvPr id="142348" name="Picture 12" descr="1expul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84"/>
          <a:stretch>
            <a:fillRect/>
          </a:stretch>
        </p:blipFill>
        <p:spPr bwMode="auto">
          <a:xfrm>
            <a:off x="323850" y="1196975"/>
            <a:ext cx="8569325" cy="431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423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423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42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42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42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423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423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423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2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2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0" grpId="0"/>
      <p:bldP spid="142341" grpId="0"/>
      <p:bldP spid="142342" grpId="0"/>
      <p:bldP spid="142343" grpId="0"/>
      <p:bldP spid="142345" grpId="0"/>
      <p:bldP spid="142346" grpId="0"/>
      <p:bldP spid="1423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96975"/>
            <a:ext cx="8569325" cy="217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63" name="Text Box 3"/>
          <p:cNvSpPr txBox="1">
            <a:spLocks noChangeArrowheads="1"/>
          </p:cNvSpPr>
          <p:nvPr/>
        </p:nvSpPr>
        <p:spPr bwMode="auto">
          <a:xfrm>
            <a:off x="250825" y="363538"/>
            <a:ext cx="335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4400">
                <a:solidFill>
                  <a:schemeClr val="accent1"/>
                </a:solidFill>
                <a:latin typeface="Tahoma" pitchFamily="34" charset="0"/>
              </a:rPr>
              <a:t>Exiles</a:t>
            </a:r>
          </a:p>
        </p:txBody>
      </p:sp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4429125" y="2492375"/>
            <a:ext cx="1511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>
                <a:latin typeface="Tahoma" pitchFamily="34" charset="0"/>
              </a:rPr>
              <a:t>Jerusalem </a:t>
            </a:r>
            <a:r>
              <a:rPr lang="en-GB" altLang="en-US">
                <a:latin typeface="Tahoma" pitchFamily="34" charset="0"/>
                <a:cs typeface="Arial" charset="0"/>
              </a:rPr>
              <a:t>●</a:t>
            </a:r>
          </a:p>
        </p:txBody>
      </p:sp>
      <p:sp>
        <p:nvSpPr>
          <p:cNvPr id="143365" name="Text Box 5"/>
          <p:cNvSpPr txBox="1">
            <a:spLocks noChangeArrowheads="1"/>
          </p:cNvSpPr>
          <p:nvPr/>
        </p:nvSpPr>
        <p:spPr bwMode="auto">
          <a:xfrm>
            <a:off x="2484438" y="1268413"/>
            <a:ext cx="1079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>
                <a:latin typeface="Tahoma" pitchFamily="34" charset="0"/>
              </a:rPr>
              <a:t>Rome </a:t>
            </a:r>
            <a:r>
              <a:rPr lang="en-GB" altLang="en-US">
                <a:latin typeface="Tahoma" pitchFamily="34" charset="0"/>
                <a:cs typeface="Arial" charset="0"/>
              </a:rPr>
              <a:t>●</a:t>
            </a:r>
          </a:p>
        </p:txBody>
      </p:sp>
      <p:sp>
        <p:nvSpPr>
          <p:cNvPr id="143366" name="Text Box 6"/>
          <p:cNvSpPr txBox="1">
            <a:spLocks noChangeArrowheads="1"/>
          </p:cNvSpPr>
          <p:nvPr/>
        </p:nvSpPr>
        <p:spPr bwMode="auto">
          <a:xfrm>
            <a:off x="3668713" y="4724400"/>
            <a:ext cx="5224462" cy="141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 i="1">
                <a:solidFill>
                  <a:schemeClr val="accent1"/>
                </a:solidFill>
                <a:latin typeface="Tahoma" pitchFamily="34" charset="0"/>
              </a:rPr>
              <a:t>Siege of Jerusalem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Jean Fouquet</a:t>
            </a:r>
          </a:p>
          <a:p>
            <a:pPr algn="ctr">
              <a:spcBef>
                <a:spcPct val="50000"/>
              </a:spcBef>
            </a:pPr>
            <a:r>
              <a:rPr lang="en-GB" altLang="en-US">
                <a:solidFill>
                  <a:schemeClr val="accent1"/>
                </a:solidFill>
                <a:latin typeface="Tahoma" pitchFamily="34" charset="0"/>
              </a:rPr>
              <a:t>(Ms. </a:t>
            </a:r>
            <a:r>
              <a:rPr lang="en-GB" altLang="en-US" i="1">
                <a:solidFill>
                  <a:schemeClr val="accent1"/>
                </a:solidFill>
                <a:latin typeface="Tahoma" pitchFamily="34" charset="0"/>
              </a:rPr>
              <a:t>De antiquitatibus Iudaeorum</a:t>
            </a:r>
            <a:r>
              <a:rPr lang="en-GB" altLang="en-US">
                <a:solidFill>
                  <a:schemeClr val="accent1"/>
                </a:solidFill>
                <a:latin typeface="Tahoma" pitchFamily="34" charset="0"/>
              </a:rPr>
              <a:t>,</a:t>
            </a:r>
            <a:r>
              <a:rPr lang="en-GB" altLang="en-US"/>
              <a:t> </a:t>
            </a:r>
            <a:r>
              <a:rPr lang="en-GB" altLang="en-US">
                <a:solidFill>
                  <a:schemeClr val="accent1"/>
                </a:solidFill>
                <a:latin typeface="Tahoma" pitchFamily="34" charset="0"/>
              </a:rPr>
              <a:t>c.1476)</a:t>
            </a:r>
          </a:p>
        </p:txBody>
      </p:sp>
      <p:pic>
        <p:nvPicPr>
          <p:cNvPr id="143367" name="Picture 7" descr="antiqu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9" t="1646" r="4596" b="2049"/>
          <a:stretch>
            <a:fillRect/>
          </a:stretch>
        </p:blipFill>
        <p:spPr bwMode="auto">
          <a:xfrm>
            <a:off x="468313" y="2349500"/>
            <a:ext cx="2952750" cy="417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4" grpId="0"/>
      <p:bldP spid="143365" grpId="0"/>
      <p:bldP spid="1433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Text Box 2"/>
          <p:cNvSpPr txBox="1">
            <a:spLocks noChangeArrowheads="1"/>
          </p:cNvSpPr>
          <p:nvPr/>
        </p:nvSpPr>
        <p:spPr bwMode="auto">
          <a:xfrm>
            <a:off x="4572000" y="481013"/>
            <a:ext cx="4392613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Ecclesia et</a:t>
            </a:r>
            <a:r>
              <a:rPr lang="en-GB" altLang="en-US" sz="320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Sinagoga</a:t>
            </a:r>
            <a:endParaRPr lang="en-GB" altLang="en-US" sz="2400">
              <a:solidFill>
                <a:schemeClr val="accent1"/>
              </a:solidFill>
              <a:latin typeface="Tahoma" pitchFamily="34" charset="0"/>
            </a:endParaRPr>
          </a:p>
          <a:p>
            <a:pPr algn="ctr">
              <a:spcBef>
                <a:spcPct val="10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Portable Altar</a:t>
            </a:r>
            <a:endParaRPr lang="en-GB" altLang="en-US" sz="3200" i="1">
              <a:solidFill>
                <a:schemeClr val="accent1"/>
              </a:solidFill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(c.1160)</a:t>
            </a:r>
          </a:p>
        </p:txBody>
      </p:sp>
      <p:pic>
        <p:nvPicPr>
          <p:cNvPr id="153605" name="Picture 5" descr="03f_11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" t="2025" r="2740" b="2733"/>
          <a:stretch>
            <a:fillRect/>
          </a:stretch>
        </p:blipFill>
        <p:spPr bwMode="auto">
          <a:xfrm>
            <a:off x="322263" y="260350"/>
            <a:ext cx="3744912" cy="633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Text Box 2"/>
          <p:cNvSpPr txBox="1">
            <a:spLocks noChangeArrowheads="1"/>
          </p:cNvSpPr>
          <p:nvPr/>
        </p:nvSpPr>
        <p:spPr bwMode="auto">
          <a:xfrm>
            <a:off x="250825" y="404813"/>
            <a:ext cx="8642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3200">
                <a:solidFill>
                  <a:schemeClr val="accent1"/>
                </a:solidFill>
                <a:latin typeface="Tahoma" pitchFamily="34" charset="0"/>
              </a:rPr>
              <a:t>Moorish knight and Jewish scholar</a:t>
            </a:r>
          </a:p>
        </p:txBody>
      </p:sp>
      <p:pic>
        <p:nvPicPr>
          <p:cNvPr id="145411" name="Picture 4" descr="j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412875"/>
            <a:ext cx="2592387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412" name="Picture 7" descr="mo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" t="1341" r="2817" b="1341"/>
          <a:stretch>
            <a:fillRect/>
          </a:stretch>
        </p:blipFill>
        <p:spPr bwMode="auto">
          <a:xfrm>
            <a:off x="1403350" y="1412875"/>
            <a:ext cx="244792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250825" y="5448300"/>
            <a:ext cx="8713788" cy="122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Jews in the Synagogue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Rembrandt </a:t>
            </a: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(1648)</a:t>
            </a:r>
          </a:p>
        </p:txBody>
      </p:sp>
      <p:pic>
        <p:nvPicPr>
          <p:cNvPr id="105479" name="Picture 7" descr="38etch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38" y="519113"/>
            <a:ext cx="7038975" cy="4494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3967</TotalTime>
  <Words>294</Words>
  <Application>Microsoft Office PowerPoint</Application>
  <PresentationFormat>On-screen Show (4:3)</PresentationFormat>
  <Paragraphs>89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Tahoma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OpenWeb Computing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 Bates</dc:creator>
  <cp:lastModifiedBy>Stephen Bates</cp:lastModifiedBy>
  <cp:revision>76</cp:revision>
  <dcterms:created xsi:type="dcterms:W3CDTF">2012-11-17T16:46:48Z</dcterms:created>
  <dcterms:modified xsi:type="dcterms:W3CDTF">2014-10-30T13:15:28Z</dcterms:modified>
</cp:coreProperties>
</file>