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92" r:id="rId4"/>
    <p:sldId id="314" r:id="rId5"/>
    <p:sldId id="333" r:id="rId6"/>
    <p:sldId id="335" r:id="rId7"/>
    <p:sldId id="334" r:id="rId8"/>
    <p:sldId id="337" r:id="rId9"/>
    <p:sldId id="315" r:id="rId10"/>
    <p:sldId id="336" r:id="rId11"/>
    <p:sldId id="329" r:id="rId12"/>
    <p:sldId id="332" r:id="rId13"/>
    <p:sldId id="325" r:id="rId14"/>
    <p:sldId id="338" r:id="rId15"/>
    <p:sldId id="326" r:id="rId16"/>
    <p:sldId id="327" r:id="rId17"/>
    <p:sldId id="328" r:id="rId18"/>
    <p:sldId id="330" r:id="rId19"/>
    <p:sldId id="331" r:id="rId20"/>
    <p:sldId id="310" r:id="rId21"/>
    <p:sldId id="312" r:id="rId22"/>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1" autoAdjust="0"/>
    <p:restoredTop sz="94660"/>
  </p:normalViewPr>
  <p:slideViewPr>
    <p:cSldViewPr>
      <p:cViewPr varScale="1">
        <p:scale>
          <a:sx n="103" d="100"/>
          <a:sy n="103" d="100"/>
        </p:scale>
        <p:origin x="-18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B5AB57A8-01E4-4413-816D-DFA7FD0A6B64}" type="slidenum">
              <a:rPr lang="en-GB" altLang="en-US"/>
              <a:pPr/>
              <a:t>‹#›</a:t>
            </a:fld>
            <a:endParaRPr lang="en-GB" altLang="en-US"/>
          </a:p>
        </p:txBody>
      </p:sp>
    </p:spTree>
    <p:extLst>
      <p:ext uri="{BB962C8B-B14F-4D97-AF65-F5344CB8AC3E}">
        <p14:creationId xmlns:p14="http://schemas.microsoft.com/office/powerpoint/2010/main" val="1436805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C03643E9-5FBC-4BD8-9A0D-5D2D80BE02DA}" type="slidenum">
              <a:rPr lang="en-GB" altLang="en-US"/>
              <a:pPr/>
              <a:t>‹#›</a:t>
            </a:fld>
            <a:endParaRPr lang="en-GB" altLang="en-US"/>
          </a:p>
        </p:txBody>
      </p:sp>
    </p:spTree>
    <p:extLst>
      <p:ext uri="{BB962C8B-B14F-4D97-AF65-F5344CB8AC3E}">
        <p14:creationId xmlns:p14="http://schemas.microsoft.com/office/powerpoint/2010/main" val="926306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92058BCE-C408-4380-B2D5-0630EB3E2840}" type="slidenum">
              <a:rPr lang="en-GB" altLang="en-US"/>
              <a:pPr/>
              <a:t>‹#›</a:t>
            </a:fld>
            <a:endParaRPr lang="en-GB" altLang="en-US"/>
          </a:p>
        </p:txBody>
      </p:sp>
    </p:spTree>
    <p:extLst>
      <p:ext uri="{BB962C8B-B14F-4D97-AF65-F5344CB8AC3E}">
        <p14:creationId xmlns:p14="http://schemas.microsoft.com/office/powerpoint/2010/main" val="2838768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67927307-A8D1-4258-B7E9-3B5FF4C8BEF6}" type="slidenum">
              <a:rPr lang="en-GB" altLang="en-US"/>
              <a:pPr/>
              <a:t>‹#›</a:t>
            </a:fld>
            <a:endParaRPr lang="en-GB" altLang="en-US"/>
          </a:p>
        </p:txBody>
      </p:sp>
    </p:spTree>
    <p:extLst>
      <p:ext uri="{BB962C8B-B14F-4D97-AF65-F5344CB8AC3E}">
        <p14:creationId xmlns:p14="http://schemas.microsoft.com/office/powerpoint/2010/main" val="28089558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F5EA047D-0C48-4C50-9BDB-A54226D7AC2D}" type="slidenum">
              <a:rPr lang="en-GB" altLang="en-US"/>
              <a:pPr/>
              <a:t>‹#›</a:t>
            </a:fld>
            <a:endParaRPr lang="en-GB" altLang="en-US"/>
          </a:p>
        </p:txBody>
      </p:sp>
    </p:spTree>
    <p:extLst>
      <p:ext uri="{BB962C8B-B14F-4D97-AF65-F5344CB8AC3E}">
        <p14:creationId xmlns:p14="http://schemas.microsoft.com/office/powerpoint/2010/main" val="2694473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57A6FFF7-26ED-490A-9C0C-311A7840BBAB}" type="slidenum">
              <a:rPr lang="en-GB" altLang="en-US"/>
              <a:pPr/>
              <a:t>‹#›</a:t>
            </a:fld>
            <a:endParaRPr lang="en-GB" altLang="en-US"/>
          </a:p>
        </p:txBody>
      </p:sp>
    </p:spTree>
    <p:extLst>
      <p:ext uri="{BB962C8B-B14F-4D97-AF65-F5344CB8AC3E}">
        <p14:creationId xmlns:p14="http://schemas.microsoft.com/office/powerpoint/2010/main" val="5974287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p>
        </p:txBody>
      </p:sp>
      <p:sp>
        <p:nvSpPr>
          <p:cNvPr id="8" name="Footer Placeholder 7"/>
          <p:cNvSpPr>
            <a:spLocks noGrp="1"/>
          </p:cNvSpPr>
          <p:nvPr>
            <p:ph type="ftr" sz="quarter" idx="11"/>
          </p:nvPr>
        </p:nvSpPr>
        <p:spPr/>
        <p:txBody>
          <a:bodyPr/>
          <a:lstStyle>
            <a:lvl1pPr>
              <a:defRPr/>
            </a:lvl1pPr>
          </a:lstStyle>
          <a:p>
            <a:endParaRPr lang="en-GB" altLang="en-US"/>
          </a:p>
        </p:txBody>
      </p:sp>
      <p:sp>
        <p:nvSpPr>
          <p:cNvPr id="9" name="Slide Number Placeholder 8"/>
          <p:cNvSpPr>
            <a:spLocks noGrp="1"/>
          </p:cNvSpPr>
          <p:nvPr>
            <p:ph type="sldNum" sz="quarter" idx="12"/>
          </p:nvPr>
        </p:nvSpPr>
        <p:spPr/>
        <p:txBody>
          <a:bodyPr/>
          <a:lstStyle>
            <a:lvl1pPr>
              <a:defRPr/>
            </a:lvl1pPr>
          </a:lstStyle>
          <a:p>
            <a:fld id="{9538DAC6-A1E2-4491-BEC1-71E1DA886BA8}" type="slidenum">
              <a:rPr lang="en-GB" altLang="en-US"/>
              <a:pPr/>
              <a:t>‹#›</a:t>
            </a:fld>
            <a:endParaRPr lang="en-GB" altLang="en-US"/>
          </a:p>
        </p:txBody>
      </p:sp>
    </p:spTree>
    <p:extLst>
      <p:ext uri="{BB962C8B-B14F-4D97-AF65-F5344CB8AC3E}">
        <p14:creationId xmlns:p14="http://schemas.microsoft.com/office/powerpoint/2010/main" val="2380001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p>
        </p:txBody>
      </p:sp>
      <p:sp>
        <p:nvSpPr>
          <p:cNvPr id="4" name="Footer Placeholder 3"/>
          <p:cNvSpPr>
            <a:spLocks noGrp="1"/>
          </p:cNvSpPr>
          <p:nvPr>
            <p:ph type="ftr" sz="quarter" idx="11"/>
          </p:nvPr>
        </p:nvSpPr>
        <p:spPr/>
        <p:txBody>
          <a:bodyPr/>
          <a:lstStyle>
            <a:lvl1pPr>
              <a:defRPr/>
            </a:lvl1pPr>
          </a:lstStyle>
          <a:p>
            <a:endParaRPr lang="en-GB" altLang="en-US"/>
          </a:p>
        </p:txBody>
      </p:sp>
      <p:sp>
        <p:nvSpPr>
          <p:cNvPr id="5" name="Slide Number Placeholder 4"/>
          <p:cNvSpPr>
            <a:spLocks noGrp="1"/>
          </p:cNvSpPr>
          <p:nvPr>
            <p:ph type="sldNum" sz="quarter" idx="12"/>
          </p:nvPr>
        </p:nvSpPr>
        <p:spPr/>
        <p:txBody>
          <a:bodyPr/>
          <a:lstStyle>
            <a:lvl1pPr>
              <a:defRPr/>
            </a:lvl1pPr>
          </a:lstStyle>
          <a:p>
            <a:fld id="{CB6C1F8D-3A0B-4619-80A7-A0ECFF1094FD}" type="slidenum">
              <a:rPr lang="en-GB" altLang="en-US"/>
              <a:pPr/>
              <a:t>‹#›</a:t>
            </a:fld>
            <a:endParaRPr lang="en-GB" altLang="en-US"/>
          </a:p>
        </p:txBody>
      </p:sp>
    </p:spTree>
    <p:extLst>
      <p:ext uri="{BB962C8B-B14F-4D97-AF65-F5344CB8AC3E}">
        <p14:creationId xmlns:p14="http://schemas.microsoft.com/office/powerpoint/2010/main" val="2044264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p>
        </p:txBody>
      </p:sp>
      <p:sp>
        <p:nvSpPr>
          <p:cNvPr id="3" name="Footer Placeholder 2"/>
          <p:cNvSpPr>
            <a:spLocks noGrp="1"/>
          </p:cNvSpPr>
          <p:nvPr>
            <p:ph type="ftr" sz="quarter" idx="11"/>
          </p:nvPr>
        </p:nvSpPr>
        <p:spPr/>
        <p:txBody>
          <a:bodyPr/>
          <a:lstStyle>
            <a:lvl1pPr>
              <a:defRPr/>
            </a:lvl1pPr>
          </a:lstStyle>
          <a:p>
            <a:endParaRPr lang="en-GB" altLang="en-US"/>
          </a:p>
        </p:txBody>
      </p:sp>
      <p:sp>
        <p:nvSpPr>
          <p:cNvPr id="4" name="Slide Number Placeholder 3"/>
          <p:cNvSpPr>
            <a:spLocks noGrp="1"/>
          </p:cNvSpPr>
          <p:nvPr>
            <p:ph type="sldNum" sz="quarter" idx="12"/>
          </p:nvPr>
        </p:nvSpPr>
        <p:spPr/>
        <p:txBody>
          <a:bodyPr/>
          <a:lstStyle>
            <a:lvl1pPr>
              <a:defRPr/>
            </a:lvl1pPr>
          </a:lstStyle>
          <a:p>
            <a:fld id="{77AA0371-F53E-48DD-BCE1-C59AA6132517}" type="slidenum">
              <a:rPr lang="en-GB" altLang="en-US"/>
              <a:pPr/>
              <a:t>‹#›</a:t>
            </a:fld>
            <a:endParaRPr lang="en-GB" altLang="en-US"/>
          </a:p>
        </p:txBody>
      </p:sp>
    </p:spTree>
    <p:extLst>
      <p:ext uri="{BB962C8B-B14F-4D97-AF65-F5344CB8AC3E}">
        <p14:creationId xmlns:p14="http://schemas.microsoft.com/office/powerpoint/2010/main" val="2387934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29E69913-78AD-4E5E-B1B9-6F1BA8C99767}" type="slidenum">
              <a:rPr lang="en-GB" altLang="en-US"/>
              <a:pPr/>
              <a:t>‹#›</a:t>
            </a:fld>
            <a:endParaRPr lang="en-GB" altLang="en-US"/>
          </a:p>
        </p:txBody>
      </p:sp>
    </p:spTree>
    <p:extLst>
      <p:ext uri="{BB962C8B-B14F-4D97-AF65-F5344CB8AC3E}">
        <p14:creationId xmlns:p14="http://schemas.microsoft.com/office/powerpoint/2010/main" val="4174918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24451521-74A9-4FF0-B801-1A2752E9B45B}" type="slidenum">
              <a:rPr lang="en-GB" altLang="en-US"/>
              <a:pPr/>
              <a:t>‹#›</a:t>
            </a:fld>
            <a:endParaRPr lang="en-GB" altLang="en-US"/>
          </a:p>
        </p:txBody>
      </p:sp>
    </p:spTree>
    <p:extLst>
      <p:ext uri="{BB962C8B-B14F-4D97-AF65-F5344CB8AC3E}">
        <p14:creationId xmlns:p14="http://schemas.microsoft.com/office/powerpoint/2010/main" val="37224378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GB"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GB"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4966078B-0EA2-453D-960B-0581D5C0B66C}"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audio" Target="file:///C:\Users\Stephen\Documents\Academia\Teaching\HI266%20Deviance%20and%20Non-Conformity\Adhan.mp3"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upload.wikimedia.org/wikipedia/commons/a/a6/Cheshm_manuscript.jpg"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www.britishmuseum.org/research/search_the_collection_database/search_object_image.aspx?objectId=3050857&amp;partId=1&amp;searchText=grand+signor&amp;orig=%2fresearch%2fsearch_the_collection_database.aspx&amp;numPages=10&amp;currentPage=1&amp;asset_id=500789" TargetMode="Externa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1547813" y="1125538"/>
            <a:ext cx="6119812" cy="1004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400">
                <a:solidFill>
                  <a:schemeClr val="accent1"/>
                </a:solidFill>
                <a:latin typeface="Tahoma" pitchFamily="34" charset="0"/>
              </a:rPr>
              <a:t>HI266</a:t>
            </a:r>
          </a:p>
          <a:p>
            <a:pPr algn="ctr">
              <a:spcBef>
                <a:spcPct val="50000"/>
              </a:spcBef>
            </a:pPr>
            <a:r>
              <a:rPr lang="en-GB" altLang="en-US" sz="2400">
                <a:solidFill>
                  <a:schemeClr val="accent1"/>
                </a:solidFill>
                <a:latin typeface="Tahoma" pitchFamily="34" charset="0"/>
              </a:rPr>
              <a:t>Deviance and Non-Conformity</a:t>
            </a:r>
          </a:p>
        </p:txBody>
      </p:sp>
      <p:sp>
        <p:nvSpPr>
          <p:cNvPr id="2054" name="Text Box 6"/>
          <p:cNvSpPr txBox="1">
            <a:spLocks noChangeArrowheads="1"/>
          </p:cNvSpPr>
          <p:nvPr/>
        </p:nvSpPr>
        <p:spPr bwMode="auto">
          <a:xfrm>
            <a:off x="179388" y="2781300"/>
            <a:ext cx="878522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4400">
                <a:solidFill>
                  <a:schemeClr val="accent1"/>
                </a:solidFill>
                <a:latin typeface="Tahoma" pitchFamily="34" charset="0"/>
              </a:rPr>
              <a:t>Muslims</a:t>
            </a:r>
            <a:endParaRPr lang="en-GB" altLang="en-US" sz="3200">
              <a:solidFill>
                <a:schemeClr val="accent1"/>
              </a:solidFill>
              <a:latin typeface="Tahoma" pitchFamily="34" charset="0"/>
            </a:endParaRPr>
          </a:p>
        </p:txBody>
      </p:sp>
      <p:sp>
        <p:nvSpPr>
          <p:cNvPr id="2055" name="Text Box 7"/>
          <p:cNvSpPr txBox="1">
            <a:spLocks noChangeArrowheads="1"/>
          </p:cNvSpPr>
          <p:nvPr/>
        </p:nvSpPr>
        <p:spPr bwMode="auto">
          <a:xfrm>
            <a:off x="2268538" y="4149725"/>
            <a:ext cx="4679950" cy="86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400">
                <a:solidFill>
                  <a:schemeClr val="accent1"/>
                </a:solidFill>
                <a:latin typeface="Tahoma" pitchFamily="34" charset="0"/>
              </a:rPr>
              <a:t>Stephen Bates</a:t>
            </a:r>
          </a:p>
          <a:p>
            <a:pPr algn="ctr">
              <a:spcBef>
                <a:spcPct val="50000"/>
              </a:spcBef>
            </a:pPr>
            <a:r>
              <a:rPr lang="en-GB" altLang="en-US">
                <a:solidFill>
                  <a:schemeClr val="accent1"/>
                </a:solidFill>
                <a:latin typeface="Tahoma" pitchFamily="34" charset="0"/>
              </a:rPr>
              <a:t>s.m.j.bates@warwick.ac.uk</a:t>
            </a:r>
          </a:p>
        </p:txBody>
      </p:sp>
      <p:pic>
        <p:nvPicPr>
          <p:cNvPr id="2056" name="Adhan.mp3">
            <a:hlinkClick r:id="" action="ppaction://media"/>
          </p:cNvPr>
          <p:cNvPicPr>
            <a:picLocks noRot="1" noChangeAspect="1" noChangeArrowheads="1"/>
          </p:cNvPicPr>
          <p:nvPr>
            <a:audioFile r:link="rId1"/>
          </p:nvPr>
        </p:nvPicPr>
        <p:blipFill>
          <a:blip r:embed="rId3">
            <a:extLst>
              <a:ext uri="{28A0092B-C50C-407E-A947-70E740481C1C}">
                <a14:useLocalDpi xmlns:a14="http://schemas.microsoft.com/office/drawing/2010/main" val="0"/>
              </a:ext>
            </a:extLst>
          </a:blip>
          <a:srcRect/>
          <a:stretch>
            <a:fillRect/>
          </a:stretch>
        </p:blipFill>
        <p:spPr bwMode="auto">
          <a:xfrm>
            <a:off x="8532813" y="6308725"/>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211440" fill="hold"/>
                                        <p:tgtEl>
                                          <p:spTgt spid="205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205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ext Box 2"/>
          <p:cNvSpPr txBox="1">
            <a:spLocks noChangeArrowheads="1"/>
          </p:cNvSpPr>
          <p:nvPr/>
        </p:nvSpPr>
        <p:spPr bwMode="auto">
          <a:xfrm>
            <a:off x="5148263" y="652463"/>
            <a:ext cx="3816350" cy="2195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i="1">
                <a:solidFill>
                  <a:schemeClr val="accent1"/>
                </a:solidFill>
                <a:latin typeface="Tahoma" pitchFamily="34" charset="0"/>
              </a:rPr>
              <a:t>Abdul Guahid</a:t>
            </a:r>
          </a:p>
          <a:p>
            <a:pPr algn="ctr">
              <a:spcBef>
                <a:spcPct val="50000"/>
              </a:spcBef>
            </a:pPr>
            <a:r>
              <a:rPr lang="en-GB" altLang="en-US" sz="2800">
                <a:solidFill>
                  <a:schemeClr val="accent1"/>
                </a:solidFill>
                <a:latin typeface="Tahoma" pitchFamily="34" charset="0"/>
              </a:rPr>
              <a:t>Barbary ambassador to Elizabeth I</a:t>
            </a:r>
          </a:p>
          <a:p>
            <a:pPr algn="ctr">
              <a:spcBef>
                <a:spcPct val="50000"/>
              </a:spcBef>
            </a:pPr>
            <a:r>
              <a:rPr lang="en-GB" altLang="en-US" sz="2400">
                <a:solidFill>
                  <a:schemeClr val="accent1"/>
                </a:solidFill>
                <a:latin typeface="Tahoma" pitchFamily="34" charset="0"/>
              </a:rPr>
              <a:t>(1600)</a:t>
            </a:r>
          </a:p>
        </p:txBody>
      </p:sp>
      <p:pic>
        <p:nvPicPr>
          <p:cNvPr id="92165" name="Picture 5" descr="MoorishAmbassador_to_Elizabeth_I"/>
          <p:cNvPicPr>
            <a:picLocks noChangeAspect="1" noChangeArrowheads="1"/>
          </p:cNvPicPr>
          <p:nvPr/>
        </p:nvPicPr>
        <p:blipFill>
          <a:blip r:embed="rId2">
            <a:extLst>
              <a:ext uri="{28A0092B-C50C-407E-A947-70E740481C1C}">
                <a14:useLocalDpi xmlns:a14="http://schemas.microsoft.com/office/drawing/2010/main" val="0"/>
              </a:ext>
            </a:extLst>
          </a:blip>
          <a:srcRect r="2063" b="1761"/>
          <a:stretch>
            <a:fillRect/>
          </a:stretch>
        </p:blipFill>
        <p:spPr bwMode="auto">
          <a:xfrm>
            <a:off x="179388" y="276225"/>
            <a:ext cx="4897437" cy="64658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fade">
                                      <p:cBhvr>
                                        <p:cTn id="7" dur="2000"/>
                                        <p:tgtEl>
                                          <p:spTgt spid="92162"/>
                                        </p:tgtEl>
                                      </p:cBhvr>
                                    </p:animEffect>
                                  </p:childTnLst>
                                </p:cTn>
                              </p:par>
                              <p:par>
                                <p:cTn id="8" presetID="10" presetClass="entr" presetSubtype="0" fill="hold" nodeType="withEffect">
                                  <p:stCondLst>
                                    <p:cond delay="0"/>
                                  </p:stCondLst>
                                  <p:childTnLst>
                                    <p:set>
                                      <p:cBhvr>
                                        <p:cTn id="9" dur="1" fill="hold">
                                          <p:stCondLst>
                                            <p:cond delay="0"/>
                                          </p:stCondLst>
                                        </p:cTn>
                                        <p:tgtEl>
                                          <p:spTgt spid="92165"/>
                                        </p:tgtEl>
                                        <p:attrNameLst>
                                          <p:attrName>style.visibility</p:attrName>
                                        </p:attrNameLst>
                                      </p:cBhvr>
                                      <p:to>
                                        <p:strVal val="visible"/>
                                      </p:to>
                                    </p:set>
                                    <p:animEffect transition="in" filter="fade">
                                      <p:cBhvr>
                                        <p:cTn id="10" dur="2000"/>
                                        <p:tgtEl>
                                          <p:spTgt spid="92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ext Box 2"/>
          <p:cNvSpPr txBox="1">
            <a:spLocks noChangeArrowheads="1"/>
          </p:cNvSpPr>
          <p:nvPr/>
        </p:nvSpPr>
        <p:spPr bwMode="auto">
          <a:xfrm>
            <a:off x="5364163" y="1295400"/>
            <a:ext cx="3455987" cy="149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800">
                <a:solidFill>
                  <a:schemeClr val="accent1"/>
                </a:solidFill>
                <a:latin typeface="Tahoma" pitchFamily="34" charset="0"/>
              </a:rPr>
              <a:t>Arabic treatise on the eye</a:t>
            </a:r>
          </a:p>
          <a:p>
            <a:pPr algn="ctr">
              <a:spcBef>
                <a:spcPct val="50000"/>
              </a:spcBef>
            </a:pPr>
            <a:r>
              <a:rPr lang="en-GB" altLang="en-US" sz="2400">
                <a:solidFill>
                  <a:schemeClr val="accent1"/>
                </a:solidFill>
                <a:latin typeface="Tahoma" pitchFamily="34" charset="0"/>
              </a:rPr>
              <a:t>(thirteenth-century)</a:t>
            </a:r>
          </a:p>
        </p:txBody>
      </p:sp>
      <p:pic>
        <p:nvPicPr>
          <p:cNvPr id="84995" name="Picture 3" descr="File:Cheshm manuscript.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260350"/>
            <a:ext cx="4752975" cy="63373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4994"/>
                                        </p:tgtEl>
                                        <p:attrNameLst>
                                          <p:attrName>style.visibility</p:attrName>
                                        </p:attrNameLst>
                                      </p:cBhvr>
                                      <p:to>
                                        <p:strVal val="visible"/>
                                      </p:to>
                                    </p:set>
                                    <p:animEffect transition="in" filter="fade">
                                      <p:cBhvr>
                                        <p:cTn id="7" dur="2000"/>
                                        <p:tgtEl>
                                          <p:spTgt spid="84994"/>
                                        </p:tgtEl>
                                      </p:cBhvr>
                                    </p:animEffect>
                                  </p:childTnLst>
                                </p:cTn>
                              </p:par>
                              <p:par>
                                <p:cTn id="8" presetID="10" presetClass="entr" presetSubtype="0" fill="hold" nodeType="withEffect">
                                  <p:stCondLst>
                                    <p:cond delay="0"/>
                                  </p:stCondLst>
                                  <p:childTnLst>
                                    <p:set>
                                      <p:cBhvr>
                                        <p:cTn id="9" dur="1" fill="hold">
                                          <p:stCondLst>
                                            <p:cond delay="0"/>
                                          </p:stCondLst>
                                        </p:cTn>
                                        <p:tgtEl>
                                          <p:spTgt spid="84995"/>
                                        </p:tgtEl>
                                        <p:attrNameLst>
                                          <p:attrName>style.visibility</p:attrName>
                                        </p:attrNameLst>
                                      </p:cBhvr>
                                      <p:to>
                                        <p:strVal val="visible"/>
                                      </p:to>
                                    </p:set>
                                    <p:animEffect transition="in" filter="fade">
                                      <p:cBhvr>
                                        <p:cTn id="10" dur="2000"/>
                                        <p:tgtEl>
                                          <p:spTgt spid="849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 Box 2"/>
          <p:cNvSpPr txBox="1">
            <a:spLocks noChangeArrowheads="1"/>
          </p:cNvSpPr>
          <p:nvPr/>
        </p:nvSpPr>
        <p:spPr bwMode="auto">
          <a:xfrm>
            <a:off x="4787900" y="1295400"/>
            <a:ext cx="4248150" cy="2255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i="1">
                <a:solidFill>
                  <a:schemeClr val="accent1"/>
                </a:solidFill>
                <a:latin typeface="Tahoma" pitchFamily="34" charset="0"/>
              </a:rPr>
              <a:t>Suleyman the Magnificent</a:t>
            </a:r>
          </a:p>
          <a:p>
            <a:pPr algn="ctr">
              <a:spcBef>
                <a:spcPct val="50000"/>
              </a:spcBef>
            </a:pPr>
            <a:r>
              <a:rPr lang="en-GB" altLang="en-US" sz="2800">
                <a:solidFill>
                  <a:schemeClr val="accent1"/>
                </a:solidFill>
                <a:latin typeface="Tahoma" pitchFamily="34" charset="0"/>
              </a:rPr>
              <a:t>Melchior Lorck</a:t>
            </a:r>
          </a:p>
          <a:p>
            <a:pPr algn="ctr">
              <a:spcBef>
                <a:spcPct val="50000"/>
              </a:spcBef>
            </a:pPr>
            <a:r>
              <a:rPr lang="en-GB" altLang="en-US" sz="2400">
                <a:solidFill>
                  <a:schemeClr val="accent1"/>
                </a:solidFill>
                <a:latin typeface="Tahoma" pitchFamily="34" charset="0"/>
              </a:rPr>
              <a:t>(1559)</a:t>
            </a:r>
          </a:p>
        </p:txBody>
      </p:sp>
      <p:pic>
        <p:nvPicPr>
          <p:cNvPr id="88067" name="Picture 3" descr="Cli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404813"/>
            <a:ext cx="4294187" cy="60483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8066"/>
                                        </p:tgtEl>
                                        <p:attrNameLst>
                                          <p:attrName>style.visibility</p:attrName>
                                        </p:attrNameLst>
                                      </p:cBhvr>
                                      <p:to>
                                        <p:strVal val="visible"/>
                                      </p:to>
                                    </p:set>
                                    <p:animEffect transition="in" filter="fade">
                                      <p:cBhvr>
                                        <p:cTn id="7" dur="2000"/>
                                        <p:tgtEl>
                                          <p:spTgt spid="88066"/>
                                        </p:tgtEl>
                                      </p:cBhvr>
                                    </p:animEffect>
                                  </p:childTnLst>
                                </p:cTn>
                              </p:par>
                              <p:par>
                                <p:cTn id="8" presetID="10" presetClass="entr" presetSubtype="0" fill="hold" nodeType="withEffect">
                                  <p:stCondLst>
                                    <p:cond delay="0"/>
                                  </p:stCondLst>
                                  <p:childTnLst>
                                    <p:set>
                                      <p:cBhvr>
                                        <p:cTn id="9" dur="1" fill="hold">
                                          <p:stCondLst>
                                            <p:cond delay="0"/>
                                          </p:stCondLst>
                                        </p:cTn>
                                        <p:tgtEl>
                                          <p:spTgt spid="88067"/>
                                        </p:tgtEl>
                                        <p:attrNameLst>
                                          <p:attrName>style.visibility</p:attrName>
                                        </p:attrNameLst>
                                      </p:cBhvr>
                                      <p:to>
                                        <p:strVal val="visible"/>
                                      </p:to>
                                    </p:set>
                                    <p:animEffect transition="in" filter="fade">
                                      <p:cBhvr>
                                        <p:cTn id="10" dur="2000"/>
                                        <p:tgtEl>
                                          <p:spTgt spid="880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Text Box 3"/>
          <p:cNvSpPr txBox="1">
            <a:spLocks noChangeArrowheads="1"/>
          </p:cNvSpPr>
          <p:nvPr/>
        </p:nvSpPr>
        <p:spPr bwMode="auto">
          <a:xfrm>
            <a:off x="755650" y="549275"/>
            <a:ext cx="777716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a:solidFill>
                  <a:schemeClr val="accent1"/>
                </a:solidFill>
                <a:latin typeface="Tahoma" pitchFamily="34" charset="0"/>
              </a:rPr>
              <a:t>Baptism of converts (</a:t>
            </a:r>
            <a:r>
              <a:rPr lang="en-GB" altLang="en-US" sz="3200" i="1">
                <a:solidFill>
                  <a:schemeClr val="accent1"/>
                </a:solidFill>
                <a:latin typeface="Tahoma" pitchFamily="34" charset="0"/>
              </a:rPr>
              <a:t>Moriscos</a:t>
            </a:r>
            <a:r>
              <a:rPr lang="en-GB" altLang="en-US" sz="3200">
                <a:solidFill>
                  <a:schemeClr val="accent1"/>
                </a:solidFill>
                <a:latin typeface="Tahoma" pitchFamily="34" charset="0"/>
              </a:rPr>
              <a:t>)</a:t>
            </a:r>
            <a:endParaRPr lang="en-GB" altLang="en-US" sz="2400">
              <a:solidFill>
                <a:schemeClr val="accent1"/>
              </a:solidFill>
              <a:latin typeface="Tahoma" pitchFamily="34" charset="0"/>
            </a:endParaRPr>
          </a:p>
        </p:txBody>
      </p:sp>
      <p:pic>
        <p:nvPicPr>
          <p:cNvPr id="80900" name="Picture 4" descr="moriscos_baptis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1774825"/>
            <a:ext cx="3600450" cy="417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901" name="Picture 7" descr="moriscos_baptism2"/>
          <p:cNvPicPr>
            <a:picLocks noChangeAspect="1" noChangeArrowheads="1"/>
          </p:cNvPicPr>
          <p:nvPr/>
        </p:nvPicPr>
        <p:blipFill>
          <a:blip r:embed="rId3">
            <a:extLst>
              <a:ext uri="{28A0092B-C50C-407E-A947-70E740481C1C}">
                <a14:useLocalDpi xmlns:a14="http://schemas.microsoft.com/office/drawing/2010/main" val="0"/>
              </a:ext>
            </a:extLst>
          </a:blip>
          <a:srcRect b="14055"/>
          <a:stretch>
            <a:fillRect/>
          </a:stretch>
        </p:blipFill>
        <p:spPr bwMode="auto">
          <a:xfrm>
            <a:off x="4500563" y="1773238"/>
            <a:ext cx="4175125" cy="417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0899"/>
                                        </p:tgtEl>
                                        <p:attrNameLst>
                                          <p:attrName>style.visibility</p:attrName>
                                        </p:attrNameLst>
                                      </p:cBhvr>
                                      <p:to>
                                        <p:strVal val="visible"/>
                                      </p:to>
                                    </p:set>
                                    <p:animEffect transition="in" filter="fade">
                                      <p:cBhvr>
                                        <p:cTn id="7" dur="2000"/>
                                        <p:tgtEl>
                                          <p:spTgt spid="80899"/>
                                        </p:tgtEl>
                                      </p:cBhvr>
                                    </p:animEffect>
                                  </p:childTnLst>
                                </p:cTn>
                              </p:par>
                              <p:par>
                                <p:cTn id="8" presetID="10" presetClass="entr" presetSubtype="0" fill="hold" nodeType="withEffect">
                                  <p:stCondLst>
                                    <p:cond delay="0"/>
                                  </p:stCondLst>
                                  <p:childTnLst>
                                    <p:set>
                                      <p:cBhvr>
                                        <p:cTn id="9" dur="1" fill="hold">
                                          <p:stCondLst>
                                            <p:cond delay="0"/>
                                          </p:stCondLst>
                                        </p:cTn>
                                        <p:tgtEl>
                                          <p:spTgt spid="80900"/>
                                        </p:tgtEl>
                                        <p:attrNameLst>
                                          <p:attrName>style.visibility</p:attrName>
                                        </p:attrNameLst>
                                      </p:cBhvr>
                                      <p:to>
                                        <p:strVal val="visible"/>
                                      </p:to>
                                    </p:set>
                                    <p:animEffect transition="in" filter="fade">
                                      <p:cBhvr>
                                        <p:cTn id="10" dur="2000"/>
                                        <p:tgtEl>
                                          <p:spTgt spid="80900"/>
                                        </p:tgtEl>
                                      </p:cBhvr>
                                    </p:animEffect>
                                  </p:childTnLst>
                                </p:cTn>
                              </p:par>
                              <p:par>
                                <p:cTn id="11" presetID="10" presetClass="entr" presetSubtype="0" fill="hold" nodeType="withEffect">
                                  <p:stCondLst>
                                    <p:cond delay="0"/>
                                  </p:stCondLst>
                                  <p:childTnLst>
                                    <p:set>
                                      <p:cBhvr>
                                        <p:cTn id="12" dur="1" fill="hold">
                                          <p:stCondLst>
                                            <p:cond delay="0"/>
                                          </p:stCondLst>
                                        </p:cTn>
                                        <p:tgtEl>
                                          <p:spTgt spid="80901"/>
                                        </p:tgtEl>
                                        <p:attrNameLst>
                                          <p:attrName>style.visibility</p:attrName>
                                        </p:attrNameLst>
                                      </p:cBhvr>
                                      <p:to>
                                        <p:strVal val="visible"/>
                                      </p:to>
                                    </p:set>
                                    <p:animEffect transition="in" filter="fade">
                                      <p:cBhvr>
                                        <p:cTn id="13" dur="2000"/>
                                        <p:tgtEl>
                                          <p:spTgt spid="809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788" y="188913"/>
            <a:ext cx="4367212" cy="6480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4211" name="Text Box 3"/>
          <p:cNvSpPr txBox="1">
            <a:spLocks noChangeArrowheads="1"/>
          </p:cNvSpPr>
          <p:nvPr/>
        </p:nvSpPr>
        <p:spPr bwMode="auto">
          <a:xfrm>
            <a:off x="4572000" y="476250"/>
            <a:ext cx="4392613" cy="323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a:solidFill>
                  <a:schemeClr val="accent1"/>
                </a:solidFill>
                <a:latin typeface="Tahoma" pitchFamily="34" charset="0"/>
              </a:rPr>
              <a:t>Auto-da-fé</a:t>
            </a:r>
          </a:p>
          <a:p>
            <a:pPr algn="ctr">
              <a:spcBef>
                <a:spcPct val="50000"/>
              </a:spcBef>
            </a:pPr>
            <a:endParaRPr lang="en-GB" altLang="en-US" sz="3200">
              <a:solidFill>
                <a:schemeClr val="accent1"/>
              </a:solidFill>
              <a:latin typeface="Tahoma" pitchFamily="34" charset="0"/>
            </a:endParaRPr>
          </a:p>
          <a:p>
            <a:pPr algn="ctr">
              <a:spcBef>
                <a:spcPct val="50000"/>
              </a:spcBef>
            </a:pPr>
            <a:r>
              <a:rPr lang="en-GB" altLang="en-US" sz="3200" i="1">
                <a:solidFill>
                  <a:schemeClr val="accent1"/>
                </a:solidFill>
                <a:latin typeface="Tahoma" pitchFamily="34" charset="0"/>
              </a:rPr>
              <a:t>Burning of the Heretics</a:t>
            </a:r>
          </a:p>
          <a:p>
            <a:pPr algn="ctr">
              <a:spcBef>
                <a:spcPct val="50000"/>
              </a:spcBef>
            </a:pPr>
            <a:r>
              <a:rPr lang="en-GB" altLang="en-US" sz="2800">
                <a:solidFill>
                  <a:schemeClr val="accent1"/>
                </a:solidFill>
                <a:latin typeface="Tahoma" pitchFamily="34" charset="0"/>
              </a:rPr>
              <a:t>Pedro Berruguete</a:t>
            </a:r>
          </a:p>
          <a:p>
            <a:pPr algn="ctr">
              <a:spcBef>
                <a:spcPct val="50000"/>
              </a:spcBef>
            </a:pPr>
            <a:r>
              <a:rPr lang="en-GB" altLang="en-US" sz="2400">
                <a:solidFill>
                  <a:schemeClr val="accent1"/>
                </a:solidFill>
                <a:latin typeface="Tahoma" pitchFamily="34" charset="0"/>
              </a:rPr>
              <a:t>(c.1500)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94210"/>
                                        </p:tgtEl>
                                        <p:attrNameLst>
                                          <p:attrName>style.visibility</p:attrName>
                                        </p:attrNameLst>
                                      </p:cBhvr>
                                      <p:to>
                                        <p:strVal val="visible"/>
                                      </p:to>
                                    </p:set>
                                    <p:animEffect transition="in" filter="fade">
                                      <p:cBhvr>
                                        <p:cTn id="7" dur="2000"/>
                                        <p:tgtEl>
                                          <p:spTgt spid="942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4211"/>
                                        </p:tgtEl>
                                        <p:attrNameLst>
                                          <p:attrName>style.visibility</p:attrName>
                                        </p:attrNameLst>
                                      </p:cBhvr>
                                      <p:to>
                                        <p:strVal val="visible"/>
                                      </p:to>
                                    </p:set>
                                    <p:animEffect transition="in" filter="fade">
                                      <p:cBhvr>
                                        <p:cTn id="10" dur="2000"/>
                                        <p:tgtEl>
                                          <p:spTgt spid="942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ext Box 2"/>
          <p:cNvSpPr txBox="1">
            <a:spLocks noChangeArrowheads="1"/>
          </p:cNvSpPr>
          <p:nvPr/>
        </p:nvSpPr>
        <p:spPr bwMode="auto">
          <a:xfrm>
            <a:off x="755650" y="549275"/>
            <a:ext cx="777716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i="1">
                <a:solidFill>
                  <a:schemeClr val="accent1"/>
                </a:solidFill>
                <a:latin typeface="Tahoma" pitchFamily="34" charset="0"/>
              </a:rPr>
              <a:t>Moriscos</a:t>
            </a:r>
            <a:endParaRPr lang="en-GB" altLang="en-US" sz="2400">
              <a:solidFill>
                <a:schemeClr val="accent1"/>
              </a:solidFill>
              <a:latin typeface="Tahoma" pitchFamily="34" charset="0"/>
            </a:endParaRPr>
          </a:p>
        </p:txBody>
      </p:sp>
      <p:pic>
        <p:nvPicPr>
          <p:cNvPr id="81925" name="Picture 4" descr="morisc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738" y="2133600"/>
            <a:ext cx="4038600"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26" name="Picture 7" descr="moriscos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538" y="2133600"/>
            <a:ext cx="4321175" cy="337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ext Box 2"/>
          <p:cNvSpPr txBox="1">
            <a:spLocks noChangeArrowheads="1"/>
          </p:cNvSpPr>
          <p:nvPr/>
        </p:nvSpPr>
        <p:spPr bwMode="auto">
          <a:xfrm>
            <a:off x="755650" y="549275"/>
            <a:ext cx="777716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i="1">
                <a:solidFill>
                  <a:schemeClr val="accent1"/>
                </a:solidFill>
                <a:latin typeface="Tahoma" pitchFamily="34" charset="0"/>
              </a:rPr>
              <a:t>Expulsion of the Moriscos</a:t>
            </a:r>
            <a:endParaRPr lang="en-GB" altLang="en-US" sz="2400">
              <a:solidFill>
                <a:schemeClr val="accent1"/>
              </a:solidFill>
              <a:latin typeface="Tahoma" pitchFamily="34" charset="0"/>
            </a:endParaRPr>
          </a:p>
        </p:txBody>
      </p:sp>
      <p:pic>
        <p:nvPicPr>
          <p:cNvPr id="82949" name="Picture 4" descr="morisco expulsion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1628775"/>
            <a:ext cx="4170362" cy="453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950" name="Picture 7" descr="morisco expuls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7725" y="1600200"/>
            <a:ext cx="40179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2946"/>
                                        </p:tgtEl>
                                        <p:attrNameLst>
                                          <p:attrName>style.visibility</p:attrName>
                                        </p:attrNameLst>
                                      </p:cBhvr>
                                      <p:to>
                                        <p:strVal val="visible"/>
                                      </p:to>
                                    </p:set>
                                    <p:animEffect transition="in" filter="fade">
                                      <p:cBhvr>
                                        <p:cTn id="7" dur="2000"/>
                                        <p:tgtEl>
                                          <p:spTgt spid="82946"/>
                                        </p:tgtEl>
                                      </p:cBhvr>
                                    </p:animEffect>
                                  </p:childTnLst>
                                </p:cTn>
                              </p:par>
                              <p:par>
                                <p:cTn id="8" presetID="10" presetClass="entr" presetSubtype="0" fill="hold" nodeType="withEffect">
                                  <p:stCondLst>
                                    <p:cond delay="0"/>
                                  </p:stCondLst>
                                  <p:childTnLst>
                                    <p:set>
                                      <p:cBhvr>
                                        <p:cTn id="9" dur="1" fill="hold">
                                          <p:stCondLst>
                                            <p:cond delay="0"/>
                                          </p:stCondLst>
                                        </p:cTn>
                                        <p:tgtEl>
                                          <p:spTgt spid="82949"/>
                                        </p:tgtEl>
                                        <p:attrNameLst>
                                          <p:attrName>style.visibility</p:attrName>
                                        </p:attrNameLst>
                                      </p:cBhvr>
                                      <p:to>
                                        <p:strVal val="visible"/>
                                      </p:to>
                                    </p:set>
                                    <p:animEffect transition="in" filter="fade">
                                      <p:cBhvr>
                                        <p:cTn id="10" dur="2000"/>
                                        <p:tgtEl>
                                          <p:spTgt spid="82949"/>
                                        </p:tgtEl>
                                      </p:cBhvr>
                                    </p:animEffect>
                                  </p:childTnLst>
                                </p:cTn>
                              </p:par>
                              <p:par>
                                <p:cTn id="11" presetID="10" presetClass="entr" presetSubtype="0" fill="hold" nodeType="withEffect">
                                  <p:stCondLst>
                                    <p:cond delay="0"/>
                                  </p:stCondLst>
                                  <p:childTnLst>
                                    <p:set>
                                      <p:cBhvr>
                                        <p:cTn id="12" dur="1" fill="hold">
                                          <p:stCondLst>
                                            <p:cond delay="0"/>
                                          </p:stCondLst>
                                        </p:cTn>
                                        <p:tgtEl>
                                          <p:spTgt spid="82950"/>
                                        </p:tgtEl>
                                        <p:attrNameLst>
                                          <p:attrName>style.visibility</p:attrName>
                                        </p:attrNameLst>
                                      </p:cBhvr>
                                      <p:to>
                                        <p:strVal val="visible"/>
                                      </p:to>
                                    </p:set>
                                    <p:animEffect transition="in" filter="fade">
                                      <p:cBhvr>
                                        <p:cTn id="13" dur="2000"/>
                                        <p:tgtEl>
                                          <p:spTgt spid="829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00" y="188913"/>
            <a:ext cx="3937000" cy="6480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3971" name="Text Box 3"/>
          <p:cNvSpPr txBox="1">
            <a:spLocks noChangeArrowheads="1"/>
          </p:cNvSpPr>
          <p:nvPr/>
        </p:nvSpPr>
        <p:spPr bwMode="auto">
          <a:xfrm>
            <a:off x="4716463" y="1295400"/>
            <a:ext cx="4103687" cy="2135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800" i="1">
                <a:solidFill>
                  <a:schemeClr val="accent1"/>
                </a:solidFill>
                <a:latin typeface="Tahoma" pitchFamily="34" charset="0"/>
              </a:rPr>
              <a:t>Turkish horseman with Christian captives</a:t>
            </a:r>
          </a:p>
          <a:p>
            <a:pPr algn="ctr">
              <a:spcBef>
                <a:spcPct val="50000"/>
              </a:spcBef>
            </a:pPr>
            <a:r>
              <a:rPr lang="en-GB" altLang="en-US" sz="2800">
                <a:solidFill>
                  <a:schemeClr val="accent1"/>
                </a:solidFill>
                <a:latin typeface="Tahoma" pitchFamily="34" charset="0"/>
              </a:rPr>
              <a:t>Erhard Schoen</a:t>
            </a:r>
          </a:p>
          <a:p>
            <a:pPr algn="ctr">
              <a:spcBef>
                <a:spcPct val="50000"/>
              </a:spcBef>
            </a:pPr>
            <a:r>
              <a:rPr lang="en-GB" altLang="en-US" sz="2400">
                <a:solidFill>
                  <a:schemeClr val="accent1"/>
                </a:solidFill>
                <a:latin typeface="Tahoma" pitchFamily="34" charset="0"/>
              </a:rPr>
              <a:t>(1540)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3971"/>
                                        </p:tgtEl>
                                        <p:attrNameLst>
                                          <p:attrName>style.visibility</p:attrName>
                                        </p:attrNameLst>
                                      </p:cBhvr>
                                      <p:to>
                                        <p:strVal val="visible"/>
                                      </p:to>
                                    </p:set>
                                    <p:animEffect transition="in" filter="fade">
                                      <p:cBhvr>
                                        <p:cTn id="7" dur="2000"/>
                                        <p:tgtEl>
                                          <p:spTgt spid="83971"/>
                                        </p:tgtEl>
                                      </p:cBhvr>
                                    </p:animEffect>
                                  </p:childTnLst>
                                </p:cTn>
                              </p:par>
                              <p:par>
                                <p:cTn id="8" presetID="10" presetClass="entr" presetSubtype="0" fill="hold" nodeType="withEffect">
                                  <p:stCondLst>
                                    <p:cond delay="0"/>
                                  </p:stCondLst>
                                  <p:childTnLst>
                                    <p:set>
                                      <p:cBhvr>
                                        <p:cTn id="9" dur="1" fill="hold">
                                          <p:stCondLst>
                                            <p:cond delay="0"/>
                                          </p:stCondLst>
                                        </p:cTn>
                                        <p:tgtEl>
                                          <p:spTgt spid="83970"/>
                                        </p:tgtEl>
                                        <p:attrNameLst>
                                          <p:attrName>style.visibility</p:attrName>
                                        </p:attrNameLst>
                                      </p:cBhvr>
                                      <p:to>
                                        <p:strVal val="visible"/>
                                      </p:to>
                                    </p:set>
                                    <p:animEffect transition="in" filter="fade">
                                      <p:cBhvr>
                                        <p:cTn id="10" dur="2000"/>
                                        <p:tgtEl>
                                          <p:spTgt spid="839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ext Box 2"/>
          <p:cNvSpPr txBox="1">
            <a:spLocks noChangeArrowheads="1"/>
          </p:cNvSpPr>
          <p:nvPr/>
        </p:nvSpPr>
        <p:spPr bwMode="auto">
          <a:xfrm>
            <a:off x="5364163" y="1295400"/>
            <a:ext cx="3455987" cy="2135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800" i="1">
                <a:solidFill>
                  <a:schemeClr val="accent1"/>
                </a:solidFill>
                <a:latin typeface="Tahoma" pitchFamily="34" charset="0"/>
              </a:rPr>
              <a:t>The Mufti and the Monster</a:t>
            </a:r>
          </a:p>
          <a:p>
            <a:pPr algn="ctr">
              <a:spcBef>
                <a:spcPct val="50000"/>
              </a:spcBef>
            </a:pPr>
            <a:r>
              <a:rPr lang="en-GB" altLang="en-US" sz="2800">
                <a:solidFill>
                  <a:schemeClr val="accent1"/>
                </a:solidFill>
                <a:latin typeface="Tahoma" pitchFamily="34" charset="0"/>
              </a:rPr>
              <a:t>Jacopo Ligozzi</a:t>
            </a:r>
          </a:p>
          <a:p>
            <a:pPr algn="ctr">
              <a:spcBef>
                <a:spcPct val="50000"/>
              </a:spcBef>
            </a:pPr>
            <a:r>
              <a:rPr lang="en-GB" altLang="en-US" sz="2400">
                <a:solidFill>
                  <a:schemeClr val="accent1"/>
                </a:solidFill>
                <a:latin typeface="Tahoma" pitchFamily="34" charset="0"/>
              </a:rPr>
              <a:t>(1580)</a:t>
            </a:r>
          </a:p>
        </p:txBody>
      </p:sp>
      <p:pic>
        <p:nvPicPr>
          <p:cNvPr id="86019" name="Picture 3" descr="mufti.jpg"/>
          <p:cNvPicPr>
            <a:picLocks noChangeAspect="1" noChangeArrowheads="1"/>
          </p:cNvPicPr>
          <p:nvPr/>
        </p:nvPicPr>
        <p:blipFill>
          <a:blip r:embed="rId2">
            <a:extLst>
              <a:ext uri="{28A0092B-C50C-407E-A947-70E740481C1C}">
                <a14:useLocalDpi xmlns:a14="http://schemas.microsoft.com/office/drawing/2010/main" val="0"/>
              </a:ext>
            </a:extLst>
          </a:blip>
          <a:srcRect r="1125" b="816"/>
          <a:stretch>
            <a:fillRect/>
          </a:stretch>
        </p:blipFill>
        <p:spPr bwMode="auto">
          <a:xfrm>
            <a:off x="395288" y="188913"/>
            <a:ext cx="4608512" cy="6553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6018"/>
                                        </p:tgtEl>
                                        <p:attrNameLst>
                                          <p:attrName>style.visibility</p:attrName>
                                        </p:attrNameLst>
                                      </p:cBhvr>
                                      <p:to>
                                        <p:strVal val="visible"/>
                                      </p:to>
                                    </p:set>
                                    <p:animEffect transition="in" filter="fade">
                                      <p:cBhvr>
                                        <p:cTn id="7" dur="2000"/>
                                        <p:tgtEl>
                                          <p:spTgt spid="86018"/>
                                        </p:tgtEl>
                                      </p:cBhvr>
                                    </p:animEffect>
                                  </p:childTnLst>
                                </p:cTn>
                              </p:par>
                              <p:par>
                                <p:cTn id="8" presetID="10" presetClass="entr" presetSubtype="0" fill="hold" nodeType="withEffect">
                                  <p:stCondLst>
                                    <p:cond delay="0"/>
                                  </p:stCondLst>
                                  <p:childTnLst>
                                    <p:set>
                                      <p:cBhvr>
                                        <p:cTn id="9" dur="1" fill="hold">
                                          <p:stCondLst>
                                            <p:cond delay="0"/>
                                          </p:stCondLst>
                                        </p:cTn>
                                        <p:tgtEl>
                                          <p:spTgt spid="86019"/>
                                        </p:tgtEl>
                                        <p:attrNameLst>
                                          <p:attrName>style.visibility</p:attrName>
                                        </p:attrNameLst>
                                      </p:cBhvr>
                                      <p:to>
                                        <p:strVal val="visible"/>
                                      </p:to>
                                    </p:set>
                                    <p:animEffect transition="in" filter="fade">
                                      <p:cBhvr>
                                        <p:cTn id="10" dur="2000"/>
                                        <p:tgtEl>
                                          <p:spTgt spid="860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ext Box 2"/>
          <p:cNvSpPr txBox="1">
            <a:spLocks noChangeArrowheads="1"/>
          </p:cNvSpPr>
          <p:nvPr/>
        </p:nvSpPr>
        <p:spPr bwMode="auto">
          <a:xfrm>
            <a:off x="323850" y="5661025"/>
            <a:ext cx="856932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800" i="1">
                <a:solidFill>
                  <a:schemeClr val="accent1"/>
                </a:solidFill>
                <a:latin typeface="Tahoma" pitchFamily="34" charset="0"/>
              </a:rPr>
              <a:t>The Habits of the Grand Signor’s Court</a:t>
            </a:r>
          </a:p>
          <a:p>
            <a:pPr algn="ctr">
              <a:spcBef>
                <a:spcPct val="50000"/>
              </a:spcBef>
            </a:pPr>
            <a:r>
              <a:rPr lang="en-GB" altLang="en-US" sz="2400">
                <a:solidFill>
                  <a:schemeClr val="accent1"/>
                </a:solidFill>
                <a:latin typeface="Tahoma" pitchFamily="34" charset="0"/>
              </a:rPr>
              <a:t>British Museum, Sloane Ms. 5258 (c.1620)</a:t>
            </a:r>
          </a:p>
        </p:txBody>
      </p:sp>
      <p:pic>
        <p:nvPicPr>
          <p:cNvPr id="87043" name="Picture 3" descr="Folio 6b from an album of paintings showing Turkish sultans and court officials.  Osman II.  Brown kaftan with ermine lining.  Silver robe with blue design.  Tall white turban with two aigrette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l="16740" t="14708" r="10687" b="5875"/>
          <a:stretch>
            <a:fillRect/>
          </a:stretch>
        </p:blipFill>
        <p:spPr bwMode="auto">
          <a:xfrm>
            <a:off x="323850" y="404813"/>
            <a:ext cx="2012950" cy="5111750"/>
          </a:xfrm>
          <a:prstGeom prst="rect">
            <a:avLst/>
          </a:prstGeom>
          <a:noFill/>
          <a:extLst>
            <a:ext uri="{909E8E84-426E-40DD-AFC4-6F175D3DCCD1}">
              <a14:hiddenFill xmlns:a14="http://schemas.microsoft.com/office/drawing/2010/main">
                <a:solidFill>
                  <a:srgbClr val="FFFFFF"/>
                </a:solidFill>
              </a14:hiddenFill>
            </a:ext>
          </a:extLst>
        </p:spPr>
      </p:pic>
      <p:pic>
        <p:nvPicPr>
          <p:cNvPr id="870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4438" y="404813"/>
            <a:ext cx="1919287" cy="5111750"/>
          </a:xfrm>
          <a:prstGeom prst="rect">
            <a:avLst/>
          </a:prstGeom>
          <a:noFill/>
          <a:extLst>
            <a:ext uri="{909E8E84-426E-40DD-AFC4-6F175D3DCCD1}">
              <a14:hiddenFill xmlns:a14="http://schemas.microsoft.com/office/drawing/2010/main">
                <a:solidFill>
                  <a:srgbClr val="FFFFFF"/>
                </a:solidFill>
              </a14:hiddenFill>
            </a:ext>
          </a:extLst>
        </p:spPr>
      </p:pic>
      <p:pic>
        <p:nvPicPr>
          <p:cNvPr id="87045" name="Picture 5"/>
          <p:cNvPicPr>
            <a:picLocks noChangeAspect="1" noChangeArrowheads="1"/>
          </p:cNvPicPr>
          <p:nvPr/>
        </p:nvPicPr>
        <p:blipFill>
          <a:blip r:embed="rId5">
            <a:extLst>
              <a:ext uri="{28A0092B-C50C-407E-A947-70E740481C1C}">
                <a14:useLocalDpi xmlns:a14="http://schemas.microsoft.com/office/drawing/2010/main" val="0"/>
              </a:ext>
            </a:extLst>
          </a:blip>
          <a:srcRect l="6136" r="4158"/>
          <a:stretch>
            <a:fillRect/>
          </a:stretch>
        </p:blipFill>
        <p:spPr bwMode="auto">
          <a:xfrm>
            <a:off x="4572000" y="404813"/>
            <a:ext cx="2089150" cy="5111750"/>
          </a:xfrm>
          <a:prstGeom prst="rect">
            <a:avLst/>
          </a:prstGeom>
          <a:noFill/>
          <a:extLst>
            <a:ext uri="{909E8E84-426E-40DD-AFC4-6F175D3DCCD1}">
              <a14:hiddenFill xmlns:a14="http://schemas.microsoft.com/office/drawing/2010/main">
                <a:solidFill>
                  <a:srgbClr val="FFFFFF"/>
                </a:solidFill>
              </a14:hiddenFill>
            </a:ext>
          </a:extLst>
        </p:spPr>
      </p:pic>
      <p:pic>
        <p:nvPicPr>
          <p:cNvPr id="8704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04025" y="404813"/>
            <a:ext cx="2024063" cy="51117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7042"/>
                                        </p:tgtEl>
                                        <p:attrNameLst>
                                          <p:attrName>style.visibility</p:attrName>
                                        </p:attrNameLst>
                                      </p:cBhvr>
                                      <p:to>
                                        <p:strVal val="visible"/>
                                      </p:to>
                                    </p:set>
                                    <p:animEffect transition="in" filter="fade">
                                      <p:cBhvr>
                                        <p:cTn id="7" dur="2000"/>
                                        <p:tgtEl>
                                          <p:spTgt spid="87042"/>
                                        </p:tgtEl>
                                      </p:cBhvr>
                                    </p:animEffect>
                                  </p:childTnLst>
                                </p:cTn>
                              </p:par>
                              <p:par>
                                <p:cTn id="8" presetID="10" presetClass="entr" presetSubtype="0" fill="hold" nodeType="withEffect">
                                  <p:stCondLst>
                                    <p:cond delay="0"/>
                                  </p:stCondLst>
                                  <p:childTnLst>
                                    <p:set>
                                      <p:cBhvr>
                                        <p:cTn id="9" dur="1" fill="hold">
                                          <p:stCondLst>
                                            <p:cond delay="0"/>
                                          </p:stCondLst>
                                        </p:cTn>
                                        <p:tgtEl>
                                          <p:spTgt spid="87043"/>
                                        </p:tgtEl>
                                        <p:attrNameLst>
                                          <p:attrName>style.visibility</p:attrName>
                                        </p:attrNameLst>
                                      </p:cBhvr>
                                      <p:to>
                                        <p:strVal val="visible"/>
                                      </p:to>
                                    </p:set>
                                    <p:animEffect transition="in" filter="fade">
                                      <p:cBhvr>
                                        <p:cTn id="10" dur="2000"/>
                                        <p:tgtEl>
                                          <p:spTgt spid="87043"/>
                                        </p:tgtEl>
                                      </p:cBhvr>
                                    </p:animEffect>
                                  </p:childTnLst>
                                </p:cTn>
                              </p:par>
                              <p:par>
                                <p:cTn id="11" presetID="10" presetClass="entr" presetSubtype="0" fill="hold" nodeType="withEffect">
                                  <p:stCondLst>
                                    <p:cond delay="0"/>
                                  </p:stCondLst>
                                  <p:childTnLst>
                                    <p:set>
                                      <p:cBhvr>
                                        <p:cTn id="12" dur="1" fill="hold">
                                          <p:stCondLst>
                                            <p:cond delay="0"/>
                                          </p:stCondLst>
                                        </p:cTn>
                                        <p:tgtEl>
                                          <p:spTgt spid="87044"/>
                                        </p:tgtEl>
                                        <p:attrNameLst>
                                          <p:attrName>style.visibility</p:attrName>
                                        </p:attrNameLst>
                                      </p:cBhvr>
                                      <p:to>
                                        <p:strVal val="visible"/>
                                      </p:to>
                                    </p:set>
                                    <p:animEffect transition="in" filter="fade">
                                      <p:cBhvr>
                                        <p:cTn id="13" dur="2000"/>
                                        <p:tgtEl>
                                          <p:spTgt spid="87044"/>
                                        </p:tgtEl>
                                      </p:cBhvr>
                                    </p:animEffect>
                                  </p:childTnLst>
                                </p:cTn>
                              </p:par>
                              <p:par>
                                <p:cTn id="14" presetID="10" presetClass="entr" presetSubtype="0" fill="hold" nodeType="withEffect">
                                  <p:stCondLst>
                                    <p:cond delay="0"/>
                                  </p:stCondLst>
                                  <p:childTnLst>
                                    <p:set>
                                      <p:cBhvr>
                                        <p:cTn id="15" dur="1" fill="hold">
                                          <p:stCondLst>
                                            <p:cond delay="0"/>
                                          </p:stCondLst>
                                        </p:cTn>
                                        <p:tgtEl>
                                          <p:spTgt spid="87045"/>
                                        </p:tgtEl>
                                        <p:attrNameLst>
                                          <p:attrName>style.visibility</p:attrName>
                                        </p:attrNameLst>
                                      </p:cBhvr>
                                      <p:to>
                                        <p:strVal val="visible"/>
                                      </p:to>
                                    </p:set>
                                    <p:animEffect transition="in" filter="fade">
                                      <p:cBhvr>
                                        <p:cTn id="16" dur="2000"/>
                                        <p:tgtEl>
                                          <p:spTgt spid="87045"/>
                                        </p:tgtEl>
                                      </p:cBhvr>
                                    </p:animEffect>
                                  </p:childTnLst>
                                </p:cTn>
                              </p:par>
                              <p:par>
                                <p:cTn id="17" presetID="10" presetClass="entr" presetSubtype="0" fill="hold" nodeType="withEffect">
                                  <p:stCondLst>
                                    <p:cond delay="0"/>
                                  </p:stCondLst>
                                  <p:childTnLst>
                                    <p:set>
                                      <p:cBhvr>
                                        <p:cTn id="18" dur="1" fill="hold">
                                          <p:stCondLst>
                                            <p:cond delay="0"/>
                                          </p:stCondLst>
                                        </p:cTn>
                                        <p:tgtEl>
                                          <p:spTgt spid="87046"/>
                                        </p:tgtEl>
                                        <p:attrNameLst>
                                          <p:attrName>style.visibility</p:attrName>
                                        </p:attrNameLst>
                                      </p:cBhvr>
                                      <p:to>
                                        <p:strVal val="visible"/>
                                      </p:to>
                                    </p:set>
                                    <p:animEffect transition="in" filter="fade">
                                      <p:cBhvr>
                                        <p:cTn id="19" dur="2000"/>
                                        <p:tgtEl>
                                          <p:spTgt spid="870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900113" y="692150"/>
            <a:ext cx="7416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4400">
                <a:solidFill>
                  <a:schemeClr val="accent1"/>
                </a:solidFill>
                <a:latin typeface="Tahoma" pitchFamily="34" charset="0"/>
              </a:rPr>
              <a:t>Aims of today</a:t>
            </a:r>
          </a:p>
        </p:txBody>
      </p:sp>
      <p:sp>
        <p:nvSpPr>
          <p:cNvPr id="11267" name="Text Box 3"/>
          <p:cNvSpPr txBox="1">
            <a:spLocks noChangeArrowheads="1"/>
          </p:cNvSpPr>
          <p:nvPr/>
        </p:nvSpPr>
        <p:spPr bwMode="auto">
          <a:xfrm>
            <a:off x="900113" y="2149475"/>
            <a:ext cx="7343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a:solidFill>
                  <a:schemeClr val="accent1"/>
                </a:solidFill>
                <a:latin typeface="Tahoma" pitchFamily="34" charset="0"/>
              </a:rPr>
              <a:t> Thinking about medieval/early modern Islam</a:t>
            </a:r>
          </a:p>
        </p:txBody>
      </p:sp>
      <p:sp>
        <p:nvSpPr>
          <p:cNvPr id="11268" name="Text Box 4"/>
          <p:cNvSpPr txBox="1">
            <a:spLocks noChangeArrowheads="1"/>
          </p:cNvSpPr>
          <p:nvPr/>
        </p:nvSpPr>
        <p:spPr bwMode="auto">
          <a:xfrm>
            <a:off x="900113" y="2755900"/>
            <a:ext cx="79200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a:solidFill>
                  <a:schemeClr val="accent1"/>
                </a:solidFill>
                <a:latin typeface="Tahoma" pitchFamily="34" charset="0"/>
              </a:rPr>
              <a:t> Disaggregate different groups of Muslims</a:t>
            </a:r>
            <a:endParaRPr lang="en-GB" altLang="en-US" sz="2400" b="1">
              <a:solidFill>
                <a:schemeClr val="accent1"/>
              </a:solidFill>
              <a:latin typeface="Tahoma" pitchFamily="34" charset="0"/>
            </a:endParaRPr>
          </a:p>
        </p:txBody>
      </p:sp>
      <p:sp>
        <p:nvSpPr>
          <p:cNvPr id="11269" name="Text Box 5"/>
          <p:cNvSpPr txBox="1">
            <a:spLocks noChangeArrowheads="1"/>
          </p:cNvSpPr>
          <p:nvPr/>
        </p:nvSpPr>
        <p:spPr bwMode="auto">
          <a:xfrm>
            <a:off x="900113" y="3357563"/>
            <a:ext cx="7343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a:solidFill>
                  <a:schemeClr val="accent1"/>
                </a:solidFill>
                <a:latin typeface="Tahoma" pitchFamily="34" charset="0"/>
              </a:rPr>
              <a:t> Consider their relationship with Europe’s Christians</a:t>
            </a:r>
          </a:p>
        </p:txBody>
      </p:sp>
      <p:sp>
        <p:nvSpPr>
          <p:cNvPr id="11272" name="Text Box 8"/>
          <p:cNvSpPr txBox="1">
            <a:spLocks noChangeArrowheads="1"/>
          </p:cNvSpPr>
          <p:nvPr/>
        </p:nvSpPr>
        <p:spPr bwMode="auto">
          <a:xfrm>
            <a:off x="900113" y="3933825"/>
            <a:ext cx="7343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a:solidFill>
                  <a:schemeClr val="accent1"/>
                </a:solidFill>
                <a:latin typeface="Tahoma" pitchFamily="34" charset="0"/>
              </a:rPr>
              <a:t> Assess their representation and treatment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Effect transition="in" filter="wipe(left)">
                                      <p:cBhvr>
                                        <p:cTn id="7" dur="1000"/>
                                        <p:tgtEl>
                                          <p:spTgt spid="11267"/>
                                        </p:tgtEl>
                                      </p:cBhvr>
                                    </p:animEffect>
                                  </p:childTnLst>
                                </p:cTn>
                              </p:par>
                            </p:childTnLst>
                          </p:cTn>
                        </p:par>
                        <p:par>
                          <p:cTn id="8" fill="hold" nodeType="afterGroup">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11268"/>
                                        </p:tgtEl>
                                        <p:attrNameLst>
                                          <p:attrName>style.visibility</p:attrName>
                                        </p:attrNameLst>
                                      </p:cBhvr>
                                      <p:to>
                                        <p:strVal val="visible"/>
                                      </p:to>
                                    </p:set>
                                    <p:animEffect transition="in" filter="wipe(left)">
                                      <p:cBhvr>
                                        <p:cTn id="11" dur="1000"/>
                                        <p:tgtEl>
                                          <p:spTgt spid="11268"/>
                                        </p:tgtEl>
                                      </p:cBhvr>
                                    </p:animEffect>
                                  </p:childTnLst>
                                </p:cTn>
                              </p:par>
                            </p:childTnLst>
                          </p:cTn>
                        </p:par>
                        <p:par>
                          <p:cTn id="12" fill="hold" nodeType="afterGroup">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11269"/>
                                        </p:tgtEl>
                                        <p:attrNameLst>
                                          <p:attrName>style.visibility</p:attrName>
                                        </p:attrNameLst>
                                      </p:cBhvr>
                                      <p:to>
                                        <p:strVal val="visible"/>
                                      </p:to>
                                    </p:set>
                                    <p:animEffect transition="in" filter="wipe(left)">
                                      <p:cBhvr>
                                        <p:cTn id="15" dur="1000"/>
                                        <p:tgtEl>
                                          <p:spTgt spid="11269"/>
                                        </p:tgtEl>
                                      </p:cBhvr>
                                    </p:animEffect>
                                  </p:childTnLst>
                                </p:cTn>
                              </p:par>
                            </p:childTnLst>
                          </p:cTn>
                        </p:par>
                        <p:par>
                          <p:cTn id="16" fill="hold" nodeType="afterGroup">
                            <p:stCondLst>
                              <p:cond delay="3000"/>
                            </p:stCondLst>
                            <p:childTnLst>
                              <p:par>
                                <p:cTn id="17" presetID="22" presetClass="entr" presetSubtype="8" fill="hold" grpId="0" nodeType="afterEffect">
                                  <p:stCondLst>
                                    <p:cond delay="0"/>
                                  </p:stCondLst>
                                  <p:childTnLst>
                                    <p:set>
                                      <p:cBhvr>
                                        <p:cTn id="18" dur="1" fill="hold">
                                          <p:stCondLst>
                                            <p:cond delay="0"/>
                                          </p:stCondLst>
                                        </p:cTn>
                                        <p:tgtEl>
                                          <p:spTgt spid="11272"/>
                                        </p:tgtEl>
                                        <p:attrNameLst>
                                          <p:attrName>style.visibility</p:attrName>
                                        </p:attrNameLst>
                                      </p:cBhvr>
                                      <p:to>
                                        <p:strVal val="visible"/>
                                      </p:to>
                                    </p:set>
                                    <p:animEffect transition="in" filter="wipe(left)">
                                      <p:cBhvr>
                                        <p:cTn id="19" dur="1000"/>
                                        <p:tgtEl>
                                          <p:spTgt spid="112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P spid="11268" grpId="0"/>
      <p:bldP spid="11269" grpId="0"/>
      <p:bldP spid="1127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2"/>
          <p:cNvSpPr txBox="1">
            <a:spLocks noChangeArrowheads="1"/>
          </p:cNvSpPr>
          <p:nvPr/>
        </p:nvSpPr>
        <p:spPr bwMode="auto">
          <a:xfrm>
            <a:off x="900113" y="692150"/>
            <a:ext cx="7416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4400">
                <a:solidFill>
                  <a:schemeClr val="accent1"/>
                </a:solidFill>
                <a:latin typeface="Tahoma" pitchFamily="34" charset="0"/>
              </a:rPr>
              <a:t>Conclusion</a:t>
            </a:r>
          </a:p>
        </p:txBody>
      </p:sp>
      <p:sp>
        <p:nvSpPr>
          <p:cNvPr id="65539" name="Text Box 3"/>
          <p:cNvSpPr txBox="1">
            <a:spLocks noChangeArrowheads="1"/>
          </p:cNvSpPr>
          <p:nvPr/>
        </p:nvSpPr>
        <p:spPr bwMode="auto">
          <a:xfrm>
            <a:off x="900113" y="2149475"/>
            <a:ext cx="7343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a:solidFill>
                  <a:schemeClr val="accent1"/>
                </a:solidFill>
                <a:latin typeface="Tahoma" pitchFamily="34" charset="0"/>
              </a:rPr>
              <a:t> Irresistible expansion of Islam in medieval period</a:t>
            </a:r>
          </a:p>
        </p:txBody>
      </p:sp>
      <p:sp>
        <p:nvSpPr>
          <p:cNvPr id="65540" name="Text Box 4"/>
          <p:cNvSpPr txBox="1">
            <a:spLocks noChangeArrowheads="1"/>
          </p:cNvSpPr>
          <p:nvPr/>
        </p:nvSpPr>
        <p:spPr bwMode="auto">
          <a:xfrm>
            <a:off x="900113" y="2755900"/>
            <a:ext cx="79200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a:solidFill>
                  <a:schemeClr val="accent1"/>
                </a:solidFill>
                <a:latin typeface="Tahoma" pitchFamily="34" charset="0"/>
              </a:rPr>
              <a:t> Generally, Muslim territories exercised tolerance</a:t>
            </a:r>
            <a:endParaRPr lang="en-GB" altLang="en-US" sz="2400" b="1">
              <a:solidFill>
                <a:schemeClr val="accent1"/>
              </a:solidFill>
              <a:latin typeface="Tahoma" pitchFamily="34" charset="0"/>
            </a:endParaRPr>
          </a:p>
        </p:txBody>
      </p:sp>
      <p:sp>
        <p:nvSpPr>
          <p:cNvPr id="65541" name="Text Box 5"/>
          <p:cNvSpPr txBox="1">
            <a:spLocks noChangeArrowheads="1"/>
          </p:cNvSpPr>
          <p:nvPr/>
        </p:nvSpPr>
        <p:spPr bwMode="auto">
          <a:xfrm>
            <a:off x="900113" y="3357563"/>
            <a:ext cx="7343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a:solidFill>
                  <a:schemeClr val="accent1"/>
                </a:solidFill>
                <a:latin typeface="Tahoma" pitchFamily="34" charset="0"/>
              </a:rPr>
              <a:t> Christian Europe concerned by external threat</a:t>
            </a:r>
          </a:p>
        </p:txBody>
      </p:sp>
      <p:sp>
        <p:nvSpPr>
          <p:cNvPr id="65542" name="Text Box 6"/>
          <p:cNvSpPr txBox="1">
            <a:spLocks noChangeArrowheads="1"/>
          </p:cNvSpPr>
          <p:nvPr/>
        </p:nvSpPr>
        <p:spPr bwMode="auto">
          <a:xfrm>
            <a:off x="900113" y="3933825"/>
            <a:ext cx="7343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a:solidFill>
                  <a:schemeClr val="accent1"/>
                </a:solidFill>
                <a:latin typeface="Tahoma" pitchFamily="34" charset="0"/>
              </a:rPr>
              <a:t> European Muslims suspected, persecuted, expelled</a:t>
            </a:r>
          </a:p>
        </p:txBody>
      </p:sp>
      <p:sp>
        <p:nvSpPr>
          <p:cNvPr id="65543" name="Text Box 7"/>
          <p:cNvSpPr txBox="1">
            <a:spLocks noChangeArrowheads="1"/>
          </p:cNvSpPr>
          <p:nvPr/>
        </p:nvSpPr>
        <p:spPr bwMode="auto">
          <a:xfrm>
            <a:off x="900113" y="4508500"/>
            <a:ext cx="7343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a:solidFill>
                  <a:schemeClr val="accent1"/>
                </a:solidFill>
                <a:latin typeface="Tahoma" pitchFamily="34" charset="0"/>
              </a:rPr>
              <a:t> Paradoxical legacy of Orientalist representation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5539"/>
                                        </p:tgtEl>
                                        <p:attrNameLst>
                                          <p:attrName>style.visibility</p:attrName>
                                        </p:attrNameLst>
                                      </p:cBhvr>
                                      <p:to>
                                        <p:strVal val="visible"/>
                                      </p:to>
                                    </p:set>
                                    <p:animEffect transition="in" filter="wipe(left)">
                                      <p:cBhvr>
                                        <p:cTn id="7" dur="1000"/>
                                        <p:tgtEl>
                                          <p:spTgt spid="65539"/>
                                        </p:tgtEl>
                                      </p:cBhvr>
                                    </p:animEffect>
                                  </p:childTnLst>
                                </p:cTn>
                              </p:par>
                            </p:childTnLst>
                          </p:cTn>
                        </p:par>
                        <p:par>
                          <p:cTn id="8" fill="hold" nodeType="afterGroup">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65540"/>
                                        </p:tgtEl>
                                        <p:attrNameLst>
                                          <p:attrName>style.visibility</p:attrName>
                                        </p:attrNameLst>
                                      </p:cBhvr>
                                      <p:to>
                                        <p:strVal val="visible"/>
                                      </p:to>
                                    </p:set>
                                    <p:animEffect transition="in" filter="wipe(left)">
                                      <p:cBhvr>
                                        <p:cTn id="11" dur="1000"/>
                                        <p:tgtEl>
                                          <p:spTgt spid="65540"/>
                                        </p:tgtEl>
                                      </p:cBhvr>
                                    </p:animEffect>
                                  </p:childTnLst>
                                </p:cTn>
                              </p:par>
                            </p:childTnLst>
                          </p:cTn>
                        </p:par>
                        <p:par>
                          <p:cTn id="12" fill="hold" nodeType="afterGroup">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65541"/>
                                        </p:tgtEl>
                                        <p:attrNameLst>
                                          <p:attrName>style.visibility</p:attrName>
                                        </p:attrNameLst>
                                      </p:cBhvr>
                                      <p:to>
                                        <p:strVal val="visible"/>
                                      </p:to>
                                    </p:set>
                                    <p:animEffect transition="in" filter="wipe(left)">
                                      <p:cBhvr>
                                        <p:cTn id="15" dur="1000"/>
                                        <p:tgtEl>
                                          <p:spTgt spid="65541"/>
                                        </p:tgtEl>
                                      </p:cBhvr>
                                    </p:animEffect>
                                  </p:childTnLst>
                                </p:cTn>
                              </p:par>
                            </p:childTnLst>
                          </p:cTn>
                        </p:par>
                        <p:par>
                          <p:cTn id="16" fill="hold" nodeType="afterGroup">
                            <p:stCondLst>
                              <p:cond delay="3000"/>
                            </p:stCondLst>
                            <p:childTnLst>
                              <p:par>
                                <p:cTn id="17" presetID="22" presetClass="entr" presetSubtype="8" fill="hold" grpId="0" nodeType="afterEffect">
                                  <p:stCondLst>
                                    <p:cond delay="0"/>
                                  </p:stCondLst>
                                  <p:childTnLst>
                                    <p:set>
                                      <p:cBhvr>
                                        <p:cTn id="18" dur="1" fill="hold">
                                          <p:stCondLst>
                                            <p:cond delay="0"/>
                                          </p:stCondLst>
                                        </p:cTn>
                                        <p:tgtEl>
                                          <p:spTgt spid="65542"/>
                                        </p:tgtEl>
                                        <p:attrNameLst>
                                          <p:attrName>style.visibility</p:attrName>
                                        </p:attrNameLst>
                                      </p:cBhvr>
                                      <p:to>
                                        <p:strVal val="visible"/>
                                      </p:to>
                                    </p:set>
                                    <p:animEffect transition="in" filter="wipe(left)">
                                      <p:cBhvr>
                                        <p:cTn id="19" dur="1000"/>
                                        <p:tgtEl>
                                          <p:spTgt spid="65542"/>
                                        </p:tgtEl>
                                      </p:cBhvr>
                                    </p:animEffect>
                                  </p:childTnLst>
                                </p:cTn>
                              </p:par>
                            </p:childTnLst>
                          </p:cTn>
                        </p:par>
                        <p:par>
                          <p:cTn id="20" fill="hold" nodeType="afterGroup">
                            <p:stCondLst>
                              <p:cond delay="4000"/>
                            </p:stCondLst>
                            <p:childTnLst>
                              <p:par>
                                <p:cTn id="21" presetID="22" presetClass="entr" presetSubtype="8" fill="hold" grpId="0" nodeType="afterEffect">
                                  <p:stCondLst>
                                    <p:cond delay="0"/>
                                  </p:stCondLst>
                                  <p:childTnLst>
                                    <p:set>
                                      <p:cBhvr>
                                        <p:cTn id="22" dur="1" fill="hold">
                                          <p:stCondLst>
                                            <p:cond delay="0"/>
                                          </p:stCondLst>
                                        </p:cTn>
                                        <p:tgtEl>
                                          <p:spTgt spid="65543"/>
                                        </p:tgtEl>
                                        <p:attrNameLst>
                                          <p:attrName>style.visibility</p:attrName>
                                        </p:attrNameLst>
                                      </p:cBhvr>
                                      <p:to>
                                        <p:strVal val="visible"/>
                                      </p:to>
                                    </p:set>
                                    <p:animEffect transition="in" filter="wipe(left)">
                                      <p:cBhvr>
                                        <p:cTn id="23" dur="1000"/>
                                        <p:tgtEl>
                                          <p:spTgt spid="655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9" grpId="0"/>
      <p:bldP spid="65540" grpId="0"/>
      <p:bldP spid="65541" grpId="0"/>
      <p:bldP spid="65542" grpId="0"/>
      <p:bldP spid="6554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4" name="Picture 4"/>
          <p:cNvPicPr>
            <a:picLocks noChangeAspect="1" noChangeArrowheads="1"/>
          </p:cNvPicPr>
          <p:nvPr/>
        </p:nvPicPr>
        <p:blipFill>
          <a:blip r:embed="rId2">
            <a:extLst>
              <a:ext uri="{28A0092B-C50C-407E-A947-70E740481C1C}">
                <a14:useLocalDpi xmlns:a14="http://schemas.microsoft.com/office/drawing/2010/main" val="0"/>
              </a:ext>
            </a:extLst>
          </a:blip>
          <a:srcRect t="43202" b="-93"/>
          <a:stretch>
            <a:fillRect/>
          </a:stretch>
        </p:blipFill>
        <p:spPr bwMode="auto">
          <a:xfrm>
            <a:off x="395288" y="1268413"/>
            <a:ext cx="8424862" cy="388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085" name="Text Box 5"/>
          <p:cNvSpPr txBox="1">
            <a:spLocks noChangeArrowheads="1"/>
          </p:cNvSpPr>
          <p:nvPr/>
        </p:nvSpPr>
        <p:spPr bwMode="auto">
          <a:xfrm>
            <a:off x="250825" y="363538"/>
            <a:ext cx="3352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4400">
                <a:solidFill>
                  <a:schemeClr val="accent1"/>
                </a:solidFill>
                <a:latin typeface="Tahoma" pitchFamily="34" charset="0"/>
              </a:rPr>
              <a:t>Islam</a:t>
            </a:r>
          </a:p>
        </p:txBody>
      </p:sp>
      <p:sp>
        <p:nvSpPr>
          <p:cNvPr id="46086" name="Text Box 6"/>
          <p:cNvSpPr txBox="1">
            <a:spLocks noChangeArrowheads="1"/>
          </p:cNvSpPr>
          <p:nvPr/>
        </p:nvSpPr>
        <p:spPr bwMode="auto">
          <a:xfrm>
            <a:off x="5437188" y="3422650"/>
            <a:ext cx="115093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latin typeface="Tahoma" pitchFamily="34" charset="0"/>
              </a:rPr>
              <a:t>Medina </a:t>
            </a:r>
            <a:r>
              <a:rPr lang="en-GB" altLang="en-US">
                <a:latin typeface="Tahoma" pitchFamily="34" charset="0"/>
                <a:cs typeface="Arial" charset="0"/>
              </a:rPr>
              <a:t>●</a:t>
            </a:r>
          </a:p>
        </p:txBody>
      </p:sp>
      <p:sp>
        <p:nvSpPr>
          <p:cNvPr id="46087" name="Text Box 7"/>
          <p:cNvSpPr txBox="1">
            <a:spLocks noChangeArrowheads="1"/>
          </p:cNvSpPr>
          <p:nvPr/>
        </p:nvSpPr>
        <p:spPr bwMode="auto">
          <a:xfrm>
            <a:off x="6300788" y="3640138"/>
            <a:ext cx="15113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latin typeface="Tahoma" pitchFamily="34" charset="0"/>
                <a:cs typeface="Arial" charset="0"/>
              </a:rPr>
              <a:t>● Mecca</a:t>
            </a:r>
          </a:p>
        </p:txBody>
      </p:sp>
      <p:sp>
        <p:nvSpPr>
          <p:cNvPr id="46088" name="Text Box 8"/>
          <p:cNvSpPr txBox="1">
            <a:spLocks noChangeArrowheads="1"/>
          </p:cNvSpPr>
          <p:nvPr/>
        </p:nvSpPr>
        <p:spPr bwMode="auto">
          <a:xfrm>
            <a:off x="4140200" y="2486025"/>
            <a:ext cx="1943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latin typeface="Tahoma" pitchFamily="34" charset="0"/>
              </a:rPr>
              <a:t>Jerusalem 638 </a:t>
            </a:r>
            <a:r>
              <a:rPr lang="en-GB" altLang="en-US">
                <a:latin typeface="Tahoma" pitchFamily="34" charset="0"/>
                <a:cs typeface="Arial" charset="0"/>
              </a:rPr>
              <a:t>●</a:t>
            </a:r>
          </a:p>
        </p:txBody>
      </p:sp>
      <p:pic>
        <p:nvPicPr>
          <p:cNvPr id="46091" name="Picture 11"/>
          <p:cNvPicPr>
            <a:picLocks noChangeAspect="1" noChangeArrowheads="1"/>
          </p:cNvPicPr>
          <p:nvPr/>
        </p:nvPicPr>
        <p:blipFill>
          <a:blip r:embed="rId3">
            <a:extLst>
              <a:ext uri="{28A0092B-C50C-407E-A947-70E740481C1C}">
                <a14:useLocalDpi xmlns:a14="http://schemas.microsoft.com/office/drawing/2010/main" val="0"/>
              </a:ext>
            </a:extLst>
          </a:blip>
          <a:srcRect l="1682"/>
          <a:stretch>
            <a:fillRect/>
          </a:stretch>
        </p:blipFill>
        <p:spPr bwMode="auto">
          <a:xfrm>
            <a:off x="1116013" y="3525838"/>
            <a:ext cx="4270375" cy="314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092" name="Text Box 12"/>
          <p:cNvSpPr txBox="1">
            <a:spLocks noChangeArrowheads="1"/>
          </p:cNvSpPr>
          <p:nvPr/>
        </p:nvSpPr>
        <p:spPr bwMode="auto">
          <a:xfrm>
            <a:off x="5364163" y="5583238"/>
            <a:ext cx="3424237" cy="86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400" i="1">
                <a:solidFill>
                  <a:schemeClr val="accent1"/>
                </a:solidFill>
                <a:latin typeface="Tahoma" pitchFamily="34" charset="0"/>
              </a:rPr>
              <a:t>Qur’an</a:t>
            </a:r>
          </a:p>
          <a:p>
            <a:pPr algn="ctr">
              <a:spcBef>
                <a:spcPct val="50000"/>
              </a:spcBef>
            </a:pPr>
            <a:r>
              <a:rPr lang="en-GB" altLang="en-US">
                <a:solidFill>
                  <a:schemeClr val="accent1"/>
                </a:solidFill>
                <a:latin typeface="Tahoma" pitchFamily="34" charset="0"/>
              </a:rPr>
              <a:t>(1203)</a:t>
            </a:r>
          </a:p>
        </p:txBody>
      </p:sp>
      <p:sp>
        <p:nvSpPr>
          <p:cNvPr id="46093" name="Text Box 13"/>
          <p:cNvSpPr txBox="1">
            <a:spLocks noChangeArrowheads="1"/>
          </p:cNvSpPr>
          <p:nvPr/>
        </p:nvSpPr>
        <p:spPr bwMode="auto">
          <a:xfrm>
            <a:off x="468313" y="1773238"/>
            <a:ext cx="18002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latin typeface="Tahoma" pitchFamily="34" charset="0"/>
                <a:cs typeface="Arial" charset="0"/>
              </a:rPr>
              <a:t>Cordoba 711 ●</a:t>
            </a:r>
          </a:p>
        </p:txBody>
      </p:sp>
      <p:sp>
        <p:nvSpPr>
          <p:cNvPr id="46094" name="Text Box 14"/>
          <p:cNvSpPr txBox="1">
            <a:spLocks noChangeArrowheads="1"/>
          </p:cNvSpPr>
          <p:nvPr/>
        </p:nvSpPr>
        <p:spPr bwMode="auto">
          <a:xfrm>
            <a:off x="4932363" y="1412875"/>
            <a:ext cx="19446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latin typeface="Tahoma" pitchFamily="34" charset="0"/>
                <a:cs typeface="Arial" charset="0"/>
              </a:rPr>
              <a:t>● Constantinople</a:t>
            </a:r>
          </a:p>
        </p:txBody>
      </p:sp>
      <p:sp>
        <p:nvSpPr>
          <p:cNvPr id="46096" name="Text Box 16"/>
          <p:cNvSpPr txBox="1">
            <a:spLocks noChangeArrowheads="1"/>
          </p:cNvSpPr>
          <p:nvPr/>
        </p:nvSpPr>
        <p:spPr bwMode="auto">
          <a:xfrm rot="2979495">
            <a:off x="5551488" y="3168650"/>
            <a:ext cx="1225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1400">
                <a:latin typeface="Tahoma" pitchFamily="34" charset="0"/>
                <a:cs typeface="Arial" charset="0"/>
              </a:rPr>
              <a:t>HEJAZ</a:t>
            </a:r>
            <a:endParaRPr lang="en-GB" altLang="en-US" sz="1400">
              <a:latin typeface="Tahoma" pitchFamily="34" charset="0"/>
            </a:endParaRPr>
          </a:p>
        </p:txBody>
      </p:sp>
      <p:sp>
        <p:nvSpPr>
          <p:cNvPr id="46097" name="Text Box 17"/>
          <p:cNvSpPr txBox="1">
            <a:spLocks noChangeArrowheads="1"/>
          </p:cNvSpPr>
          <p:nvPr/>
        </p:nvSpPr>
        <p:spPr bwMode="auto">
          <a:xfrm>
            <a:off x="2411413" y="2420938"/>
            <a:ext cx="15113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latin typeface="Tahoma" pitchFamily="34" charset="0"/>
                <a:cs typeface="Arial" charset="0"/>
              </a:rPr>
              <a:t>Tripoli 647 ●</a:t>
            </a:r>
          </a:p>
        </p:txBody>
      </p:sp>
      <p:sp>
        <p:nvSpPr>
          <p:cNvPr id="46099" name="Text Box 19"/>
          <p:cNvSpPr txBox="1">
            <a:spLocks noChangeArrowheads="1"/>
          </p:cNvSpPr>
          <p:nvPr/>
        </p:nvSpPr>
        <p:spPr bwMode="auto">
          <a:xfrm>
            <a:off x="4283075" y="2270125"/>
            <a:ext cx="20177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latin typeface="Tahoma" pitchFamily="34" charset="0"/>
              </a:rPr>
              <a:t>Damascus 635 </a:t>
            </a:r>
            <a:r>
              <a:rPr lang="en-GB" altLang="en-US">
                <a:latin typeface="Tahoma" pitchFamily="34" charset="0"/>
                <a:cs typeface="Arial" charset="0"/>
              </a:rPr>
              <a:t>●</a:t>
            </a:r>
          </a:p>
        </p:txBody>
      </p:sp>
      <p:sp>
        <p:nvSpPr>
          <p:cNvPr id="46100" name="Text Box 20"/>
          <p:cNvSpPr txBox="1">
            <a:spLocks noChangeArrowheads="1"/>
          </p:cNvSpPr>
          <p:nvPr/>
        </p:nvSpPr>
        <p:spPr bwMode="auto">
          <a:xfrm>
            <a:off x="6877050" y="2414588"/>
            <a:ext cx="1439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latin typeface="Tahoma" pitchFamily="34" charset="0"/>
                <a:cs typeface="Arial" charset="0"/>
              </a:rPr>
              <a:t>● </a:t>
            </a:r>
            <a:r>
              <a:rPr lang="en-US" altLang="en-US">
                <a:latin typeface="Tahoma" pitchFamily="34" charset="0"/>
              </a:rPr>
              <a:t>Ctesiphon</a:t>
            </a:r>
            <a:endParaRPr lang="en-GB" altLang="en-US">
              <a:latin typeface="Tahoma" pitchFamily="34" charset="0"/>
              <a:cs typeface="Arial" charset="0"/>
            </a:endParaRPr>
          </a:p>
        </p:txBody>
      </p:sp>
      <p:sp>
        <p:nvSpPr>
          <p:cNvPr id="46101" name="Text Box 21"/>
          <p:cNvSpPr txBox="1">
            <a:spLocks noChangeArrowheads="1"/>
          </p:cNvSpPr>
          <p:nvPr/>
        </p:nvSpPr>
        <p:spPr bwMode="auto">
          <a:xfrm>
            <a:off x="5076825" y="1755775"/>
            <a:ext cx="1225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1400">
                <a:latin typeface="Tahoma" pitchFamily="34" charset="0"/>
                <a:cs typeface="Arial" charset="0"/>
              </a:rPr>
              <a:t>ANATOLIA</a:t>
            </a:r>
            <a:endParaRPr lang="en-GB" altLang="en-US" sz="1400">
              <a:latin typeface="Tahoma" pitchFamily="34" charset="0"/>
            </a:endParaRPr>
          </a:p>
        </p:txBody>
      </p:sp>
      <p:sp>
        <p:nvSpPr>
          <p:cNvPr id="46102" name="Text Box 22"/>
          <p:cNvSpPr txBox="1">
            <a:spLocks noChangeArrowheads="1"/>
          </p:cNvSpPr>
          <p:nvPr/>
        </p:nvSpPr>
        <p:spPr bwMode="auto">
          <a:xfrm>
            <a:off x="5722938" y="2420938"/>
            <a:ext cx="1225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1400">
                <a:latin typeface="Tahoma" pitchFamily="34" charset="0"/>
                <a:cs typeface="Arial" charset="0"/>
              </a:rPr>
              <a:t>SYRIA</a:t>
            </a:r>
            <a:endParaRPr lang="en-GB" altLang="en-US" sz="1400">
              <a:latin typeface="Tahoma" pitchFamily="34" charset="0"/>
            </a:endParaRPr>
          </a:p>
        </p:txBody>
      </p:sp>
      <p:sp>
        <p:nvSpPr>
          <p:cNvPr id="46103" name="Text Box 23"/>
          <p:cNvSpPr txBox="1">
            <a:spLocks noChangeArrowheads="1"/>
          </p:cNvSpPr>
          <p:nvPr/>
        </p:nvSpPr>
        <p:spPr bwMode="auto">
          <a:xfrm>
            <a:off x="6732588" y="2133600"/>
            <a:ext cx="14398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latin typeface="Tahoma" pitchFamily="34" charset="0"/>
                <a:cs typeface="Arial" charset="0"/>
              </a:rPr>
              <a:t>● </a:t>
            </a:r>
            <a:r>
              <a:rPr lang="en-US" altLang="en-US">
                <a:latin typeface="Tahoma" pitchFamily="34" charset="0"/>
              </a:rPr>
              <a:t>Baghdad</a:t>
            </a:r>
            <a:endParaRPr lang="en-GB" altLang="en-US">
              <a:latin typeface="Tahoma" pitchFamily="34" charset="0"/>
              <a:cs typeface="Arial" charset="0"/>
            </a:endParaRPr>
          </a:p>
        </p:txBody>
      </p:sp>
      <p:sp>
        <p:nvSpPr>
          <p:cNvPr id="46104" name="Text Box 24"/>
          <p:cNvSpPr txBox="1">
            <a:spLocks noChangeArrowheads="1"/>
          </p:cNvSpPr>
          <p:nvPr/>
        </p:nvSpPr>
        <p:spPr bwMode="auto">
          <a:xfrm>
            <a:off x="2195513" y="1766888"/>
            <a:ext cx="18002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latin typeface="Tahoma" pitchFamily="34" charset="0"/>
                <a:cs typeface="Arial" charset="0"/>
              </a:rPr>
              <a:t>Palermo 831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46086"/>
                                        </p:tgtEl>
                                        <p:attrNameLst>
                                          <p:attrName>style.visibility</p:attrName>
                                        </p:attrNameLst>
                                      </p:cBhvr>
                                      <p:to>
                                        <p:strVal val="visible"/>
                                      </p:to>
                                    </p:set>
                                    <p:animEffect transition="in" filter="dissolve">
                                      <p:cBhvr>
                                        <p:cTn id="7" dur="1000"/>
                                        <p:tgtEl>
                                          <p:spTgt spid="4608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6087"/>
                                        </p:tgtEl>
                                        <p:attrNameLst>
                                          <p:attrName>style.visibility</p:attrName>
                                        </p:attrNameLst>
                                      </p:cBhvr>
                                      <p:to>
                                        <p:strVal val="visible"/>
                                      </p:to>
                                    </p:set>
                                    <p:animEffect transition="in" filter="dissolve">
                                      <p:cBhvr>
                                        <p:cTn id="10" dur="1000"/>
                                        <p:tgtEl>
                                          <p:spTgt spid="4608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46092"/>
                                        </p:tgtEl>
                                        <p:attrNameLst>
                                          <p:attrName>style.visibility</p:attrName>
                                        </p:attrNameLst>
                                      </p:cBhvr>
                                      <p:to>
                                        <p:strVal val="visible"/>
                                      </p:to>
                                    </p:set>
                                    <p:animEffect transition="in" filter="dissolve">
                                      <p:cBhvr>
                                        <p:cTn id="13" dur="1000"/>
                                        <p:tgtEl>
                                          <p:spTgt spid="46092"/>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46094"/>
                                        </p:tgtEl>
                                        <p:attrNameLst>
                                          <p:attrName>style.visibility</p:attrName>
                                        </p:attrNameLst>
                                      </p:cBhvr>
                                      <p:to>
                                        <p:strVal val="visible"/>
                                      </p:to>
                                    </p:set>
                                    <p:animEffect transition="in" filter="dissolve">
                                      <p:cBhvr>
                                        <p:cTn id="16" dur="1000"/>
                                        <p:tgtEl>
                                          <p:spTgt spid="46094"/>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46100"/>
                                        </p:tgtEl>
                                        <p:attrNameLst>
                                          <p:attrName>style.visibility</p:attrName>
                                        </p:attrNameLst>
                                      </p:cBhvr>
                                      <p:to>
                                        <p:strVal val="visible"/>
                                      </p:to>
                                    </p:set>
                                    <p:animEffect transition="in" filter="dissolve">
                                      <p:cBhvr>
                                        <p:cTn id="19" dur="1000"/>
                                        <p:tgtEl>
                                          <p:spTgt spid="46100"/>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46103"/>
                                        </p:tgtEl>
                                        <p:attrNameLst>
                                          <p:attrName>style.visibility</p:attrName>
                                        </p:attrNameLst>
                                      </p:cBhvr>
                                      <p:to>
                                        <p:strVal val="visible"/>
                                      </p:to>
                                    </p:set>
                                    <p:animEffect transition="in" filter="dissolve">
                                      <p:cBhvr>
                                        <p:cTn id="22" dur="1000"/>
                                        <p:tgtEl>
                                          <p:spTgt spid="46103"/>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46096"/>
                                        </p:tgtEl>
                                        <p:attrNameLst>
                                          <p:attrName>style.visibility</p:attrName>
                                        </p:attrNameLst>
                                      </p:cBhvr>
                                      <p:to>
                                        <p:strVal val="visible"/>
                                      </p:to>
                                    </p:set>
                                    <p:animEffect transition="in" filter="dissolve">
                                      <p:cBhvr>
                                        <p:cTn id="25" dur="1000"/>
                                        <p:tgtEl>
                                          <p:spTgt spid="46096"/>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46101"/>
                                        </p:tgtEl>
                                        <p:attrNameLst>
                                          <p:attrName>style.visibility</p:attrName>
                                        </p:attrNameLst>
                                      </p:cBhvr>
                                      <p:to>
                                        <p:strVal val="visible"/>
                                      </p:to>
                                    </p:set>
                                    <p:animEffect transition="in" filter="dissolve">
                                      <p:cBhvr>
                                        <p:cTn id="28" dur="1000"/>
                                        <p:tgtEl>
                                          <p:spTgt spid="46101"/>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46102"/>
                                        </p:tgtEl>
                                        <p:attrNameLst>
                                          <p:attrName>style.visibility</p:attrName>
                                        </p:attrNameLst>
                                      </p:cBhvr>
                                      <p:to>
                                        <p:strVal val="visible"/>
                                      </p:to>
                                    </p:set>
                                    <p:animEffect transition="in" filter="dissolve">
                                      <p:cBhvr>
                                        <p:cTn id="31" dur="1000"/>
                                        <p:tgtEl>
                                          <p:spTgt spid="46102"/>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46099"/>
                                        </p:tgtEl>
                                        <p:attrNameLst>
                                          <p:attrName>style.visibility</p:attrName>
                                        </p:attrNameLst>
                                      </p:cBhvr>
                                      <p:to>
                                        <p:strVal val="visible"/>
                                      </p:to>
                                    </p:set>
                                    <p:animEffect transition="in" filter="fade">
                                      <p:cBhvr>
                                        <p:cTn id="36" dur="1000"/>
                                        <p:tgtEl>
                                          <p:spTgt spid="46099"/>
                                        </p:tgtEl>
                                      </p:cBhvr>
                                    </p:animEffect>
                                  </p:childTnLst>
                                </p:cTn>
                              </p:par>
                            </p:childTnLst>
                          </p:cTn>
                        </p:par>
                        <p:par>
                          <p:cTn id="37" fill="hold" nodeType="afterGroup">
                            <p:stCondLst>
                              <p:cond delay="1000"/>
                            </p:stCondLst>
                            <p:childTnLst>
                              <p:par>
                                <p:cTn id="38" presetID="10" presetClass="entr" presetSubtype="0" fill="hold" grpId="1" nodeType="afterEffect">
                                  <p:stCondLst>
                                    <p:cond delay="0"/>
                                  </p:stCondLst>
                                  <p:childTnLst>
                                    <p:set>
                                      <p:cBhvr>
                                        <p:cTn id="39" dur="1" fill="hold">
                                          <p:stCondLst>
                                            <p:cond delay="0"/>
                                          </p:stCondLst>
                                        </p:cTn>
                                        <p:tgtEl>
                                          <p:spTgt spid="46088"/>
                                        </p:tgtEl>
                                        <p:attrNameLst>
                                          <p:attrName>style.visibility</p:attrName>
                                        </p:attrNameLst>
                                      </p:cBhvr>
                                      <p:to>
                                        <p:strVal val="visible"/>
                                      </p:to>
                                    </p:set>
                                    <p:animEffect transition="in" filter="fade">
                                      <p:cBhvr>
                                        <p:cTn id="40" dur="1000"/>
                                        <p:tgtEl>
                                          <p:spTgt spid="46088"/>
                                        </p:tgtEl>
                                      </p:cBhvr>
                                    </p:animEffect>
                                  </p:childTnLst>
                                </p:cTn>
                              </p:par>
                            </p:childTnLst>
                          </p:cTn>
                        </p:par>
                        <p:par>
                          <p:cTn id="41" fill="hold" nodeType="afterGroup">
                            <p:stCondLst>
                              <p:cond delay="2000"/>
                            </p:stCondLst>
                            <p:childTnLst>
                              <p:par>
                                <p:cTn id="42" presetID="9" presetClass="entr" presetSubtype="0" fill="hold" grpId="0" nodeType="afterEffect">
                                  <p:stCondLst>
                                    <p:cond delay="0"/>
                                  </p:stCondLst>
                                  <p:childTnLst>
                                    <p:set>
                                      <p:cBhvr>
                                        <p:cTn id="43" dur="1" fill="hold">
                                          <p:stCondLst>
                                            <p:cond delay="0"/>
                                          </p:stCondLst>
                                        </p:cTn>
                                        <p:tgtEl>
                                          <p:spTgt spid="46097"/>
                                        </p:tgtEl>
                                        <p:attrNameLst>
                                          <p:attrName>style.visibility</p:attrName>
                                        </p:attrNameLst>
                                      </p:cBhvr>
                                      <p:to>
                                        <p:strVal val="visible"/>
                                      </p:to>
                                    </p:set>
                                    <p:animEffect transition="in" filter="dissolve">
                                      <p:cBhvr>
                                        <p:cTn id="44" dur="1000"/>
                                        <p:tgtEl>
                                          <p:spTgt spid="46097"/>
                                        </p:tgtEl>
                                      </p:cBhvr>
                                    </p:animEffect>
                                  </p:childTnLst>
                                </p:cTn>
                              </p:par>
                            </p:childTnLst>
                          </p:cTn>
                        </p:par>
                        <p:par>
                          <p:cTn id="45" fill="hold" nodeType="afterGroup">
                            <p:stCondLst>
                              <p:cond delay="3000"/>
                            </p:stCondLst>
                            <p:childTnLst>
                              <p:par>
                                <p:cTn id="46" presetID="9" presetClass="entr" presetSubtype="0" fill="hold" grpId="1" nodeType="afterEffect">
                                  <p:stCondLst>
                                    <p:cond delay="0"/>
                                  </p:stCondLst>
                                  <p:childTnLst>
                                    <p:set>
                                      <p:cBhvr>
                                        <p:cTn id="47" dur="1" fill="hold">
                                          <p:stCondLst>
                                            <p:cond delay="0"/>
                                          </p:stCondLst>
                                        </p:cTn>
                                        <p:tgtEl>
                                          <p:spTgt spid="46093"/>
                                        </p:tgtEl>
                                        <p:attrNameLst>
                                          <p:attrName>style.visibility</p:attrName>
                                        </p:attrNameLst>
                                      </p:cBhvr>
                                      <p:to>
                                        <p:strVal val="visible"/>
                                      </p:to>
                                    </p:set>
                                    <p:animEffect transition="in" filter="dissolve">
                                      <p:cBhvr>
                                        <p:cTn id="48" dur="1000"/>
                                        <p:tgtEl>
                                          <p:spTgt spid="46093"/>
                                        </p:tgtEl>
                                      </p:cBhvr>
                                    </p:animEffect>
                                  </p:childTnLst>
                                </p:cTn>
                              </p:par>
                            </p:childTnLst>
                          </p:cTn>
                        </p:par>
                        <p:par>
                          <p:cTn id="49" fill="hold" nodeType="afterGroup">
                            <p:stCondLst>
                              <p:cond delay="4000"/>
                            </p:stCondLst>
                            <p:childTnLst>
                              <p:par>
                                <p:cTn id="50" presetID="9" presetClass="entr" presetSubtype="0" fill="hold" grpId="0" nodeType="afterEffect">
                                  <p:stCondLst>
                                    <p:cond delay="0"/>
                                  </p:stCondLst>
                                  <p:childTnLst>
                                    <p:set>
                                      <p:cBhvr>
                                        <p:cTn id="51" dur="1" fill="hold">
                                          <p:stCondLst>
                                            <p:cond delay="0"/>
                                          </p:stCondLst>
                                        </p:cTn>
                                        <p:tgtEl>
                                          <p:spTgt spid="46104"/>
                                        </p:tgtEl>
                                        <p:attrNameLst>
                                          <p:attrName>style.visibility</p:attrName>
                                        </p:attrNameLst>
                                      </p:cBhvr>
                                      <p:to>
                                        <p:strVal val="visible"/>
                                      </p:to>
                                    </p:set>
                                    <p:animEffect transition="in" filter="dissolve">
                                      <p:cBhvr>
                                        <p:cTn id="52" dur="1000"/>
                                        <p:tgtEl>
                                          <p:spTgt spid="46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6" grpId="0"/>
      <p:bldP spid="46087" grpId="0"/>
      <p:bldP spid="46088" grpId="1"/>
      <p:bldP spid="46092" grpId="0"/>
      <p:bldP spid="46093" grpId="1"/>
      <p:bldP spid="46094" grpId="0"/>
      <p:bldP spid="46096" grpId="0"/>
      <p:bldP spid="46097" grpId="0"/>
      <p:bldP spid="46099" grpId="0"/>
      <p:bldP spid="46100" grpId="0"/>
      <p:bldP spid="46101" grpId="0"/>
      <p:bldP spid="46102" grpId="0"/>
      <p:bldP spid="46103" grpId="0"/>
      <p:bldP spid="4610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5" name="Picture 3" descr="edwardSai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625" y="2781300"/>
            <a:ext cx="2816225" cy="3433763"/>
          </a:xfrm>
          <a:prstGeom prst="rect">
            <a:avLst/>
          </a:prstGeom>
          <a:noFill/>
          <a:extLst>
            <a:ext uri="{909E8E84-426E-40DD-AFC4-6F175D3DCCD1}">
              <a14:hiddenFill xmlns:a14="http://schemas.microsoft.com/office/drawing/2010/main">
                <a:solidFill>
                  <a:srgbClr val="FFFFFF"/>
                </a:solidFill>
              </a14:hiddenFill>
            </a:ext>
          </a:extLst>
        </p:spPr>
      </p:pic>
      <p:pic>
        <p:nvPicPr>
          <p:cNvPr id="69637" name="Picture 5" descr="SaidEdward"/>
          <p:cNvPicPr>
            <a:picLocks noChangeAspect="1" noChangeArrowheads="1"/>
          </p:cNvPicPr>
          <p:nvPr/>
        </p:nvPicPr>
        <p:blipFill>
          <a:blip r:embed="rId3">
            <a:extLst>
              <a:ext uri="{28A0092B-C50C-407E-A947-70E740481C1C}">
                <a14:useLocalDpi xmlns:a14="http://schemas.microsoft.com/office/drawing/2010/main" val="0"/>
              </a:ext>
            </a:extLst>
          </a:blip>
          <a:srcRect t="5431" b="330"/>
          <a:stretch>
            <a:fillRect/>
          </a:stretch>
        </p:blipFill>
        <p:spPr bwMode="auto">
          <a:xfrm>
            <a:off x="468313" y="620713"/>
            <a:ext cx="3429000" cy="4986337"/>
          </a:xfrm>
          <a:prstGeom prst="rect">
            <a:avLst/>
          </a:prstGeom>
          <a:noFill/>
          <a:ln>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xtLst>
            <a:ext uri="{909E8E84-426E-40DD-AFC4-6F175D3DCCD1}">
              <a14:hiddenFill xmlns:a14="http://schemas.microsoft.com/office/drawing/2010/main">
                <a:solidFill>
                  <a:srgbClr val="FFFFFF"/>
                </a:solidFill>
              </a14:hiddenFill>
            </a:ext>
          </a:extLst>
        </p:spPr>
      </p:pic>
      <p:sp>
        <p:nvSpPr>
          <p:cNvPr id="69638" name="Text Box 6"/>
          <p:cNvSpPr txBox="1">
            <a:spLocks noChangeArrowheads="1"/>
          </p:cNvSpPr>
          <p:nvPr/>
        </p:nvSpPr>
        <p:spPr bwMode="auto">
          <a:xfrm>
            <a:off x="4140200" y="692150"/>
            <a:ext cx="4751388" cy="1220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i="1">
                <a:solidFill>
                  <a:schemeClr val="accent1"/>
                </a:solidFill>
                <a:latin typeface="Tahoma" pitchFamily="34" charset="0"/>
              </a:rPr>
              <a:t>Orientalism</a:t>
            </a:r>
          </a:p>
          <a:p>
            <a:pPr algn="ctr">
              <a:spcBef>
                <a:spcPct val="50000"/>
              </a:spcBef>
            </a:pPr>
            <a:r>
              <a:rPr lang="en-GB" altLang="en-US" sz="2800">
                <a:solidFill>
                  <a:schemeClr val="accent1"/>
                </a:solidFill>
                <a:latin typeface="Tahoma" pitchFamily="34" charset="0"/>
              </a:rPr>
              <a:t>Edward Said </a:t>
            </a:r>
            <a:r>
              <a:rPr lang="en-GB" altLang="en-US" sz="2400">
                <a:solidFill>
                  <a:schemeClr val="accent1"/>
                </a:solidFill>
                <a:latin typeface="Tahoma" pitchFamily="34" charset="0"/>
              </a:rPr>
              <a:t>(1978)</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9638"/>
                                        </p:tgtEl>
                                        <p:attrNameLst>
                                          <p:attrName>style.visibility</p:attrName>
                                        </p:attrNameLst>
                                      </p:cBhvr>
                                      <p:to>
                                        <p:strVal val="visible"/>
                                      </p:to>
                                    </p:set>
                                    <p:animEffect transition="in" filter="fade">
                                      <p:cBhvr>
                                        <p:cTn id="7" dur="2000"/>
                                        <p:tgtEl>
                                          <p:spTgt spid="69638"/>
                                        </p:tgtEl>
                                      </p:cBhvr>
                                    </p:animEffect>
                                  </p:childTnLst>
                                </p:cTn>
                              </p:par>
                              <p:par>
                                <p:cTn id="8" presetID="10" presetClass="entr" presetSubtype="0" fill="hold" nodeType="withEffect">
                                  <p:stCondLst>
                                    <p:cond delay="0"/>
                                  </p:stCondLst>
                                  <p:childTnLst>
                                    <p:set>
                                      <p:cBhvr>
                                        <p:cTn id="9" dur="1" fill="hold">
                                          <p:stCondLst>
                                            <p:cond delay="0"/>
                                          </p:stCondLst>
                                        </p:cTn>
                                        <p:tgtEl>
                                          <p:spTgt spid="69635"/>
                                        </p:tgtEl>
                                        <p:attrNameLst>
                                          <p:attrName>style.visibility</p:attrName>
                                        </p:attrNameLst>
                                      </p:cBhvr>
                                      <p:to>
                                        <p:strVal val="visible"/>
                                      </p:to>
                                    </p:set>
                                    <p:animEffect transition="in" filter="fade">
                                      <p:cBhvr>
                                        <p:cTn id="10" dur="2000"/>
                                        <p:tgtEl>
                                          <p:spTgt spid="69635"/>
                                        </p:tgtEl>
                                      </p:cBhvr>
                                    </p:animEffect>
                                  </p:childTnLst>
                                </p:cTn>
                              </p:par>
                              <p:par>
                                <p:cTn id="11" presetID="10" presetClass="entr" presetSubtype="0" fill="hold" nodeType="withEffect">
                                  <p:stCondLst>
                                    <p:cond delay="0"/>
                                  </p:stCondLst>
                                  <p:childTnLst>
                                    <p:set>
                                      <p:cBhvr>
                                        <p:cTn id="12" dur="1" fill="hold">
                                          <p:stCondLst>
                                            <p:cond delay="0"/>
                                          </p:stCondLst>
                                        </p:cTn>
                                        <p:tgtEl>
                                          <p:spTgt spid="69637"/>
                                        </p:tgtEl>
                                        <p:attrNameLst>
                                          <p:attrName>style.visibility</p:attrName>
                                        </p:attrNameLst>
                                      </p:cBhvr>
                                      <p:to>
                                        <p:strVal val="visible"/>
                                      </p:to>
                                    </p:set>
                                    <p:animEffect transition="in" filter="fade">
                                      <p:cBhvr>
                                        <p:cTn id="13" dur="2000"/>
                                        <p:tgtEl>
                                          <p:spTgt spid="696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Text Box 4"/>
          <p:cNvSpPr txBox="1">
            <a:spLocks noChangeArrowheads="1"/>
          </p:cNvSpPr>
          <p:nvPr/>
        </p:nvSpPr>
        <p:spPr bwMode="auto">
          <a:xfrm>
            <a:off x="4716463" y="1295400"/>
            <a:ext cx="4103687" cy="2135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800" i="1">
                <a:solidFill>
                  <a:schemeClr val="accent1"/>
                </a:solidFill>
                <a:latin typeface="Tahoma" pitchFamily="34" charset="0"/>
              </a:rPr>
              <a:t>Crusaders</a:t>
            </a:r>
          </a:p>
          <a:p>
            <a:pPr algn="ctr">
              <a:spcBef>
                <a:spcPct val="50000"/>
              </a:spcBef>
            </a:pPr>
            <a:r>
              <a:rPr lang="en-GB" altLang="en-US" sz="2800">
                <a:solidFill>
                  <a:schemeClr val="accent1"/>
                </a:solidFill>
                <a:latin typeface="Tahoma" pitchFamily="34" charset="0"/>
              </a:rPr>
              <a:t>Templar Chapel, </a:t>
            </a:r>
            <a:r>
              <a:rPr lang="en-US" altLang="en-US" sz="2800">
                <a:solidFill>
                  <a:schemeClr val="accent1"/>
                </a:solidFill>
                <a:latin typeface="Tahoma" pitchFamily="34" charset="0"/>
              </a:rPr>
              <a:t>Cressac-Saint-Genis</a:t>
            </a:r>
          </a:p>
          <a:p>
            <a:pPr algn="ctr">
              <a:spcBef>
                <a:spcPct val="50000"/>
              </a:spcBef>
            </a:pPr>
            <a:r>
              <a:rPr lang="en-GB" altLang="en-US" sz="2400">
                <a:solidFill>
                  <a:schemeClr val="accent1"/>
                </a:solidFill>
                <a:latin typeface="Tahoma" pitchFamily="34" charset="0"/>
              </a:rPr>
              <a:t>(twelfth century)</a:t>
            </a:r>
          </a:p>
        </p:txBody>
      </p:sp>
      <p:pic>
        <p:nvPicPr>
          <p:cNvPr id="89094" name="Picture 6" descr="26frenc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413" y="620713"/>
            <a:ext cx="4281487" cy="54006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9092"/>
                                        </p:tgtEl>
                                        <p:attrNameLst>
                                          <p:attrName>style.visibility</p:attrName>
                                        </p:attrNameLst>
                                      </p:cBhvr>
                                      <p:to>
                                        <p:strVal val="visible"/>
                                      </p:to>
                                    </p:set>
                                    <p:animEffect transition="in" filter="fade">
                                      <p:cBhvr>
                                        <p:cTn id="7" dur="2000"/>
                                        <p:tgtEl>
                                          <p:spTgt spid="89092"/>
                                        </p:tgtEl>
                                      </p:cBhvr>
                                    </p:animEffect>
                                  </p:childTnLst>
                                </p:cTn>
                              </p:par>
                              <p:par>
                                <p:cTn id="8" presetID="10" presetClass="entr" presetSubtype="0" fill="hold" nodeType="withEffect">
                                  <p:stCondLst>
                                    <p:cond delay="0"/>
                                  </p:stCondLst>
                                  <p:childTnLst>
                                    <p:set>
                                      <p:cBhvr>
                                        <p:cTn id="9" dur="1" fill="hold">
                                          <p:stCondLst>
                                            <p:cond delay="0"/>
                                          </p:stCondLst>
                                        </p:cTn>
                                        <p:tgtEl>
                                          <p:spTgt spid="89094"/>
                                        </p:tgtEl>
                                        <p:attrNameLst>
                                          <p:attrName>style.visibility</p:attrName>
                                        </p:attrNameLst>
                                      </p:cBhvr>
                                      <p:to>
                                        <p:strVal val="visible"/>
                                      </p:to>
                                    </p:set>
                                    <p:animEffect transition="in" filter="fade">
                                      <p:cBhvr>
                                        <p:cTn id="10" dur="2000"/>
                                        <p:tgtEl>
                                          <p:spTgt spid="890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4716463" y="652463"/>
            <a:ext cx="4248150" cy="176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i="1">
                <a:solidFill>
                  <a:schemeClr val="accent1"/>
                </a:solidFill>
                <a:latin typeface="Tahoma" pitchFamily="34" charset="0"/>
              </a:rPr>
              <a:t>Mehmed II</a:t>
            </a:r>
          </a:p>
          <a:p>
            <a:pPr algn="ctr">
              <a:spcBef>
                <a:spcPct val="50000"/>
              </a:spcBef>
            </a:pPr>
            <a:endParaRPr lang="en-GB" altLang="en-US" sz="2800">
              <a:solidFill>
                <a:schemeClr val="accent1"/>
              </a:solidFill>
              <a:latin typeface="Tahoma" pitchFamily="34" charset="0"/>
            </a:endParaRPr>
          </a:p>
          <a:p>
            <a:pPr algn="ctr">
              <a:spcBef>
                <a:spcPct val="50000"/>
              </a:spcBef>
            </a:pPr>
            <a:r>
              <a:rPr lang="en-GB" altLang="en-US" sz="2400">
                <a:solidFill>
                  <a:schemeClr val="accent1"/>
                </a:solidFill>
                <a:latin typeface="Tahoma" pitchFamily="34" charset="0"/>
              </a:rPr>
              <a:t>(fifteenth century)</a:t>
            </a:r>
          </a:p>
        </p:txBody>
      </p:sp>
      <p:pic>
        <p:nvPicPr>
          <p:cNvPr id="91141" name="Picture 5" descr="File:Sarayi Album 10a.jpg"/>
          <p:cNvPicPr>
            <a:picLocks noChangeAspect="1" noChangeArrowheads="1"/>
          </p:cNvPicPr>
          <p:nvPr/>
        </p:nvPicPr>
        <p:blipFill>
          <a:blip r:embed="rId2">
            <a:extLst>
              <a:ext uri="{28A0092B-C50C-407E-A947-70E740481C1C}">
                <a14:useLocalDpi xmlns:a14="http://schemas.microsoft.com/office/drawing/2010/main" val="0"/>
              </a:ext>
            </a:extLst>
          </a:blip>
          <a:srcRect l="1729" t="1250" r="1070" b="1166"/>
          <a:stretch>
            <a:fillRect/>
          </a:stretch>
        </p:blipFill>
        <p:spPr bwMode="auto">
          <a:xfrm>
            <a:off x="395288" y="404813"/>
            <a:ext cx="4017962" cy="59769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1138"/>
                                        </p:tgtEl>
                                        <p:attrNameLst>
                                          <p:attrName>style.visibility</p:attrName>
                                        </p:attrNameLst>
                                      </p:cBhvr>
                                      <p:to>
                                        <p:strVal val="visible"/>
                                      </p:to>
                                    </p:set>
                                    <p:animEffect transition="in" filter="fade">
                                      <p:cBhvr>
                                        <p:cTn id="7" dur="2000"/>
                                        <p:tgtEl>
                                          <p:spTgt spid="91138"/>
                                        </p:tgtEl>
                                      </p:cBhvr>
                                    </p:animEffect>
                                  </p:childTnLst>
                                </p:cTn>
                              </p:par>
                              <p:par>
                                <p:cTn id="8" presetID="10" presetClass="entr" presetSubtype="0" fill="hold" nodeType="withEffect">
                                  <p:stCondLst>
                                    <p:cond delay="0"/>
                                  </p:stCondLst>
                                  <p:childTnLst>
                                    <p:set>
                                      <p:cBhvr>
                                        <p:cTn id="9" dur="1" fill="hold">
                                          <p:stCondLst>
                                            <p:cond delay="0"/>
                                          </p:stCondLst>
                                        </p:cTn>
                                        <p:tgtEl>
                                          <p:spTgt spid="91141"/>
                                        </p:tgtEl>
                                        <p:attrNameLst>
                                          <p:attrName>style.visibility</p:attrName>
                                        </p:attrNameLst>
                                      </p:cBhvr>
                                      <p:to>
                                        <p:strVal val="visible"/>
                                      </p:to>
                                    </p:set>
                                    <p:animEffect transition="in" filter="fade">
                                      <p:cBhvr>
                                        <p:cTn id="10" dur="2000"/>
                                        <p:tgtEl>
                                          <p:spTgt spid="91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7" name="Picture 5" descr="lepanto"/>
          <p:cNvPicPr>
            <a:picLocks noChangeAspect="1" noChangeArrowheads="1"/>
          </p:cNvPicPr>
          <p:nvPr/>
        </p:nvPicPr>
        <p:blipFill>
          <a:blip r:embed="rId2">
            <a:extLst>
              <a:ext uri="{28A0092B-C50C-407E-A947-70E740481C1C}">
                <a14:useLocalDpi xmlns:a14="http://schemas.microsoft.com/office/drawing/2010/main" val="0"/>
              </a:ext>
            </a:extLst>
          </a:blip>
          <a:srcRect l="15823" t="2188" r="12509" b="2966"/>
          <a:stretch>
            <a:fillRect/>
          </a:stretch>
        </p:blipFill>
        <p:spPr bwMode="auto">
          <a:xfrm>
            <a:off x="250825" y="766763"/>
            <a:ext cx="8642350" cy="4318000"/>
          </a:xfrm>
          <a:prstGeom prst="rect">
            <a:avLst/>
          </a:prstGeom>
          <a:noFill/>
          <a:extLst>
            <a:ext uri="{909E8E84-426E-40DD-AFC4-6F175D3DCCD1}">
              <a14:hiddenFill xmlns:a14="http://schemas.microsoft.com/office/drawing/2010/main">
                <a:solidFill>
                  <a:srgbClr val="FFFFFF"/>
                </a:solidFill>
              </a14:hiddenFill>
            </a:ext>
          </a:extLst>
        </p:spPr>
      </p:pic>
      <p:sp>
        <p:nvSpPr>
          <p:cNvPr id="90120" name="Text Box 8"/>
          <p:cNvSpPr txBox="1">
            <a:spLocks noChangeArrowheads="1"/>
          </p:cNvSpPr>
          <p:nvPr/>
        </p:nvSpPr>
        <p:spPr bwMode="auto">
          <a:xfrm>
            <a:off x="323850" y="5516563"/>
            <a:ext cx="856932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800" i="1">
                <a:solidFill>
                  <a:schemeClr val="accent1"/>
                </a:solidFill>
                <a:latin typeface="Tahoma" pitchFamily="34" charset="0"/>
              </a:rPr>
              <a:t>Battle of Lepanto</a:t>
            </a:r>
          </a:p>
          <a:p>
            <a:pPr algn="ctr">
              <a:spcBef>
                <a:spcPct val="50000"/>
              </a:spcBef>
            </a:pPr>
            <a:r>
              <a:rPr lang="en-GB" altLang="en-US" sz="2400">
                <a:solidFill>
                  <a:schemeClr val="accent1"/>
                </a:solidFill>
                <a:latin typeface="Tahoma" pitchFamily="34" charset="0"/>
              </a:rPr>
              <a:t>Andrea Vicentino (1603)</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0120"/>
                                        </p:tgtEl>
                                        <p:attrNameLst>
                                          <p:attrName>style.visibility</p:attrName>
                                        </p:attrNameLst>
                                      </p:cBhvr>
                                      <p:to>
                                        <p:strVal val="visible"/>
                                      </p:to>
                                    </p:set>
                                    <p:animEffect transition="in" filter="fade">
                                      <p:cBhvr>
                                        <p:cTn id="7" dur="2000"/>
                                        <p:tgtEl>
                                          <p:spTgt spid="90120"/>
                                        </p:tgtEl>
                                      </p:cBhvr>
                                    </p:animEffect>
                                  </p:childTnLst>
                                </p:cTn>
                              </p:par>
                              <p:par>
                                <p:cTn id="8" presetID="10" presetClass="entr" presetSubtype="0" fill="hold" nodeType="withEffect">
                                  <p:stCondLst>
                                    <p:cond delay="0"/>
                                  </p:stCondLst>
                                  <p:childTnLst>
                                    <p:set>
                                      <p:cBhvr>
                                        <p:cTn id="9" dur="1" fill="hold">
                                          <p:stCondLst>
                                            <p:cond delay="0"/>
                                          </p:stCondLst>
                                        </p:cTn>
                                        <p:tgtEl>
                                          <p:spTgt spid="90117"/>
                                        </p:tgtEl>
                                        <p:attrNameLst>
                                          <p:attrName>style.visibility</p:attrName>
                                        </p:attrNameLst>
                                      </p:cBhvr>
                                      <p:to>
                                        <p:strVal val="visible"/>
                                      </p:to>
                                    </p:set>
                                    <p:animEffect transition="in" filter="fade">
                                      <p:cBhvr>
                                        <p:cTn id="10" dur="2000"/>
                                        <p:tgtEl>
                                          <p:spTgt spid="90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ext Box 2"/>
          <p:cNvSpPr txBox="1">
            <a:spLocks noChangeArrowheads="1"/>
          </p:cNvSpPr>
          <p:nvPr/>
        </p:nvSpPr>
        <p:spPr bwMode="auto">
          <a:xfrm>
            <a:off x="4716463" y="620713"/>
            <a:ext cx="4392612"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i="1">
                <a:solidFill>
                  <a:schemeClr val="accent1"/>
                </a:solidFill>
                <a:latin typeface="Tahoma" pitchFamily="34" charset="0"/>
              </a:rPr>
              <a:t>James I of Aragon defeating the Moors at the Battle of El Puig</a:t>
            </a:r>
          </a:p>
          <a:p>
            <a:pPr algn="ctr">
              <a:spcBef>
                <a:spcPct val="50000"/>
              </a:spcBef>
            </a:pPr>
            <a:r>
              <a:rPr lang="en-GB" altLang="en-US" sz="2800">
                <a:solidFill>
                  <a:schemeClr val="accent1"/>
                </a:solidFill>
                <a:latin typeface="Tahoma" pitchFamily="34" charset="0"/>
              </a:rPr>
              <a:t>Altarpiece of St George</a:t>
            </a:r>
          </a:p>
          <a:p>
            <a:pPr algn="ctr">
              <a:spcBef>
                <a:spcPct val="50000"/>
              </a:spcBef>
            </a:pPr>
            <a:r>
              <a:rPr lang="en-GB" altLang="en-US" sz="2400">
                <a:solidFill>
                  <a:schemeClr val="accent1"/>
                </a:solidFill>
                <a:latin typeface="Tahoma" pitchFamily="34" charset="0"/>
              </a:rPr>
              <a:t>V&amp;A (c.1410)</a:t>
            </a:r>
          </a:p>
        </p:txBody>
      </p:sp>
      <p:pic>
        <p:nvPicPr>
          <p:cNvPr id="93190" name="Picture 6" descr="jaume-i-9"/>
          <p:cNvPicPr>
            <a:picLocks noChangeAspect="1" noChangeArrowheads="1"/>
          </p:cNvPicPr>
          <p:nvPr/>
        </p:nvPicPr>
        <p:blipFill>
          <a:blip r:embed="rId2" cstate="print">
            <a:extLst>
              <a:ext uri="{28A0092B-C50C-407E-A947-70E740481C1C}">
                <a14:useLocalDpi xmlns:a14="http://schemas.microsoft.com/office/drawing/2010/main" val="0"/>
              </a:ext>
            </a:extLst>
          </a:blip>
          <a:srcRect l="9625" t="5931" r="2087"/>
          <a:stretch>
            <a:fillRect/>
          </a:stretch>
        </p:blipFill>
        <p:spPr bwMode="auto">
          <a:xfrm>
            <a:off x="179388" y="188913"/>
            <a:ext cx="4491037" cy="64801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3186"/>
                                        </p:tgtEl>
                                        <p:attrNameLst>
                                          <p:attrName>style.visibility</p:attrName>
                                        </p:attrNameLst>
                                      </p:cBhvr>
                                      <p:to>
                                        <p:strVal val="visible"/>
                                      </p:to>
                                    </p:set>
                                    <p:animEffect transition="in" filter="fade">
                                      <p:cBhvr>
                                        <p:cTn id="7" dur="2000"/>
                                        <p:tgtEl>
                                          <p:spTgt spid="93186"/>
                                        </p:tgtEl>
                                      </p:cBhvr>
                                    </p:animEffect>
                                  </p:childTnLst>
                                </p:cTn>
                              </p:par>
                              <p:par>
                                <p:cTn id="8" presetID="10" presetClass="entr" presetSubtype="0" fill="hold" nodeType="withEffect">
                                  <p:stCondLst>
                                    <p:cond delay="0"/>
                                  </p:stCondLst>
                                  <p:childTnLst>
                                    <p:set>
                                      <p:cBhvr>
                                        <p:cTn id="9" dur="1" fill="hold">
                                          <p:stCondLst>
                                            <p:cond delay="0"/>
                                          </p:stCondLst>
                                        </p:cTn>
                                        <p:tgtEl>
                                          <p:spTgt spid="93190"/>
                                        </p:tgtEl>
                                        <p:attrNameLst>
                                          <p:attrName>style.visibility</p:attrName>
                                        </p:attrNameLst>
                                      </p:cBhvr>
                                      <p:to>
                                        <p:strVal val="visible"/>
                                      </p:to>
                                    </p:set>
                                    <p:animEffect transition="in" filter="fade">
                                      <p:cBhvr>
                                        <p:cTn id="10" dur="2000"/>
                                        <p:tgtEl>
                                          <p:spTgt spid="93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Text Box 4"/>
          <p:cNvSpPr txBox="1">
            <a:spLocks noChangeArrowheads="1"/>
          </p:cNvSpPr>
          <p:nvPr/>
        </p:nvSpPr>
        <p:spPr bwMode="auto">
          <a:xfrm>
            <a:off x="395288" y="363538"/>
            <a:ext cx="8424862"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a:solidFill>
                  <a:schemeClr val="accent1"/>
                </a:solidFill>
                <a:latin typeface="Tahoma" pitchFamily="34" charset="0"/>
              </a:rPr>
              <a:t>Islam as an external threat</a:t>
            </a:r>
          </a:p>
        </p:txBody>
      </p:sp>
      <p:pic>
        <p:nvPicPr>
          <p:cNvPr id="70670" name="Picture 14" descr="Islam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625" y="1727200"/>
            <a:ext cx="8637588" cy="3454400"/>
          </a:xfrm>
          <a:prstGeom prst="rect">
            <a:avLst/>
          </a:prstGeom>
          <a:noFill/>
          <a:extLst>
            <a:ext uri="{909E8E84-426E-40DD-AFC4-6F175D3DCCD1}">
              <a14:hiddenFill xmlns:a14="http://schemas.microsoft.com/office/drawing/2010/main">
                <a:solidFill>
                  <a:srgbClr val="FFFFFF"/>
                </a:solidFill>
              </a14:hiddenFill>
            </a:ext>
          </a:extLst>
        </p:spPr>
      </p:pic>
      <p:pic>
        <p:nvPicPr>
          <p:cNvPr id="70671" name="Picture 15" descr="Islam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338" y="1727200"/>
            <a:ext cx="8637587" cy="3454400"/>
          </a:xfrm>
          <a:prstGeom prst="rect">
            <a:avLst/>
          </a:prstGeom>
          <a:noFill/>
          <a:extLst>
            <a:ext uri="{909E8E84-426E-40DD-AFC4-6F175D3DCCD1}">
              <a14:hiddenFill xmlns:a14="http://schemas.microsoft.com/office/drawing/2010/main">
                <a:solidFill>
                  <a:srgbClr val="FFFFFF"/>
                </a:solidFill>
              </a14:hiddenFill>
            </a:ext>
          </a:extLst>
        </p:spPr>
      </p:pic>
      <p:pic>
        <p:nvPicPr>
          <p:cNvPr id="70672" name="Picture 16" descr="Islam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338" y="1727200"/>
            <a:ext cx="8637587" cy="3454400"/>
          </a:xfrm>
          <a:prstGeom prst="rect">
            <a:avLst/>
          </a:prstGeom>
          <a:noFill/>
          <a:extLst>
            <a:ext uri="{909E8E84-426E-40DD-AFC4-6F175D3DCCD1}">
              <a14:hiddenFill xmlns:a14="http://schemas.microsoft.com/office/drawing/2010/main">
                <a:solidFill>
                  <a:srgbClr val="FFFFFF"/>
                </a:solidFill>
              </a14:hiddenFill>
            </a:ext>
          </a:extLst>
        </p:spPr>
      </p:pic>
      <p:pic>
        <p:nvPicPr>
          <p:cNvPr id="70673" name="Picture 17" descr="Islam 4"/>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3688" y="1727200"/>
            <a:ext cx="8637587" cy="3454400"/>
          </a:xfrm>
          <a:prstGeom prst="rect">
            <a:avLst/>
          </a:prstGeom>
          <a:noFill/>
          <a:extLst>
            <a:ext uri="{909E8E84-426E-40DD-AFC4-6F175D3DCCD1}">
              <a14:hiddenFill xmlns:a14="http://schemas.microsoft.com/office/drawing/2010/main">
                <a:solidFill>
                  <a:srgbClr val="FFFFFF"/>
                </a:solidFill>
              </a14:hiddenFill>
            </a:ext>
          </a:extLst>
        </p:spPr>
      </p:pic>
      <p:sp>
        <p:nvSpPr>
          <p:cNvPr id="70674" name="Text Box 18"/>
          <p:cNvSpPr txBox="1">
            <a:spLocks noChangeArrowheads="1"/>
          </p:cNvSpPr>
          <p:nvPr/>
        </p:nvSpPr>
        <p:spPr bwMode="auto">
          <a:xfrm>
            <a:off x="1042988" y="2917825"/>
            <a:ext cx="11525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a:t>● </a:t>
            </a:r>
            <a:r>
              <a:rPr lang="en-GB" altLang="en-US">
                <a:latin typeface="Tahoma" pitchFamily="34" charset="0"/>
                <a:cs typeface="Arial" charset="0"/>
              </a:rPr>
              <a:t>Toledo</a:t>
            </a:r>
          </a:p>
        </p:txBody>
      </p:sp>
      <p:sp>
        <p:nvSpPr>
          <p:cNvPr id="70675" name="Text Box 19"/>
          <p:cNvSpPr txBox="1">
            <a:spLocks noChangeArrowheads="1"/>
          </p:cNvSpPr>
          <p:nvPr/>
        </p:nvSpPr>
        <p:spPr bwMode="auto">
          <a:xfrm>
            <a:off x="611188" y="3348038"/>
            <a:ext cx="1081087" cy="395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50000"/>
              </a:lnSpc>
              <a:spcAft>
                <a:spcPct val="10000"/>
              </a:spcAft>
            </a:pPr>
            <a:r>
              <a:rPr lang="en-GB" altLang="en-US">
                <a:latin typeface="Tahoma" pitchFamily="34" charset="0"/>
                <a:cs typeface="Arial" charset="0"/>
              </a:rPr>
              <a:t>Granada</a:t>
            </a:r>
          </a:p>
          <a:p>
            <a:pPr algn="ctr">
              <a:lnSpc>
                <a:spcPct val="50000"/>
              </a:lnSpc>
            </a:pPr>
            <a:r>
              <a:rPr lang="en-GB" altLang="en-US"/>
              <a:t>  ●</a:t>
            </a:r>
          </a:p>
        </p:txBody>
      </p:sp>
      <p:sp>
        <p:nvSpPr>
          <p:cNvPr id="70676" name="Text Box 20"/>
          <p:cNvSpPr txBox="1">
            <a:spLocks noChangeArrowheads="1"/>
          </p:cNvSpPr>
          <p:nvPr/>
        </p:nvSpPr>
        <p:spPr bwMode="auto">
          <a:xfrm>
            <a:off x="3348038" y="2335213"/>
            <a:ext cx="1081087" cy="230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50000"/>
              </a:lnSpc>
            </a:pPr>
            <a:r>
              <a:rPr lang="en-GB" altLang="en-US">
                <a:latin typeface="Tahoma" pitchFamily="34" charset="0"/>
                <a:cs typeface="Arial" charset="0"/>
              </a:rPr>
              <a:t>Vienna </a:t>
            </a:r>
            <a:r>
              <a:rPr lang="en-GB" altLang="en-US"/>
              <a:t>●</a:t>
            </a:r>
          </a:p>
        </p:txBody>
      </p:sp>
      <p:sp>
        <p:nvSpPr>
          <p:cNvPr id="70677" name="Text Box 21"/>
          <p:cNvSpPr txBox="1">
            <a:spLocks noChangeArrowheads="1"/>
          </p:cNvSpPr>
          <p:nvPr/>
        </p:nvSpPr>
        <p:spPr bwMode="auto">
          <a:xfrm>
            <a:off x="5434013" y="3636963"/>
            <a:ext cx="1730375"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lnSpc>
                <a:spcPct val="50000"/>
              </a:lnSpc>
            </a:pPr>
            <a:r>
              <a:rPr lang="en-GB" altLang="en-US">
                <a:latin typeface="Tahoma" pitchFamily="34" charset="0"/>
                <a:cs typeface="Arial" charset="0"/>
              </a:rPr>
              <a:t>Constantinople</a:t>
            </a:r>
          </a:p>
          <a:p>
            <a:pPr>
              <a:lnSpc>
                <a:spcPct val="50000"/>
              </a:lnSpc>
            </a:pPr>
            <a:r>
              <a:rPr lang="en-GB" altLang="en-US">
                <a:latin typeface="Tahoma" pitchFamily="34" charset="0"/>
                <a:cs typeface="Arial" charset="0"/>
              </a:rPr>
              <a:t> </a:t>
            </a:r>
            <a:r>
              <a:rPr lang="en-GB" altLang="en-US"/>
              <a:t>●</a:t>
            </a:r>
          </a:p>
        </p:txBody>
      </p:sp>
      <p:sp>
        <p:nvSpPr>
          <p:cNvPr id="70678" name="Text Box 22"/>
          <p:cNvSpPr txBox="1">
            <a:spLocks noChangeArrowheads="1"/>
          </p:cNvSpPr>
          <p:nvPr/>
        </p:nvSpPr>
        <p:spPr bwMode="auto">
          <a:xfrm>
            <a:off x="2555875" y="4068763"/>
            <a:ext cx="107950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50000"/>
              </a:lnSpc>
            </a:pPr>
            <a:r>
              <a:rPr lang="en-GB" altLang="en-US">
                <a:latin typeface="Tahoma" pitchFamily="34" charset="0"/>
                <a:cs typeface="Arial" charset="0"/>
              </a:rPr>
              <a:t>Palermo</a:t>
            </a:r>
          </a:p>
          <a:p>
            <a:pPr algn="r">
              <a:lnSpc>
                <a:spcPct val="50000"/>
              </a:lnSpc>
            </a:pPr>
            <a:r>
              <a:rPr lang="en-GB" altLang="en-US">
                <a:latin typeface="Tahoma" pitchFamily="34" charset="0"/>
                <a:cs typeface="Arial" charset="0"/>
              </a:rPr>
              <a:t> </a:t>
            </a:r>
            <a:r>
              <a:rPr lang="en-GB" altLang="en-US"/>
              <a:t>●</a:t>
            </a:r>
          </a:p>
        </p:txBody>
      </p:sp>
      <p:sp>
        <p:nvSpPr>
          <p:cNvPr id="70679" name="Text Box 23"/>
          <p:cNvSpPr txBox="1">
            <a:spLocks noChangeArrowheads="1"/>
          </p:cNvSpPr>
          <p:nvPr/>
        </p:nvSpPr>
        <p:spPr bwMode="auto">
          <a:xfrm>
            <a:off x="969963" y="4005263"/>
            <a:ext cx="1081087"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lnSpc>
                <a:spcPct val="50000"/>
              </a:lnSpc>
            </a:pPr>
            <a:r>
              <a:rPr lang="en-GB" altLang="en-US"/>
              <a:t>●</a:t>
            </a:r>
          </a:p>
          <a:p>
            <a:pPr algn="ctr">
              <a:lnSpc>
                <a:spcPct val="50000"/>
              </a:lnSpc>
            </a:pPr>
            <a:r>
              <a:rPr lang="en-GB" altLang="en-US"/>
              <a:t>Algiers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2" fill="hold" nodeType="afterEffect">
                                  <p:stCondLst>
                                    <p:cond delay="2000"/>
                                  </p:stCondLst>
                                  <p:childTnLst>
                                    <p:set>
                                      <p:cBhvr>
                                        <p:cTn id="6" dur="1" fill="hold">
                                          <p:stCondLst>
                                            <p:cond delay="0"/>
                                          </p:stCondLst>
                                        </p:cTn>
                                        <p:tgtEl>
                                          <p:spTgt spid="70671"/>
                                        </p:tgtEl>
                                        <p:attrNameLst>
                                          <p:attrName>style.visibility</p:attrName>
                                        </p:attrNameLst>
                                      </p:cBhvr>
                                      <p:to>
                                        <p:strVal val="visible"/>
                                      </p:to>
                                    </p:set>
                                    <p:animEffect transition="in" filter="wipe(right)">
                                      <p:cBhvr>
                                        <p:cTn id="7" dur="3000"/>
                                        <p:tgtEl>
                                          <p:spTgt spid="70671"/>
                                        </p:tgtEl>
                                      </p:cBhvr>
                                    </p:animEffect>
                                  </p:childTnLst>
                                </p:cTn>
                              </p:par>
                            </p:childTnLst>
                          </p:cTn>
                        </p:par>
                        <p:par>
                          <p:cTn id="8" fill="hold" nodeType="afterGroup">
                            <p:stCondLst>
                              <p:cond delay="5000"/>
                            </p:stCondLst>
                            <p:childTnLst>
                              <p:par>
                                <p:cTn id="9" presetID="22" presetClass="entr" presetSubtype="2" fill="hold" nodeType="afterEffect">
                                  <p:stCondLst>
                                    <p:cond delay="2000"/>
                                  </p:stCondLst>
                                  <p:childTnLst>
                                    <p:set>
                                      <p:cBhvr>
                                        <p:cTn id="10" dur="1" fill="hold">
                                          <p:stCondLst>
                                            <p:cond delay="0"/>
                                          </p:stCondLst>
                                        </p:cTn>
                                        <p:tgtEl>
                                          <p:spTgt spid="70672"/>
                                        </p:tgtEl>
                                        <p:attrNameLst>
                                          <p:attrName>style.visibility</p:attrName>
                                        </p:attrNameLst>
                                      </p:cBhvr>
                                      <p:to>
                                        <p:strVal val="visible"/>
                                      </p:to>
                                    </p:set>
                                    <p:animEffect transition="in" filter="wipe(right)">
                                      <p:cBhvr>
                                        <p:cTn id="11" dur="3000"/>
                                        <p:tgtEl>
                                          <p:spTgt spid="70672"/>
                                        </p:tgtEl>
                                      </p:cBhvr>
                                    </p:animEffect>
                                  </p:childTnLst>
                                </p:cTn>
                              </p:par>
                            </p:childTnLst>
                          </p:cTn>
                        </p:par>
                        <p:par>
                          <p:cTn id="12" fill="hold" nodeType="afterGroup">
                            <p:stCondLst>
                              <p:cond delay="10000"/>
                            </p:stCondLst>
                            <p:childTnLst>
                              <p:par>
                                <p:cTn id="13" presetID="22" presetClass="entr" presetSubtype="2" fill="hold" nodeType="afterEffect">
                                  <p:stCondLst>
                                    <p:cond delay="2000"/>
                                  </p:stCondLst>
                                  <p:childTnLst>
                                    <p:set>
                                      <p:cBhvr>
                                        <p:cTn id="14" dur="1" fill="hold">
                                          <p:stCondLst>
                                            <p:cond delay="0"/>
                                          </p:stCondLst>
                                        </p:cTn>
                                        <p:tgtEl>
                                          <p:spTgt spid="70673"/>
                                        </p:tgtEl>
                                        <p:attrNameLst>
                                          <p:attrName>style.visibility</p:attrName>
                                        </p:attrNameLst>
                                      </p:cBhvr>
                                      <p:to>
                                        <p:strVal val="visible"/>
                                      </p:to>
                                    </p:set>
                                    <p:animEffect transition="in" filter="wipe(right)">
                                      <p:cBhvr>
                                        <p:cTn id="15" dur="3000"/>
                                        <p:tgtEl>
                                          <p:spTgt spid="706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4954</TotalTime>
  <Words>260</Words>
  <Application>Microsoft Office PowerPoint</Application>
  <PresentationFormat>On-screen Show (4:3)</PresentationFormat>
  <Paragraphs>80</Paragraphs>
  <Slides>21</Slides>
  <Notes>0</Notes>
  <HiddenSlides>0</HiddenSlides>
  <MMClips>1</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Arial</vt:lpstr>
      <vt:lpstr>Tahoma</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OpenWeb Computing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Stephen Bates</dc:creator>
  <cp:lastModifiedBy>Stephen Bates</cp:lastModifiedBy>
  <cp:revision>68</cp:revision>
  <dcterms:created xsi:type="dcterms:W3CDTF">2012-09-24T12:14:27Z</dcterms:created>
  <dcterms:modified xsi:type="dcterms:W3CDTF">2014-11-12T17:37:46Z</dcterms:modified>
</cp:coreProperties>
</file>