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342" r:id="rId4"/>
    <p:sldId id="343" r:id="rId5"/>
    <p:sldId id="344" r:id="rId6"/>
    <p:sldId id="345" r:id="rId7"/>
    <p:sldId id="354" r:id="rId8"/>
    <p:sldId id="373" r:id="rId9"/>
    <p:sldId id="366" r:id="rId10"/>
    <p:sldId id="360" r:id="rId11"/>
    <p:sldId id="362" r:id="rId12"/>
    <p:sldId id="359" r:id="rId13"/>
    <p:sldId id="367" r:id="rId14"/>
    <p:sldId id="348" r:id="rId15"/>
    <p:sldId id="357" r:id="rId16"/>
    <p:sldId id="358" r:id="rId17"/>
    <p:sldId id="349" r:id="rId18"/>
    <p:sldId id="350" r:id="rId19"/>
    <p:sldId id="355" r:id="rId20"/>
    <p:sldId id="356" r:id="rId21"/>
    <p:sldId id="361" r:id="rId22"/>
    <p:sldId id="368" r:id="rId23"/>
    <p:sldId id="369" r:id="rId24"/>
    <p:sldId id="372" r:id="rId25"/>
    <p:sldId id="370" r:id="rId26"/>
    <p:sldId id="371" r:id="rId27"/>
    <p:sldId id="365" r:id="rId28"/>
    <p:sldId id="351" r:id="rId29"/>
    <p:sldId id="363" r:id="rId30"/>
    <p:sldId id="364" r:id="rId31"/>
    <p:sldId id="347" r:id="rId32"/>
    <p:sldId id="352" r:id="rId33"/>
    <p:sldId id="309" r:id="rId34"/>
    <p:sldId id="374" r:id="rId3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A0F92E-77F3-495D-9582-441924EFB2F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61333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F7510-9D47-45FC-901D-B4C26439BBC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74008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A1F25-B1F6-4F1B-BFF8-EFD7DF04CF8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56026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696EC-E84C-4AA6-B08A-DF25EF2DA4E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9939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3F74A-D7E7-49ED-A2B2-140BCF9873B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8724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AFC52-89B2-4403-970E-0B69FEE904B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31360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7D482-258D-4021-998E-3134FB73445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8929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494940-AC16-40C4-B45B-3D8ECA4B9B5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86920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D3D2F-B274-4CC2-B378-E704A466B72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8258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518BFF-E65D-4926-B7DB-94A230BF9D5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25118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6B62C-34DF-41AC-8504-94D93ED4704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7885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A39CCB-8A54-4EEA-97C8-EA42E7A111EF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//upload.wikimedia.org/wikipedia/commons/4/48/Flagellants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//upload.wikimedia.org/wikipedia/commons/6/68/PetrusGonsalvus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hyperlink" Target="//upload.wikimedia.org/wikipedia/commons/3/31/Las_Meninas%2C_by_Diego_Vel%C3%A1zquez%2C_from_Prado_in_Google_Earth.jpg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upload.wikimedia.org/wikipedia/commons/2/22/Da_Vinci_Vitruve_Luc_Viatour.jpg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nlm.nih.gov/exhibition/historicalanatomies/Images/1200_pixels/Vesalius_Pg_178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ndrewsullivan.theatlantic.com/.a/6a00d83451c45669e201157010dd71970b-popu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//upload.wikimedia.org/wikipedia/commons/5/57/Paul_F%C3%BCrst%2C_Der_Doctor_Schnabel_von_Rom_%28Holl%C3%A4nder_version%29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47813" y="1125538"/>
            <a:ext cx="6119812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HI266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Deviance and Non-Conformity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9388" y="2781300"/>
            <a:ext cx="8785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Medical Marginality</a:t>
            </a:r>
            <a:endParaRPr lang="en-GB" altLang="en-US" sz="3200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68538" y="4149725"/>
            <a:ext cx="4679950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Stephen Bates</a:t>
            </a:r>
          </a:p>
          <a:p>
            <a:pPr algn="ctr">
              <a:spcBef>
                <a:spcPct val="50000"/>
              </a:spcBef>
            </a:pPr>
            <a:r>
              <a:rPr lang="en-GB" altLang="en-US">
                <a:solidFill>
                  <a:schemeClr val="accent1"/>
                </a:solidFill>
                <a:latin typeface="Tahoma" pitchFamily="34" charset="0"/>
              </a:rPr>
              <a:t>s.m.j.bates@warwick.ac.uk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4716463" y="692150"/>
            <a:ext cx="4103687" cy="225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Pilgrims at the tomb of St Sebastian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Josse Lieferinxe	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(1497)</a:t>
            </a:r>
          </a:p>
        </p:txBody>
      </p:sp>
      <p:pic>
        <p:nvPicPr>
          <p:cNvPr id="120837" name="Picture 5" descr="sebasti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4076700" cy="611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2"/>
          <p:cNvSpPr txBox="1">
            <a:spLocks noChangeArrowheads="1"/>
          </p:cNvSpPr>
          <p:nvPr/>
        </p:nvSpPr>
        <p:spPr bwMode="auto">
          <a:xfrm>
            <a:off x="5076825" y="692150"/>
            <a:ext cx="3743325" cy="225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Martyrdom of St Sebastian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Hans Paur	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(c.1472)</a:t>
            </a:r>
          </a:p>
        </p:txBody>
      </p:sp>
      <p:pic>
        <p:nvPicPr>
          <p:cNvPr id="122887" name="Picture 7" descr="martyr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04813"/>
            <a:ext cx="4476750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 Box 2"/>
          <p:cNvSpPr txBox="1">
            <a:spLocks noChangeArrowheads="1"/>
          </p:cNvSpPr>
          <p:nvPr/>
        </p:nvSpPr>
        <p:spPr bwMode="auto">
          <a:xfrm>
            <a:off x="4716463" y="692150"/>
            <a:ext cx="4103687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Plague Picture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Lucas Cranach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(1518)</a:t>
            </a:r>
          </a:p>
        </p:txBody>
      </p:sp>
      <p:pic>
        <p:nvPicPr>
          <p:cNvPr id="119813" name="Picture 5" descr="45relig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4548188" cy="611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4860925" y="692150"/>
            <a:ext cx="4103688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Flagellants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(Fifteenth-century woodcut)</a:t>
            </a:r>
          </a:p>
        </p:txBody>
      </p:sp>
      <p:pic>
        <p:nvPicPr>
          <p:cNvPr id="128005" name="Picture 5" descr="File:Flagellants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20713"/>
            <a:ext cx="434340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8007" name="Picture 7" descr="flagellants_doornik_134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860800"/>
            <a:ext cx="4800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250825" y="190500"/>
            <a:ext cx="8642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The Black Death</a:t>
            </a:r>
            <a:endParaRPr lang="en-GB" altLang="en-US" sz="2400">
              <a:solidFill>
                <a:schemeClr val="accent1"/>
              </a:solidFill>
              <a:latin typeface="Tahoma" pitchFamily="34" charset="0"/>
            </a:endParaRPr>
          </a:p>
        </p:txBody>
      </p:sp>
      <p:pic>
        <p:nvPicPr>
          <p:cNvPr id="10855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890588"/>
            <a:ext cx="7307262" cy="570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553" name="Picture 9" descr="khaldun_c_sp2plague-b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08050"/>
            <a:ext cx="512445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555" name="Picture 11" descr="070829-venice-plague_bi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716338"/>
            <a:ext cx="4391025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179388" y="260350"/>
            <a:ext cx="8713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Treating Lepers</a:t>
            </a:r>
            <a:endParaRPr lang="en-GB" altLang="en-US" sz="2400">
              <a:solidFill>
                <a:schemeClr val="accent1"/>
              </a:solidFill>
              <a:latin typeface="Tahoma" pitchFamily="34" charset="0"/>
            </a:endParaRPr>
          </a:p>
        </p:txBody>
      </p:sp>
      <p:pic>
        <p:nvPicPr>
          <p:cNvPr id="117767" name="Picture 7" descr="Leprascha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41438"/>
            <a:ext cx="3038475" cy="515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770" name="Picture 10" descr="Examination_lep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" r="3015"/>
          <a:stretch>
            <a:fillRect/>
          </a:stretch>
        </p:blipFill>
        <p:spPr bwMode="auto">
          <a:xfrm>
            <a:off x="3708400" y="1341438"/>
            <a:ext cx="5111750" cy="448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179388" y="260350"/>
            <a:ext cx="8713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Avoiding Lepers</a:t>
            </a:r>
            <a:endParaRPr lang="en-GB" altLang="en-US" sz="2400">
              <a:solidFill>
                <a:schemeClr val="accent1"/>
              </a:solidFill>
              <a:latin typeface="Tahoma" pitchFamily="34" charset="0"/>
            </a:endParaRPr>
          </a:p>
        </p:txBody>
      </p:sp>
      <p:pic>
        <p:nvPicPr>
          <p:cNvPr id="118789" name="Picture 5" descr="m_15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1" t="2477" r="1079" b="11143"/>
          <a:stretch>
            <a:fillRect/>
          </a:stretch>
        </p:blipFill>
        <p:spPr bwMode="auto">
          <a:xfrm>
            <a:off x="5292725" y="1268413"/>
            <a:ext cx="2951163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791" name="Picture 7" descr="leperclapp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9" t="9445" r="5521" b="8681"/>
          <a:stretch>
            <a:fillRect/>
          </a:stretch>
        </p:blipFill>
        <p:spPr bwMode="auto">
          <a:xfrm>
            <a:off x="5219700" y="4365625"/>
            <a:ext cx="3024188" cy="207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792" name="Picture 8" descr="Leper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1268413"/>
            <a:ext cx="3683000" cy="511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4716463" y="692150"/>
            <a:ext cx="4103687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Syphilitic man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Albrecht Dürer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(1496)</a:t>
            </a:r>
          </a:p>
        </p:txBody>
      </p:sp>
      <p:pic>
        <p:nvPicPr>
          <p:cNvPr id="109571" name="Picture 3" descr="N5360033-Durer_s_Syphilitic-SP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3790950" cy="633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136port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5135563" cy="649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4716463" y="692150"/>
            <a:ext cx="4103687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Gerard de Lairesse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Rembrandt van Rijn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(1667)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4716463" y="692150"/>
            <a:ext cx="4103687" cy="225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Old Man with his Grandson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Domenico Ghirlandaio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(c.1490)</a:t>
            </a:r>
          </a:p>
        </p:txBody>
      </p:sp>
      <p:pic>
        <p:nvPicPr>
          <p:cNvPr id="115717" name="Picture 5" descr="08oldm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4645025" cy="626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900113" y="692150"/>
            <a:ext cx="741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Aims of today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900113" y="214947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Thinking of physical and psychological abnormality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00113" y="2755900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How is it defined?</a:t>
            </a:r>
            <a:endParaRPr lang="en-GB" altLang="en-US" sz="2400" b="1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900113" y="3327400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How were sufferers treated?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900113" y="390842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What distinctions (if any) were made?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900113" y="4484688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The significance of causality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/>
      <p:bldP spid="5128" grpId="0"/>
      <p:bldP spid="51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4356100" y="692150"/>
            <a:ext cx="4464050" cy="225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Il Cavaliere dal Piede Ferito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Giovanni Batista Moroni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(c.1550)</a:t>
            </a:r>
          </a:p>
        </p:txBody>
      </p:sp>
      <p:pic>
        <p:nvPicPr>
          <p:cNvPr id="116741" name="Picture 5" descr="port_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188913"/>
            <a:ext cx="3462338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 descr="08cripp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8913"/>
            <a:ext cx="6192838" cy="520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250825" y="5591175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The Cripples</a:t>
            </a: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Pieter Bruegel the Elder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(1568)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2339975" y="5661025"/>
            <a:ext cx="446405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Disabled Man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(Sixteenth century)</a:t>
            </a:r>
          </a:p>
        </p:txBody>
      </p:sp>
      <p:pic>
        <p:nvPicPr>
          <p:cNvPr id="129029" name="Picture 5" descr="Portrait of a disabled man, 1575–16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4450"/>
            <a:ext cx="6562725" cy="557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900113" y="5873750"/>
            <a:ext cx="741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Not medieval ‘monsters’!</a:t>
            </a:r>
            <a:endParaRPr lang="en-GB" altLang="en-US" sz="2400">
              <a:solidFill>
                <a:schemeClr val="accent1"/>
              </a:solidFill>
              <a:latin typeface="Tahoma" pitchFamily="34" charset="0"/>
            </a:endParaRPr>
          </a:p>
        </p:txBody>
      </p:sp>
      <p:pic>
        <p:nvPicPr>
          <p:cNvPr id="130053" name="Picture 5" descr="page1080mons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88913"/>
            <a:ext cx="7848600" cy="555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5003800" y="549275"/>
            <a:ext cx="388937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Petrus Gonsalvus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(1648)</a:t>
            </a:r>
          </a:p>
        </p:txBody>
      </p:sp>
      <p:pic>
        <p:nvPicPr>
          <p:cNvPr id="133125" name="Picture 5" descr="File:PetrusGonsalvu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8" y="333375"/>
            <a:ext cx="3149600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 Box 2"/>
          <p:cNvSpPr txBox="1">
            <a:spLocks noChangeArrowheads="1"/>
          </p:cNvSpPr>
          <p:nvPr/>
        </p:nvSpPr>
        <p:spPr bwMode="auto">
          <a:xfrm>
            <a:off x="5003800" y="549275"/>
            <a:ext cx="388937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Ravenna monster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(1512)</a:t>
            </a:r>
          </a:p>
        </p:txBody>
      </p:sp>
      <p:pic>
        <p:nvPicPr>
          <p:cNvPr id="131078" name="Picture 6" descr="raven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4181475" cy="623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5003800" y="549275"/>
            <a:ext cx="388937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Luther’s monk-calf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(1522)</a:t>
            </a:r>
          </a:p>
        </p:txBody>
      </p:sp>
      <p:pic>
        <p:nvPicPr>
          <p:cNvPr id="132101" name="Picture 5" descr="monk13348088423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3895725" cy="623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4932363" y="692150"/>
            <a:ext cx="3887787" cy="225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Cardinal Granvelle’s Dwarf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Anthonis van Dashorst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(c.1560)</a:t>
            </a:r>
          </a:p>
        </p:txBody>
      </p:sp>
      <p:pic>
        <p:nvPicPr>
          <p:cNvPr id="125957" name="Picture 5" descr="5card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4462463" cy="633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59" name="Picture 7" descr="pa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8913"/>
            <a:ext cx="7632700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5960" name="Text Box 8"/>
          <p:cNvSpPr txBox="1">
            <a:spLocks noChangeArrowheads="1"/>
          </p:cNvSpPr>
          <p:nvPr/>
        </p:nvSpPr>
        <p:spPr bwMode="auto">
          <a:xfrm>
            <a:off x="250825" y="5662613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Painting a Musical Company</a:t>
            </a:r>
            <a:endParaRPr lang="en-GB" altLang="en-US" sz="2400" i="1">
              <a:solidFill>
                <a:schemeClr val="accent1"/>
              </a:solidFill>
              <a:latin typeface="Tahoma" pitchFamily="34" charset="0"/>
            </a:endParaRP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Jan Molenaer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(1631)</a:t>
            </a:r>
          </a:p>
        </p:txBody>
      </p:sp>
      <p:sp>
        <p:nvSpPr>
          <p:cNvPr id="125961" name="Text Box 9"/>
          <p:cNvSpPr txBox="1">
            <a:spLocks noChangeArrowheads="1"/>
          </p:cNvSpPr>
          <p:nvPr/>
        </p:nvSpPr>
        <p:spPr bwMode="auto">
          <a:xfrm>
            <a:off x="5364163" y="692150"/>
            <a:ext cx="3455987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Las Meninas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Diego Velázquez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(1656)</a:t>
            </a:r>
          </a:p>
        </p:txBody>
      </p:sp>
      <p:pic>
        <p:nvPicPr>
          <p:cNvPr id="125962" name="Picture 10" descr="File:Las Meninas, by Diego Velázquez, from Prado in Google Earth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3" b="1140"/>
          <a:stretch>
            <a:fillRect/>
          </a:stretch>
        </p:blipFill>
        <p:spPr bwMode="auto">
          <a:xfrm>
            <a:off x="323850" y="261938"/>
            <a:ext cx="5059363" cy="633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5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259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5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5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/>
      <p:bldP spid="125960" grpId="0"/>
      <p:bldP spid="125960" grpId="1"/>
      <p:bldP spid="1259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5364163" y="692150"/>
            <a:ext cx="3455987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Melencolia I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Albrecht Dürer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(1514)</a:t>
            </a:r>
          </a:p>
        </p:txBody>
      </p:sp>
      <p:pic>
        <p:nvPicPr>
          <p:cNvPr id="111619" name="Picture 3" descr="D%C3%BCrer_Melancholia_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" t="1126" r="2583" b="1126"/>
          <a:stretch>
            <a:fillRect/>
          </a:stretch>
        </p:blipFill>
        <p:spPr bwMode="auto">
          <a:xfrm>
            <a:off x="323850" y="260350"/>
            <a:ext cx="4897438" cy="633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2"/>
          <p:cNvSpPr txBox="1">
            <a:spLocks noChangeArrowheads="1"/>
          </p:cNvSpPr>
          <p:nvPr/>
        </p:nvSpPr>
        <p:spPr bwMode="auto">
          <a:xfrm>
            <a:off x="4716463" y="476250"/>
            <a:ext cx="4248150" cy="298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The Cure of Folly</a:t>
            </a:r>
          </a:p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(extracting the stone of madness)</a:t>
            </a:r>
            <a:endParaRPr lang="en-GB" altLang="en-US" sz="2800">
              <a:solidFill>
                <a:schemeClr val="accent1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Hieronymus Bosch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(c.1480)</a:t>
            </a:r>
          </a:p>
        </p:txBody>
      </p:sp>
      <p:pic>
        <p:nvPicPr>
          <p:cNvPr id="123909" name="Picture 5" descr="09fol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4405313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4716463" y="692150"/>
            <a:ext cx="4103687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Vitruvian Man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Leonardo da Vinci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(c.1490)</a:t>
            </a:r>
          </a:p>
        </p:txBody>
      </p:sp>
      <p:pic>
        <p:nvPicPr>
          <p:cNvPr id="102405" name="Picture 5" descr="File:Da Vinci Vitruve Luc Viatou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" r="1056"/>
          <a:stretch>
            <a:fillRect/>
          </a:stretch>
        </p:blipFill>
        <p:spPr bwMode="auto">
          <a:xfrm>
            <a:off x="498475" y="331788"/>
            <a:ext cx="4433888" cy="619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250825" y="5591175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Last Judgement</a:t>
            </a:r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(detail)</a:t>
            </a:r>
            <a:endParaRPr lang="en-GB" altLang="en-US" sz="2400" i="1">
              <a:solidFill>
                <a:schemeClr val="accent1"/>
              </a:solidFill>
              <a:latin typeface="Tahoma" pitchFamily="34" charset="0"/>
            </a:endParaRP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Rogier van der Weyden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(c.1452)</a:t>
            </a:r>
          </a:p>
        </p:txBody>
      </p:sp>
      <p:pic>
        <p:nvPicPr>
          <p:cNvPr id="124933" name="Picture 5" descr="08beaun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0350"/>
            <a:ext cx="7850187" cy="516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4787900" y="692150"/>
            <a:ext cx="3744913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Joan of Castile</a:t>
            </a:r>
            <a:endParaRPr lang="en-GB" altLang="en-US" sz="2800">
              <a:solidFill>
                <a:schemeClr val="accent1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Juan de Flandes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(c.1500)</a:t>
            </a:r>
          </a:p>
        </p:txBody>
      </p:sp>
      <p:pic>
        <p:nvPicPr>
          <p:cNvPr id="107525" name="Picture 5" descr="portrai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6250"/>
            <a:ext cx="3738562" cy="590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250825" y="5591175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Melancholy</a:t>
            </a:r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 and </a:t>
            </a: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Raving</a:t>
            </a: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Caius Gabriel Cibber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(c.1676)</a:t>
            </a:r>
          </a:p>
        </p:txBody>
      </p:sp>
      <p:pic>
        <p:nvPicPr>
          <p:cNvPr id="112643" name="Picture 3" descr="4577553215_0e3dc0812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" t="1372"/>
          <a:stretch>
            <a:fillRect/>
          </a:stretch>
        </p:blipFill>
        <p:spPr bwMode="auto">
          <a:xfrm>
            <a:off x="611188" y="333375"/>
            <a:ext cx="7921625" cy="524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44" name="Picture 4" descr="Raving-Madnes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9"/>
          <a:stretch>
            <a:fillRect/>
          </a:stretch>
        </p:blipFill>
        <p:spPr bwMode="auto">
          <a:xfrm>
            <a:off x="971550" y="333375"/>
            <a:ext cx="7265988" cy="525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45" name="Picture 5" descr="IMG_52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674688"/>
            <a:ext cx="3414712" cy="455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46" name="Picture 6" descr="IMG_5241-225x3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92150"/>
            <a:ext cx="3403600" cy="453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26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900113" y="692150"/>
            <a:ext cx="741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pitchFamily="34" charset="0"/>
              </a:rPr>
              <a:t>Conclusions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900113" y="214947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‘Abnormality’ associated with divine providence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900113" y="2755900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Anatomy and psychology begin to divide from C16</a:t>
            </a:r>
            <a:endParaRPr lang="en-GB" altLang="en-US" sz="2400" b="1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900113" y="3357563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Tension between intellectual curiosity and anxiety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900113" y="393382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 Increased state institutionalisation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/>
      <p:bldP spid="57348" grpId="0"/>
      <p:bldP spid="57349" grpId="0"/>
      <p:bldP spid="5735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34" name="Picture 10" descr="durer_pg-1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3" t="6133" r="28612" b="12306"/>
          <a:stretch>
            <a:fillRect/>
          </a:stretch>
        </p:blipFill>
        <p:spPr bwMode="auto">
          <a:xfrm>
            <a:off x="615950" y="333375"/>
            <a:ext cx="3668713" cy="611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35" name="Text Box 11"/>
          <p:cNvSpPr txBox="1">
            <a:spLocks noChangeArrowheads="1"/>
          </p:cNvSpPr>
          <p:nvPr/>
        </p:nvSpPr>
        <p:spPr bwMode="auto">
          <a:xfrm>
            <a:off x="4356100" y="692150"/>
            <a:ext cx="4608513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Menschlicher Proportion 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Albrecht Dürer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(1528)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4067175" y="692150"/>
            <a:ext cx="4897438" cy="225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De Humani Corporis Fabrica 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Andreas Vesalius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(1528)</a:t>
            </a:r>
          </a:p>
        </p:txBody>
      </p:sp>
      <p:pic>
        <p:nvPicPr>
          <p:cNvPr id="104452" name="il_fi" descr="http://www.nlm.nih.gov/exhibition/historicalanatomies/Images/1200_pixels/Vesalius_Pg_178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3" t="1799" r="1639" b="7039"/>
          <a:stretch>
            <a:fillRect/>
          </a:stretch>
        </p:blipFill>
        <p:spPr bwMode="auto">
          <a:xfrm>
            <a:off x="395288" y="333375"/>
            <a:ext cx="3538537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250825" y="5448300"/>
            <a:ext cx="8713788" cy="122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The birth of Venus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Sandro Botticelli </a:t>
            </a: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(c.1485)</a:t>
            </a:r>
          </a:p>
        </p:txBody>
      </p:sp>
      <p:pic>
        <p:nvPicPr>
          <p:cNvPr id="105477" name="Picture 5" descr="30bir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17488"/>
            <a:ext cx="864235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5867400" y="1295400"/>
            <a:ext cx="3168650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Christ Carrying the Cross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Hieronymous Bosch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(1510)</a:t>
            </a:r>
          </a:p>
        </p:txBody>
      </p:sp>
      <p:pic>
        <p:nvPicPr>
          <p:cNvPr id="114691" name="Picture 3" descr="Carryi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27063"/>
            <a:ext cx="5616575" cy="517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Text Box 2"/>
          <p:cNvSpPr txBox="1">
            <a:spLocks noChangeArrowheads="1"/>
          </p:cNvSpPr>
          <p:nvPr/>
        </p:nvSpPr>
        <p:spPr bwMode="auto">
          <a:xfrm>
            <a:off x="5219700" y="333375"/>
            <a:ext cx="3744913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The Jurist</a:t>
            </a:r>
            <a:endParaRPr lang="en-GB" altLang="en-US" sz="2800">
              <a:solidFill>
                <a:schemeClr val="accent1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Giuseppe Arcimboldo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(1566)</a:t>
            </a:r>
          </a:p>
        </p:txBody>
      </p:sp>
      <p:pic>
        <p:nvPicPr>
          <p:cNvPr id="134147" name="Picture 3" descr="6jur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4903788" cy="626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5076825" y="692150"/>
            <a:ext cx="374332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pitchFamily="34" charset="0"/>
              </a:rPr>
              <a:t>“Dr Beak</a:t>
            </a:r>
            <a:r>
              <a:rPr lang="en-GB" altLang="en-US" sz="3200">
                <a:solidFill>
                  <a:schemeClr val="accent1"/>
                </a:solidFill>
                <a:latin typeface="Tahoma" pitchFamily="34" charset="0"/>
              </a:rPr>
              <a:t>”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pitchFamily="34" charset="0"/>
              </a:rPr>
              <a:t>Paul Fürst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pitchFamily="34" charset="0"/>
              </a:rPr>
              <a:t>(c.1676)</a:t>
            </a:r>
          </a:p>
        </p:txBody>
      </p:sp>
      <p:pic>
        <p:nvPicPr>
          <p:cNvPr id="126981" name="Picture 5" descr="File:Paul Fürst, Der Doctor Schnabel von Rom (Holländer version)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4549775" cy="626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3534</TotalTime>
  <Words>317</Words>
  <Application>Microsoft Office PowerPoint</Application>
  <PresentationFormat>On-screen Show (4:3)</PresentationFormat>
  <Paragraphs>95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Tahoma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OpenWeb Computing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 Bates</dc:creator>
  <cp:lastModifiedBy>Stephen Bates</cp:lastModifiedBy>
  <cp:revision>70</cp:revision>
  <dcterms:created xsi:type="dcterms:W3CDTF">2012-11-17T16:46:48Z</dcterms:created>
  <dcterms:modified xsi:type="dcterms:W3CDTF">2014-11-19T15:12:54Z</dcterms:modified>
</cp:coreProperties>
</file>