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83" r:id="rId2"/>
    <p:sldId id="280" r:id="rId3"/>
    <p:sldId id="279" r:id="rId4"/>
    <p:sldId id="281" r:id="rId5"/>
    <p:sldId id="282" r:id="rId6"/>
    <p:sldId id="259" r:id="rId7"/>
    <p:sldId id="267" r:id="rId8"/>
    <p:sldId id="276" r:id="rId9"/>
    <p:sldId id="260" r:id="rId10"/>
    <p:sldId id="275" r:id="rId11"/>
    <p:sldId id="274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2288" y="-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26CC1-C7AB-CA47-85F6-ABFD073FF91D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F6A0D-E697-2744-8105-4D273F29F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65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Clusius</a:t>
            </a:r>
            <a:r>
              <a:rPr lang="en-US" dirty="0" smtClean="0"/>
              <a:t> book 4,chap. 52,</a:t>
            </a:r>
            <a:r>
              <a:rPr lang="en-US" baseline="0" dirty="0" smtClean="0"/>
              <a:t> </a:t>
            </a:r>
            <a:r>
              <a:rPr lang="en-US" dirty="0" smtClean="0"/>
              <a:t> fol. 79.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F6A0D-E697-2744-8105-4D273F29F2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8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5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7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1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7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2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5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10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1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0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9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B72F1-D5BE-D74B-93D2-90049EA0516E}" type="datetimeFigureOut">
              <a:rPr lang="en-US" smtClean="0"/>
              <a:t>15/01/2014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D99B9-8199-1A41-93A3-4448D346B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6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Mirabilis Jalapa</a:t>
            </a:r>
            <a:endParaRPr lang="en-US" sz="2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4365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Gerard, </a:t>
            </a:r>
            <a:r>
              <a:rPr lang="en-US" i="1" dirty="0" err="1" smtClean="0"/>
              <a:t>Herball</a:t>
            </a:r>
            <a:r>
              <a:rPr lang="en-US" dirty="0" smtClean="0"/>
              <a:t> (1597)</a:t>
            </a:r>
            <a:endParaRPr lang="en-US" dirty="0"/>
          </a:p>
        </p:txBody>
      </p:sp>
      <p:pic>
        <p:nvPicPr>
          <p:cNvPr id="4" name="Content Placeholder 3" descr="gerardsweetpota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08" r="-122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166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Rembert</a:t>
            </a:r>
            <a:r>
              <a:rPr lang="en-US" sz="2800" dirty="0" smtClean="0"/>
              <a:t> </a:t>
            </a:r>
            <a:r>
              <a:rPr lang="en-US" sz="2800" dirty="0" err="1" smtClean="0"/>
              <a:t>Dodoens</a:t>
            </a:r>
            <a:r>
              <a:rPr lang="en-US" sz="2800" dirty="0" smtClean="0"/>
              <a:t>, </a:t>
            </a:r>
            <a:r>
              <a:rPr lang="en-US" sz="2800" i="1" dirty="0" smtClean="0"/>
              <a:t>Histoire des </a:t>
            </a:r>
            <a:r>
              <a:rPr lang="en-US" sz="2800" i="1" dirty="0" err="1" smtClean="0"/>
              <a:t>Plantes</a:t>
            </a:r>
            <a:r>
              <a:rPr lang="en-US" sz="2800" i="1" dirty="0" smtClean="0"/>
              <a:t> </a:t>
            </a:r>
            <a:r>
              <a:rPr lang="en-US" sz="2800" dirty="0" smtClean="0"/>
              <a:t>(1557)</a:t>
            </a:r>
            <a:endParaRPr lang="en-US" sz="2800" dirty="0"/>
          </a:p>
        </p:txBody>
      </p:sp>
      <p:pic>
        <p:nvPicPr>
          <p:cNvPr id="4" name="Content Placeholder 3" descr="Dodoens_pommes_d'amou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43" r="-471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9247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Pietro</a:t>
            </a:r>
            <a:r>
              <a:rPr lang="en-US" sz="2800" dirty="0" smtClean="0"/>
              <a:t> </a:t>
            </a:r>
            <a:r>
              <a:rPr lang="en-US" sz="2800" dirty="0" err="1" smtClean="0"/>
              <a:t>Andrae</a:t>
            </a:r>
            <a:r>
              <a:rPr lang="en-US" sz="2800" dirty="0" smtClean="0"/>
              <a:t> </a:t>
            </a:r>
            <a:r>
              <a:rPr lang="en-US" sz="2800" dirty="0" err="1" smtClean="0"/>
              <a:t>Matthioli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Kreutterbuch</a:t>
            </a:r>
            <a:r>
              <a:rPr lang="en-US" sz="2800" i="1" dirty="0" smtClean="0"/>
              <a:t> </a:t>
            </a:r>
            <a:r>
              <a:rPr lang="en-US" sz="2800" dirty="0" smtClean="0"/>
              <a:t>(1590)</a:t>
            </a:r>
            <a:endParaRPr lang="en-US" sz="2800" dirty="0"/>
          </a:p>
        </p:txBody>
      </p:sp>
      <p:pic>
        <p:nvPicPr>
          <p:cNvPr id="4" name="Content Placeholder 3" descr="matthiolus_plant_tomate_159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607" r="-92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648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Ferrnate</a:t>
            </a:r>
            <a:r>
              <a:rPr lang="en-US" dirty="0" smtClean="0"/>
              <a:t> </a:t>
            </a:r>
            <a:r>
              <a:rPr lang="en-US" dirty="0" err="1" smtClean="0"/>
              <a:t>Imperato’s</a:t>
            </a:r>
            <a:r>
              <a:rPr lang="en-US" dirty="0" smtClean="0"/>
              <a:t> </a:t>
            </a:r>
            <a:r>
              <a:rPr lang="en-US" dirty="0" err="1" smtClean="0"/>
              <a:t>Kunstkammer</a:t>
            </a:r>
            <a:r>
              <a:rPr lang="en-US" dirty="0" smtClean="0"/>
              <a:t>, Naples (1599)</a:t>
            </a:r>
            <a:endParaRPr lang="en-US" dirty="0"/>
          </a:p>
        </p:txBody>
      </p:sp>
      <p:pic>
        <p:nvPicPr>
          <p:cNvPr id="4" name="Content Placeholder 3" descr="RitrattoMuseoFerranteImpera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69" r="-198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200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Ole Worm’s Museum, Copenhagen (1655)</a:t>
            </a:r>
            <a:endParaRPr lang="en-US" dirty="0"/>
          </a:p>
        </p:txBody>
      </p:sp>
      <p:pic>
        <p:nvPicPr>
          <p:cNvPr id="4" name="Content Placeholder 3" descr="olewormcabine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96" r="-222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7510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Dimpfel</a:t>
            </a:r>
            <a:r>
              <a:rPr lang="en-US" dirty="0" smtClean="0"/>
              <a:t> Family Cabinet, Regensburg (1668)</a:t>
            </a:r>
            <a:endParaRPr lang="en-US" dirty="0"/>
          </a:p>
        </p:txBody>
      </p:sp>
      <p:pic>
        <p:nvPicPr>
          <p:cNvPr id="4" name="Content Placeholder 3" descr="bild0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81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‘Powhatan’s Cloak’ (c. 1608)</a:t>
            </a:r>
            <a:endParaRPr lang="en-US" dirty="0"/>
          </a:p>
        </p:txBody>
      </p:sp>
      <p:pic>
        <p:nvPicPr>
          <p:cNvPr id="6" name="Content Placeholder 5" descr="powhatan'scloak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872" r="-738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349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Gerard, </a:t>
            </a:r>
            <a:r>
              <a:rPr lang="en-US" i="1" dirty="0" err="1" smtClean="0"/>
              <a:t>Herball</a:t>
            </a:r>
            <a:r>
              <a:rPr lang="en-US" dirty="0" smtClean="0"/>
              <a:t> (1597)</a:t>
            </a:r>
            <a:endParaRPr lang="en-US" dirty="0"/>
          </a:p>
        </p:txBody>
      </p:sp>
      <p:pic>
        <p:nvPicPr>
          <p:cNvPr id="6" name="Content Placeholder 5" descr="Gerrardpota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547" r="-82547"/>
          <a:stretch>
            <a:fillRect/>
          </a:stretch>
        </p:blipFill>
        <p:spPr>
          <a:xfrm>
            <a:off x="1529809" y="2147213"/>
            <a:ext cx="6595035" cy="3627015"/>
          </a:xfrm>
        </p:spPr>
      </p:pic>
      <p:cxnSp>
        <p:nvCxnSpPr>
          <p:cNvPr id="4" name="Straight Arrow Connector 3"/>
          <p:cNvCxnSpPr/>
          <p:nvPr/>
        </p:nvCxnSpPr>
        <p:spPr>
          <a:xfrm flipV="1">
            <a:off x="2370667" y="2511778"/>
            <a:ext cx="1425222" cy="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7890" y="2596444"/>
            <a:ext cx="1622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‘potatoes of Virginia’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3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/>
              <a:t>Carolus</a:t>
            </a:r>
            <a:r>
              <a:rPr lang="en-GB" sz="2800" dirty="0"/>
              <a:t> </a:t>
            </a:r>
            <a:r>
              <a:rPr lang="en-GB" sz="2800" dirty="0" err="1"/>
              <a:t>Clusius</a:t>
            </a:r>
            <a:r>
              <a:rPr lang="en-GB" sz="2800" dirty="0"/>
              <a:t> (Charles de </a:t>
            </a:r>
            <a:r>
              <a:rPr lang="en-GB" sz="2800" dirty="0" err="1"/>
              <a:t>L'Ecluse</a:t>
            </a:r>
            <a:r>
              <a:rPr lang="en-GB" sz="2800" dirty="0"/>
              <a:t>), </a:t>
            </a:r>
            <a:r>
              <a:rPr lang="en-GB" sz="2800" i="1" dirty="0" err="1"/>
              <a:t>Rariorum</a:t>
            </a:r>
            <a:r>
              <a:rPr lang="en-GB" sz="2800" i="1" dirty="0"/>
              <a:t> </a:t>
            </a:r>
            <a:r>
              <a:rPr lang="en-GB" sz="2800" i="1" dirty="0" err="1"/>
              <a:t>Plantarum</a:t>
            </a:r>
            <a:r>
              <a:rPr lang="en-GB" sz="2800" i="1" dirty="0"/>
              <a:t> </a:t>
            </a:r>
            <a:r>
              <a:rPr lang="en-GB" sz="2800" i="1" dirty="0" err="1"/>
              <a:t>Historia</a:t>
            </a:r>
            <a:r>
              <a:rPr lang="en-GB" sz="2800" dirty="0"/>
              <a:t> </a:t>
            </a:r>
            <a:r>
              <a:rPr lang="en-GB" sz="2800" dirty="0" smtClean="0"/>
              <a:t>(1601)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49008" b="49008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9889" y="1600199"/>
            <a:ext cx="6477000" cy="51327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ame 5"/>
          <p:cNvSpPr/>
          <p:nvPr/>
        </p:nvSpPr>
        <p:spPr>
          <a:xfrm>
            <a:off x="3640667" y="1600199"/>
            <a:ext cx="1425222" cy="29069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042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Gaspar </a:t>
            </a:r>
            <a:r>
              <a:rPr lang="en-US" sz="2800" dirty="0" err="1" smtClean="0"/>
              <a:t>Bauhin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Prodromos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theatri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botanici</a:t>
            </a:r>
            <a:r>
              <a:rPr lang="en-US" sz="2800" dirty="0" smtClean="0"/>
              <a:t> (1620)</a:t>
            </a:r>
            <a:endParaRPr lang="en-US" sz="2800" dirty="0"/>
          </a:p>
        </p:txBody>
      </p:sp>
      <p:pic>
        <p:nvPicPr>
          <p:cNvPr id="4" name="Content Placeholder 3" descr="bauhinpota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631" r="-89631"/>
          <a:stretch>
            <a:fillRect/>
          </a:stretch>
        </p:blipFill>
        <p:spPr/>
      </p:pic>
      <p:sp>
        <p:nvSpPr>
          <p:cNvPr id="6" name="Frame 5"/>
          <p:cNvSpPr/>
          <p:nvPr/>
        </p:nvSpPr>
        <p:spPr>
          <a:xfrm>
            <a:off x="3832281" y="2704877"/>
            <a:ext cx="1056105" cy="191614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John </a:t>
            </a:r>
            <a:r>
              <a:rPr lang="en-GB" dirty="0" smtClean="0"/>
              <a:t>Gerard, </a:t>
            </a:r>
            <a:r>
              <a:rPr lang="en-GB" i="1" dirty="0"/>
              <a:t>The Herbal or General History of Plants</a:t>
            </a:r>
            <a:r>
              <a:rPr lang="en-GB" dirty="0"/>
              <a:t> </a:t>
            </a:r>
            <a:r>
              <a:rPr lang="en-GB" dirty="0" smtClean="0"/>
              <a:t>(1633)</a:t>
            </a:r>
            <a:endParaRPr lang="en-US" dirty="0"/>
          </a:p>
        </p:txBody>
      </p:sp>
      <p:pic>
        <p:nvPicPr>
          <p:cNvPr id="4" name="Content Placeholder 3" descr="Gerard-Herball-163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550" r="-100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713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</TotalTime>
  <Words>120</Words>
  <Application>Microsoft Macintosh PowerPoint</Application>
  <PresentationFormat>On-screen Show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Mirabilis Jalapa</vt:lpstr>
      <vt:lpstr>Ferrnate Imperato’s Kunstkammer, Naples (1599)</vt:lpstr>
      <vt:lpstr>Ole Worm’s Museum, Copenhagen (1655)</vt:lpstr>
      <vt:lpstr>Dimpfel Family Cabinet, Regensburg (1668)</vt:lpstr>
      <vt:lpstr>‘Powhatan’s Cloak’ (c. 1608)</vt:lpstr>
      <vt:lpstr>John Gerard, Herball (1597)</vt:lpstr>
      <vt:lpstr>Carolus Clusius (Charles de L'Ecluse), Rariorum Plantarum Historia (1601)</vt:lpstr>
      <vt:lpstr>Gaspar Bauhin, Prodromos theatri botanici (1620)</vt:lpstr>
      <vt:lpstr>John Gerard, The Herbal or General History of Plants (1633)</vt:lpstr>
      <vt:lpstr>John Gerard, Herball (1597)</vt:lpstr>
      <vt:lpstr>Rembert Dodoens, Histoire des Plantes (1557)</vt:lpstr>
      <vt:lpstr>Pietro Andrae Matthioli, Kreutterbuch (1590)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Rebecca Earle</cp:lastModifiedBy>
  <cp:revision>86</cp:revision>
  <dcterms:created xsi:type="dcterms:W3CDTF">2011-06-25T15:22:46Z</dcterms:created>
  <dcterms:modified xsi:type="dcterms:W3CDTF">2014-01-15T20:05:22Z</dcterms:modified>
</cp:coreProperties>
</file>