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3" r:id="rId4"/>
    <p:sldId id="266" r:id="rId5"/>
    <p:sldId id="267" r:id="rId6"/>
    <p:sldId id="268" r:id="rId7"/>
    <p:sldId id="269" r:id="rId8"/>
    <p:sldId id="270" r:id="rId9"/>
    <p:sldId id="271" r:id="rId10"/>
    <p:sldId id="272" r:id="rId11"/>
    <p:sldId id="273" r:id="rId12"/>
    <p:sldId id="259" r:id="rId13"/>
    <p:sldId id="274" r:id="rId14"/>
    <p:sldId id="290" r:id="rId15"/>
    <p:sldId id="275" r:id="rId16"/>
    <p:sldId id="294" r:id="rId17"/>
    <p:sldId id="276" r:id="rId18"/>
    <p:sldId id="277" r:id="rId19"/>
    <p:sldId id="278" r:id="rId20"/>
    <p:sldId id="285" r:id="rId21"/>
    <p:sldId id="286" r:id="rId22"/>
    <p:sldId id="289" r:id="rId23"/>
    <p:sldId id="261" r:id="rId24"/>
    <p:sldId id="279" r:id="rId25"/>
    <p:sldId id="287" r:id="rId26"/>
    <p:sldId id="280" r:id="rId27"/>
    <p:sldId id="281" r:id="rId28"/>
    <p:sldId id="282" r:id="rId29"/>
    <p:sldId id="283" r:id="rId30"/>
    <p:sldId id="288" r:id="rId31"/>
    <p:sldId id="260" r:id="rId32"/>
    <p:sldId id="291" r:id="rId33"/>
    <p:sldId id="263" r:id="rId34"/>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67" d="100"/>
          <a:sy n="67" d="100"/>
        </p:scale>
        <p:origin x="-22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1FB3373-B3EC-411C-9BF5-0C367EE8C50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4DAC079-0B8E-4565-8B57-9FC86A544724}"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BDAC8E4-699E-41B5-A4FE-784A3C3C5031}"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FF17C07-2F1A-43DF-B6F6-C872182E637D}"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6C925A2-B92C-4902-B52F-B084D7CBB2CD}"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3EC8E8A-05B2-493D-A1F2-E3D35828579D}"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D0B7353-A2D9-4C76-B053-76BF33099388}"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E5073C2B-4E63-4DD9-A076-6BDAD56D08C6}"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35E25FB9-8E37-4FF8-A257-A5EE1383957E}"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B69034A-9051-407A-84CD-F48E7105A42D}"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39017CB-B31B-45DF-B506-F1609537962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653768B-866C-49DC-AF7D-25682E886CE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071FCF2-2ACC-40A8-B369-D70567BA3D9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en.wikipedia.org/wiki/Image:Irish_potato_famine_Bridget_O%27Donnel.jp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en.wikipedia.org/wiki/Image:Emigrants_Leave_Ireland_by_Henry_Doyle_1868.jpg"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upload.wikimedia.org/wikipedia/commons/9/93/Famine_memorial_dublin.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84213" y="333375"/>
            <a:ext cx="7772400" cy="1295400"/>
          </a:xfrm>
          <a:solidFill>
            <a:schemeClr val="accent2"/>
          </a:solidFill>
        </p:spPr>
        <p:txBody>
          <a:bodyPr/>
          <a:lstStyle/>
          <a:p>
            <a:pPr eaLnBrk="1" hangingPunct="1"/>
            <a:r>
              <a:rPr lang="en-US" sz="3600" b="1" smtClean="0">
                <a:solidFill>
                  <a:schemeClr val="bg1"/>
                </a:solidFill>
                <a:latin typeface="Verdana" pitchFamily="34" charset="0"/>
              </a:rPr>
              <a:t>Lecture 2: The Great Famine</a:t>
            </a:r>
            <a:br>
              <a:rPr lang="en-US" sz="3600" b="1" smtClean="0">
                <a:solidFill>
                  <a:schemeClr val="bg1"/>
                </a:solidFill>
                <a:latin typeface="Verdana" pitchFamily="34" charset="0"/>
              </a:rPr>
            </a:br>
            <a:r>
              <a:rPr lang="en-US" sz="3600" b="1" smtClean="0">
                <a:solidFill>
                  <a:schemeClr val="bg1"/>
                </a:solidFill>
                <a:latin typeface="Verdana" pitchFamily="34" charset="0"/>
              </a:rPr>
              <a:t>An Górta Mór</a:t>
            </a:r>
            <a:endParaRPr lang="en-GB" sz="3600" b="1" smtClean="0">
              <a:solidFill>
                <a:schemeClr val="bg1"/>
              </a:solidFill>
              <a:latin typeface="Verdana" pitchFamily="34" charset="0"/>
            </a:endParaRPr>
          </a:p>
        </p:txBody>
      </p:sp>
      <p:pic>
        <p:nvPicPr>
          <p:cNvPr id="2051" name="Picture 4" descr="famine"/>
          <p:cNvPicPr>
            <a:picLocks noChangeAspect="1" noChangeArrowheads="1"/>
          </p:cNvPicPr>
          <p:nvPr>
            <p:ph idx="1"/>
          </p:nvPr>
        </p:nvPicPr>
        <p:blipFill>
          <a:blip r:embed="rId2"/>
          <a:srcRect/>
          <a:stretch>
            <a:fillRect/>
          </a:stretch>
        </p:blipFill>
        <p:spPr>
          <a:xfrm>
            <a:off x="2987675" y="1989138"/>
            <a:ext cx="3384550" cy="4608512"/>
          </a:xfr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33375"/>
            <a:ext cx="7772400" cy="1419225"/>
          </a:xfrm>
        </p:spPr>
        <p:txBody>
          <a:bodyPr/>
          <a:lstStyle/>
          <a:p>
            <a:pPr eaLnBrk="1" hangingPunct="1"/>
            <a:r>
              <a:rPr lang="en-GB" sz="4000" b="1" smtClean="0">
                <a:solidFill>
                  <a:schemeClr val="bg1"/>
                </a:solidFill>
                <a:latin typeface="Verdana" pitchFamily="34" charset="0"/>
              </a:rPr>
              <a:t>The course of the famine</a:t>
            </a:r>
          </a:p>
        </p:txBody>
      </p:sp>
      <p:sp>
        <p:nvSpPr>
          <p:cNvPr id="12291" name="Rectangle 3"/>
          <p:cNvSpPr>
            <a:spLocks noGrp="1" noChangeArrowheads="1"/>
          </p:cNvSpPr>
          <p:nvPr>
            <p:ph type="body" idx="1"/>
          </p:nvPr>
        </p:nvSpPr>
        <p:spPr>
          <a:xfrm>
            <a:off x="395288" y="1981200"/>
            <a:ext cx="8353425" cy="4471988"/>
          </a:xfrm>
        </p:spPr>
        <p:txBody>
          <a:bodyPr/>
          <a:lstStyle/>
          <a:p>
            <a:pPr eaLnBrk="1" hangingPunct="1"/>
            <a:r>
              <a:rPr lang="en-GB" sz="2800" smtClean="0">
                <a:solidFill>
                  <a:schemeClr val="bg1"/>
                </a:solidFill>
                <a:latin typeface="Verdana" pitchFamily="34" charset="0"/>
              </a:rPr>
              <a:t>1845: the harvest was one third deficient. </a:t>
            </a:r>
          </a:p>
          <a:p>
            <a:pPr eaLnBrk="1" hangingPunct="1">
              <a:buFontTx/>
              <a:buNone/>
            </a:pPr>
            <a:endParaRPr lang="en-GB" sz="2800" smtClean="0">
              <a:solidFill>
                <a:schemeClr val="bg1"/>
              </a:solidFill>
              <a:latin typeface="Verdana" pitchFamily="34" charset="0"/>
            </a:endParaRPr>
          </a:p>
          <a:p>
            <a:pPr eaLnBrk="1" hangingPunct="1"/>
            <a:r>
              <a:rPr lang="en-GB" sz="2800" smtClean="0">
                <a:solidFill>
                  <a:schemeClr val="bg1"/>
                </a:solidFill>
                <a:latin typeface="Verdana" pitchFamily="34" charset="0"/>
              </a:rPr>
              <a:t>1846: three-quarters of the crop were lost. </a:t>
            </a:r>
          </a:p>
          <a:p>
            <a:pPr eaLnBrk="1" hangingPunct="1">
              <a:buFontTx/>
              <a:buNone/>
            </a:pPr>
            <a:endParaRPr lang="en-GB" sz="2800" smtClean="0">
              <a:solidFill>
                <a:schemeClr val="bg1"/>
              </a:solidFill>
              <a:latin typeface="Verdana" pitchFamily="34" charset="0"/>
            </a:endParaRPr>
          </a:p>
          <a:p>
            <a:pPr eaLnBrk="1" hangingPunct="1"/>
            <a:r>
              <a:rPr lang="en-GB" sz="2800" smtClean="0">
                <a:solidFill>
                  <a:schemeClr val="bg1"/>
                </a:solidFill>
                <a:latin typeface="Verdana" pitchFamily="34" charset="0"/>
              </a:rPr>
              <a:t>1847: yields were average but little had been sown as seed potatoes were scarce. </a:t>
            </a:r>
          </a:p>
          <a:p>
            <a:pPr eaLnBrk="1" hangingPunct="1">
              <a:buFontTx/>
              <a:buNone/>
            </a:pPr>
            <a:endParaRPr lang="en-GB" sz="2800" smtClean="0">
              <a:solidFill>
                <a:schemeClr val="bg1"/>
              </a:solidFill>
              <a:latin typeface="Verdana" pitchFamily="34" charset="0"/>
            </a:endParaRPr>
          </a:p>
          <a:p>
            <a:pPr eaLnBrk="1" hangingPunct="1"/>
            <a:r>
              <a:rPr lang="en-GB" sz="2800" smtClean="0">
                <a:solidFill>
                  <a:schemeClr val="bg1"/>
                </a:solidFill>
                <a:latin typeface="Verdana" pitchFamily="34" charset="0"/>
              </a:rPr>
              <a:t>1848: yields were only two-thirds normal.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260350"/>
            <a:ext cx="7772400" cy="1296988"/>
          </a:xfrm>
        </p:spPr>
        <p:txBody>
          <a:bodyPr/>
          <a:lstStyle/>
          <a:p>
            <a:pPr eaLnBrk="1" hangingPunct="1"/>
            <a:r>
              <a:rPr lang="en-GB" sz="2800" b="1" smtClean="0">
                <a:solidFill>
                  <a:schemeClr val="bg1"/>
                </a:solidFill>
                <a:latin typeface="Verdana" pitchFamily="34" charset="0"/>
              </a:rPr>
              <a:t>Asenath Nicholson</a:t>
            </a:r>
            <a:r>
              <a:rPr lang="en-GB" sz="2800" smtClean="0">
                <a:solidFill>
                  <a:schemeClr val="bg1"/>
                </a:solidFill>
                <a:latin typeface="Verdana" pitchFamily="34" charset="0"/>
              </a:rPr>
              <a:t/>
            </a:r>
            <a:br>
              <a:rPr lang="en-GB" sz="2800" smtClean="0">
                <a:solidFill>
                  <a:schemeClr val="bg1"/>
                </a:solidFill>
                <a:latin typeface="Verdana" pitchFamily="34" charset="0"/>
              </a:rPr>
            </a:br>
            <a:r>
              <a:rPr lang="en-GB" sz="2800" i="1" smtClean="0">
                <a:solidFill>
                  <a:schemeClr val="bg1"/>
                </a:solidFill>
                <a:latin typeface="Verdana" pitchFamily="34" charset="0"/>
              </a:rPr>
              <a:t>Annals of the Famine in Ireland, in 1847, 1848 and 1849</a:t>
            </a:r>
          </a:p>
        </p:txBody>
      </p:sp>
      <p:sp>
        <p:nvSpPr>
          <p:cNvPr id="13315" name="Rectangle 3"/>
          <p:cNvSpPr>
            <a:spLocks noGrp="1" noChangeArrowheads="1"/>
          </p:cNvSpPr>
          <p:nvPr>
            <p:ph type="body" idx="1"/>
          </p:nvPr>
        </p:nvSpPr>
        <p:spPr>
          <a:xfrm>
            <a:off x="250825" y="1981200"/>
            <a:ext cx="8642350" cy="4616450"/>
          </a:xfrm>
        </p:spPr>
        <p:txBody>
          <a:bodyPr/>
          <a:lstStyle/>
          <a:p>
            <a:pPr eaLnBrk="1" hangingPunct="1">
              <a:lnSpc>
                <a:spcPct val="90000"/>
              </a:lnSpc>
              <a:buFontTx/>
              <a:buNone/>
            </a:pPr>
            <a:r>
              <a:rPr lang="en-GB" sz="2400" smtClean="0">
                <a:solidFill>
                  <a:schemeClr val="bg1"/>
                </a:solidFill>
                <a:latin typeface="Verdana" pitchFamily="34" charset="0"/>
              </a:rPr>
              <a:t>‘The morning was unusually sunny but the horrors of that day were inferior to none ever witnessed. The road was rough, and we constantly were meeting pale, meagre-looking men, who were on their way from the mountains to break stones and pile them mountain high for the paltry compensation of a pound of meal a day… We met flocks of wretched children going to school for the bit of bread, some crying with hunger, and some begging to get in without the penny which was required for their tuition. The poor little emaciated creatures went weeping away…This day I saw enough, and my heart was sick, sick.’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Grp="1" noChangeArrowheads="1"/>
          </p:cNvSpPr>
          <p:nvPr>
            <p:ph type="title"/>
          </p:nvPr>
        </p:nvSpPr>
        <p:spPr>
          <a:xfrm>
            <a:off x="685800" y="188913"/>
            <a:ext cx="7772400" cy="1152525"/>
          </a:xfrm>
        </p:spPr>
        <p:txBody>
          <a:bodyPr/>
          <a:lstStyle/>
          <a:p>
            <a:pPr eaLnBrk="1" hangingPunct="1"/>
            <a:r>
              <a:rPr lang="en-GB" sz="2800" b="1" smtClean="0">
                <a:solidFill>
                  <a:schemeClr val="bg1"/>
                </a:solidFill>
                <a:latin typeface="Verdana" pitchFamily="34" charset="0"/>
              </a:rPr>
              <a:t>Sir Robert Peel</a:t>
            </a:r>
            <a:br>
              <a:rPr lang="en-GB" sz="2800" b="1" smtClean="0">
                <a:solidFill>
                  <a:schemeClr val="bg1"/>
                </a:solidFill>
                <a:latin typeface="Verdana" pitchFamily="34" charset="0"/>
              </a:rPr>
            </a:br>
            <a:r>
              <a:rPr lang="en-GB" sz="2800" b="1" smtClean="0">
                <a:solidFill>
                  <a:schemeClr val="bg1"/>
                </a:solidFill>
                <a:latin typeface="Verdana" pitchFamily="34" charset="0"/>
              </a:rPr>
              <a:t>(1788-1850)</a:t>
            </a:r>
          </a:p>
        </p:txBody>
      </p:sp>
      <p:pic>
        <p:nvPicPr>
          <p:cNvPr id="14339" name="Picture 5" descr="Robert_Peel_Portrait"/>
          <p:cNvPicPr>
            <a:picLocks noChangeAspect="1" noChangeArrowheads="1"/>
          </p:cNvPicPr>
          <p:nvPr>
            <p:ph idx="1"/>
          </p:nvPr>
        </p:nvPicPr>
        <p:blipFill>
          <a:blip r:embed="rId2"/>
          <a:srcRect/>
          <a:stretch>
            <a:fillRect/>
          </a:stretch>
        </p:blipFill>
        <p:spPr>
          <a:xfrm>
            <a:off x="2700338" y="1557338"/>
            <a:ext cx="3671887" cy="4941887"/>
          </a:xfr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23850" y="260350"/>
            <a:ext cx="8351838" cy="1512888"/>
          </a:xfrm>
        </p:spPr>
        <p:txBody>
          <a:bodyPr/>
          <a:lstStyle/>
          <a:p>
            <a:pPr eaLnBrk="1" hangingPunct="1"/>
            <a:r>
              <a:rPr lang="en-GB" b="1" smtClean="0">
                <a:solidFill>
                  <a:schemeClr val="bg1"/>
                </a:solidFill>
                <a:latin typeface="Verdana" pitchFamily="34" charset="0"/>
              </a:rPr>
              <a:t>The Peel government’s relief strategy</a:t>
            </a:r>
          </a:p>
        </p:txBody>
      </p:sp>
      <p:sp>
        <p:nvSpPr>
          <p:cNvPr id="15363" name="Rectangle 3"/>
          <p:cNvSpPr>
            <a:spLocks noGrp="1" noChangeArrowheads="1"/>
          </p:cNvSpPr>
          <p:nvPr>
            <p:ph type="body" idx="1"/>
          </p:nvPr>
        </p:nvSpPr>
        <p:spPr>
          <a:xfrm>
            <a:off x="250825" y="2060575"/>
            <a:ext cx="8642350" cy="4537075"/>
          </a:xfrm>
        </p:spPr>
        <p:txBody>
          <a:bodyPr/>
          <a:lstStyle/>
          <a:p>
            <a:pPr marL="609600" indent="-609600" eaLnBrk="1" hangingPunct="1">
              <a:buFontTx/>
              <a:buAutoNum type="arabicPeriod"/>
            </a:pPr>
            <a:r>
              <a:rPr lang="en-GB" sz="3600" smtClean="0">
                <a:solidFill>
                  <a:schemeClr val="bg1"/>
                </a:solidFill>
                <a:latin typeface="Verdana" pitchFamily="34" charset="0"/>
              </a:rPr>
              <a:t>to provide employment so that labourers could earn the cash necessary to purchase food </a:t>
            </a:r>
          </a:p>
          <a:p>
            <a:pPr marL="609600" indent="-609600" eaLnBrk="1" hangingPunct="1">
              <a:buFontTx/>
              <a:buAutoNum type="arabicPeriod"/>
            </a:pPr>
            <a:r>
              <a:rPr lang="en-GB" sz="3600" smtClean="0">
                <a:solidFill>
                  <a:schemeClr val="bg1"/>
                </a:solidFill>
                <a:latin typeface="Verdana" pitchFamily="34" charset="0"/>
              </a:rPr>
              <a:t> to ensure that local traders would not capitalise on the food shortage by raising prices to an exorbitant level.</a:t>
            </a:r>
            <a:endParaRPr lang="en-GB" sz="3600" smtClean="0">
              <a:latin typeface="Verdana"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85800" y="285750"/>
            <a:ext cx="7772400" cy="1143000"/>
          </a:xfrm>
        </p:spPr>
        <p:txBody>
          <a:bodyPr/>
          <a:lstStyle/>
          <a:p>
            <a:pPr eaLnBrk="1" hangingPunct="1"/>
            <a:r>
              <a:rPr lang="en-GB" b="1" smtClean="0">
                <a:solidFill>
                  <a:schemeClr val="bg1"/>
                </a:solidFill>
                <a:latin typeface="Verdana" pitchFamily="34" charset="0"/>
              </a:rPr>
              <a:t>Indian Meal</a:t>
            </a:r>
          </a:p>
        </p:txBody>
      </p:sp>
      <p:pic>
        <p:nvPicPr>
          <p:cNvPr id="16387" name="Picture 2" descr="http://www.qub.ac.uk/schools/SchoolofEnglish/imperial/ireland/Famine/IndianCorn.gif"/>
          <p:cNvPicPr>
            <a:picLocks noChangeAspect="1" noChangeArrowheads="1"/>
          </p:cNvPicPr>
          <p:nvPr/>
        </p:nvPicPr>
        <p:blipFill>
          <a:blip r:embed="rId2"/>
          <a:srcRect/>
          <a:stretch>
            <a:fillRect/>
          </a:stretch>
        </p:blipFill>
        <p:spPr bwMode="auto">
          <a:xfrm>
            <a:off x="1285875" y="1643063"/>
            <a:ext cx="6215063" cy="4643437"/>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23850" y="260350"/>
            <a:ext cx="8496300" cy="1492250"/>
          </a:xfrm>
        </p:spPr>
        <p:txBody>
          <a:bodyPr/>
          <a:lstStyle/>
          <a:p>
            <a:pPr eaLnBrk="1" hangingPunct="1"/>
            <a:r>
              <a:rPr lang="en-GB" b="1" smtClean="0">
                <a:solidFill>
                  <a:schemeClr val="bg1"/>
                </a:solidFill>
                <a:latin typeface="Verdana" pitchFamily="34" charset="0"/>
              </a:rPr>
              <a:t>The Peel government’s relief strategy</a:t>
            </a:r>
          </a:p>
        </p:txBody>
      </p:sp>
      <p:sp>
        <p:nvSpPr>
          <p:cNvPr id="17411" name="Rectangle 3"/>
          <p:cNvSpPr>
            <a:spLocks noGrp="1" noChangeArrowheads="1"/>
          </p:cNvSpPr>
          <p:nvPr>
            <p:ph type="body" idx="1"/>
          </p:nvPr>
        </p:nvSpPr>
        <p:spPr>
          <a:xfrm>
            <a:off x="323850" y="1916113"/>
            <a:ext cx="8569325" cy="4543425"/>
          </a:xfrm>
        </p:spPr>
        <p:txBody>
          <a:bodyPr/>
          <a:lstStyle/>
          <a:p>
            <a:pPr eaLnBrk="1" hangingPunct="1"/>
            <a:r>
              <a:rPr lang="en-GB" sz="2800" b="1" smtClean="0">
                <a:solidFill>
                  <a:schemeClr val="bg1"/>
                </a:solidFill>
                <a:latin typeface="Verdana" pitchFamily="34" charset="0"/>
              </a:rPr>
              <a:t>Nov 1 1845:</a:t>
            </a:r>
            <a:r>
              <a:rPr lang="en-GB" sz="2800" smtClean="0">
                <a:solidFill>
                  <a:schemeClr val="bg1"/>
                </a:solidFill>
                <a:latin typeface="Verdana" pitchFamily="34" charset="0"/>
              </a:rPr>
              <a:t> Special relief commission for Ireland set up</a:t>
            </a:r>
          </a:p>
          <a:p>
            <a:pPr eaLnBrk="1" hangingPunct="1">
              <a:buFontTx/>
              <a:buNone/>
            </a:pPr>
            <a:endParaRPr lang="en-GB" sz="2800" smtClean="0">
              <a:solidFill>
                <a:schemeClr val="bg1"/>
              </a:solidFill>
              <a:latin typeface="Verdana" pitchFamily="34" charset="0"/>
            </a:endParaRPr>
          </a:p>
          <a:p>
            <a:pPr eaLnBrk="1" hangingPunct="1"/>
            <a:r>
              <a:rPr lang="en-GB" sz="2800" b="1" smtClean="0">
                <a:solidFill>
                  <a:schemeClr val="bg1"/>
                </a:solidFill>
                <a:latin typeface="Verdana" pitchFamily="34" charset="0"/>
              </a:rPr>
              <a:t>Nov 1845:</a:t>
            </a:r>
            <a:r>
              <a:rPr lang="en-GB" sz="2800" smtClean="0">
                <a:solidFill>
                  <a:schemeClr val="bg1"/>
                </a:solidFill>
                <a:latin typeface="Verdana" pitchFamily="34" charset="0"/>
              </a:rPr>
              <a:t>£100,000 worth of maize and meal ordered from the United States </a:t>
            </a:r>
          </a:p>
          <a:p>
            <a:pPr eaLnBrk="1" hangingPunct="1">
              <a:buFontTx/>
              <a:buNone/>
            </a:pPr>
            <a:endParaRPr lang="en-GB" sz="2800" smtClean="0">
              <a:solidFill>
                <a:schemeClr val="bg1"/>
              </a:solidFill>
              <a:latin typeface="Verdana" pitchFamily="34" charset="0"/>
            </a:endParaRPr>
          </a:p>
          <a:p>
            <a:pPr eaLnBrk="1" hangingPunct="1"/>
            <a:r>
              <a:rPr lang="en-GB" sz="2800" smtClean="0">
                <a:solidFill>
                  <a:schemeClr val="bg1"/>
                </a:solidFill>
                <a:latin typeface="Verdana" pitchFamily="34" charset="0"/>
              </a:rPr>
              <a:t>Local relief committees set up</a:t>
            </a:r>
          </a:p>
          <a:p>
            <a:pPr eaLnBrk="1" hangingPunct="1">
              <a:buFontTx/>
              <a:buNone/>
            </a:pPr>
            <a:endParaRPr lang="en-GB" sz="2800" smtClean="0">
              <a:solidFill>
                <a:schemeClr val="bg1"/>
              </a:solidFill>
              <a:latin typeface="Verdana" pitchFamily="34" charset="0"/>
            </a:endParaRPr>
          </a:p>
          <a:p>
            <a:pPr eaLnBrk="1" hangingPunct="1"/>
            <a:r>
              <a:rPr lang="en-GB" sz="2800" smtClean="0">
                <a:solidFill>
                  <a:schemeClr val="bg1"/>
                </a:solidFill>
                <a:latin typeface="Verdana" pitchFamily="34" charset="0"/>
              </a:rPr>
              <a:t>Public work schemes initiated in early 1846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p:cNvSpPr>
            <a:spLocks noGrp="1" noChangeArrowheads="1"/>
          </p:cNvSpPr>
          <p:nvPr>
            <p:ph type="title"/>
          </p:nvPr>
        </p:nvSpPr>
        <p:spPr>
          <a:xfrm>
            <a:off x="611188" y="260350"/>
            <a:ext cx="7847012" cy="1368425"/>
          </a:xfrm>
        </p:spPr>
        <p:txBody>
          <a:bodyPr/>
          <a:lstStyle/>
          <a:p>
            <a:pPr eaLnBrk="1" hangingPunct="1"/>
            <a:r>
              <a:rPr lang="en-GB" sz="3200" b="1" smtClean="0">
                <a:solidFill>
                  <a:schemeClr val="bg1"/>
                </a:solidFill>
                <a:latin typeface="Verdana" pitchFamily="34" charset="0"/>
              </a:rPr>
              <a:t>Charles Trevelyan </a:t>
            </a:r>
            <a:br>
              <a:rPr lang="en-GB" sz="3200" b="1" smtClean="0">
                <a:solidFill>
                  <a:schemeClr val="bg1"/>
                </a:solidFill>
                <a:latin typeface="Verdana" pitchFamily="34" charset="0"/>
              </a:rPr>
            </a:br>
            <a:r>
              <a:rPr lang="en-GB" sz="3200" b="1" smtClean="0">
                <a:solidFill>
                  <a:schemeClr val="bg1"/>
                </a:solidFill>
                <a:latin typeface="Verdana" pitchFamily="34" charset="0"/>
              </a:rPr>
              <a:t>(1807-1886)</a:t>
            </a:r>
          </a:p>
        </p:txBody>
      </p:sp>
      <p:pic>
        <p:nvPicPr>
          <p:cNvPr id="18435" name="Picture 5" descr="200px-Charles_Edward_Trevelyan"/>
          <p:cNvPicPr>
            <a:picLocks noChangeAspect="1" noChangeArrowheads="1"/>
          </p:cNvPicPr>
          <p:nvPr>
            <p:ph idx="1"/>
          </p:nvPr>
        </p:nvPicPr>
        <p:blipFill>
          <a:blip r:embed="rId2"/>
          <a:srcRect/>
          <a:stretch>
            <a:fillRect/>
          </a:stretch>
        </p:blipFill>
        <p:spPr>
          <a:xfrm>
            <a:off x="2916238" y="1773238"/>
            <a:ext cx="3311525" cy="4751387"/>
          </a:xfr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a:xfrm>
            <a:off x="250825" y="260350"/>
            <a:ext cx="8642350" cy="6264275"/>
          </a:xfrm>
        </p:spPr>
        <p:txBody>
          <a:bodyPr/>
          <a:lstStyle/>
          <a:p>
            <a:pPr eaLnBrk="1" hangingPunct="1">
              <a:buFontTx/>
              <a:buNone/>
            </a:pPr>
            <a:r>
              <a:rPr lang="en-GB" sz="2800" b="1" smtClean="0">
                <a:solidFill>
                  <a:schemeClr val="bg1"/>
                </a:solidFill>
                <a:latin typeface="Verdana" pitchFamily="34" charset="0"/>
              </a:rPr>
              <a:t>‘The State role in alleviating Irish distress ought to be confined to providing employment on public works, which, ideally, ought to be of a non-productive nature; the provision of food ought to be left to private enterprise, except in isolated areas where a very limited degree of State intervention seemed unavoidable; the cost of relieving Irish distress should, in the final analysis, fall on Irish shoulders.’ </a:t>
            </a:r>
          </a:p>
          <a:p>
            <a:pPr eaLnBrk="1" hangingPunct="1">
              <a:buFontTx/>
              <a:buNone/>
            </a:pPr>
            <a:endParaRPr lang="en-US" sz="2800" b="1" smtClean="0">
              <a:solidFill>
                <a:schemeClr val="bg1"/>
              </a:solidFill>
              <a:latin typeface="Verdana" pitchFamily="34" charset="0"/>
            </a:endParaRPr>
          </a:p>
          <a:p>
            <a:pPr eaLnBrk="1" hangingPunct="1">
              <a:buFontTx/>
              <a:buNone/>
            </a:pPr>
            <a:r>
              <a:rPr lang="en-US" sz="2800" smtClean="0">
                <a:solidFill>
                  <a:schemeClr val="bg1"/>
                </a:solidFill>
                <a:latin typeface="Verdana" pitchFamily="34" charset="0"/>
              </a:rPr>
              <a:t>Ó</a:t>
            </a:r>
            <a:r>
              <a:rPr lang="en-GB" sz="2800" smtClean="0">
                <a:solidFill>
                  <a:schemeClr val="bg1"/>
                </a:solidFill>
                <a:latin typeface="Verdana" pitchFamily="34" charset="0"/>
              </a:rPr>
              <a:t>’Tuathaigh, Gear</a:t>
            </a:r>
            <a:r>
              <a:rPr lang="en-US" sz="2800" smtClean="0">
                <a:solidFill>
                  <a:schemeClr val="bg1"/>
                </a:solidFill>
                <a:latin typeface="Verdana" pitchFamily="34" charset="0"/>
              </a:rPr>
              <a:t>óid, </a:t>
            </a:r>
            <a:r>
              <a:rPr lang="en-US" sz="2800" i="1" smtClean="0">
                <a:solidFill>
                  <a:schemeClr val="bg1"/>
                </a:solidFill>
                <a:latin typeface="Verdana" pitchFamily="34" charset="0"/>
              </a:rPr>
              <a:t>Ireland before the Famine: 1798-1848</a:t>
            </a:r>
            <a:r>
              <a:rPr lang="en-US" sz="2800" smtClean="0">
                <a:solidFill>
                  <a:schemeClr val="bg1"/>
                </a:solidFill>
                <a:latin typeface="Verdana" pitchFamily="34" charset="0"/>
              </a:rPr>
              <a:t>,</a:t>
            </a:r>
            <a:r>
              <a:rPr lang="en-GB" sz="2800" smtClean="0">
                <a:solidFill>
                  <a:schemeClr val="bg1"/>
                </a:solidFill>
                <a:latin typeface="Verdana" pitchFamily="34" charset="0"/>
              </a:rPr>
              <a:t> p212.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a:xfrm>
            <a:off x="250825" y="260350"/>
            <a:ext cx="8642350" cy="6121400"/>
          </a:xfrm>
        </p:spPr>
        <p:txBody>
          <a:bodyPr/>
          <a:lstStyle/>
          <a:p>
            <a:pPr eaLnBrk="1" hangingPunct="1"/>
            <a:r>
              <a:rPr lang="en-GB" smtClean="0">
                <a:solidFill>
                  <a:schemeClr val="bg1"/>
                </a:solidFill>
                <a:latin typeface="Verdana" pitchFamily="34" charset="0"/>
              </a:rPr>
              <a:t>Peel’s importation of Indian corn was not continued under the Russell administration. </a:t>
            </a:r>
          </a:p>
          <a:p>
            <a:pPr eaLnBrk="1" hangingPunct="1"/>
            <a:r>
              <a:rPr lang="en-GB" smtClean="0">
                <a:solidFill>
                  <a:schemeClr val="bg1"/>
                </a:solidFill>
                <a:latin typeface="Verdana" pitchFamily="34" charset="0"/>
              </a:rPr>
              <a:t>Peel’s relief commission was wound up. Its functions were transferred to central government.</a:t>
            </a:r>
          </a:p>
          <a:p>
            <a:pPr eaLnBrk="1" hangingPunct="1"/>
            <a:r>
              <a:rPr lang="en-GB" smtClean="0">
                <a:solidFill>
                  <a:schemeClr val="bg1"/>
                </a:solidFill>
                <a:latin typeface="Verdana" pitchFamily="34" charset="0"/>
              </a:rPr>
              <a:t>Russell’s administration extended the public works schemes.</a:t>
            </a:r>
          </a:p>
          <a:p>
            <a:pPr eaLnBrk="1" hangingPunct="1"/>
            <a:r>
              <a:rPr lang="en-GB" smtClean="0">
                <a:solidFill>
                  <a:schemeClr val="bg1"/>
                </a:solidFill>
                <a:latin typeface="Verdana" pitchFamily="34" charset="0"/>
              </a:rPr>
              <a:t>The Whig government refused to interfere in the internal market in food or in the export of agricultural produce.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a:xfrm>
            <a:off x="395288" y="1125538"/>
            <a:ext cx="8353425" cy="4248150"/>
          </a:xfrm>
        </p:spPr>
        <p:txBody>
          <a:bodyPr/>
          <a:lstStyle/>
          <a:p>
            <a:pPr eaLnBrk="1" hangingPunct="1">
              <a:buFontTx/>
              <a:buNone/>
            </a:pPr>
            <a:r>
              <a:rPr lang="en-GB" sz="4000" b="1" smtClean="0">
                <a:solidFill>
                  <a:schemeClr val="bg1"/>
                </a:solidFill>
                <a:latin typeface="Verdana" pitchFamily="34" charset="0"/>
              </a:rPr>
              <a:t>Peel’s public works had employed 100,000 men.</a:t>
            </a:r>
          </a:p>
          <a:p>
            <a:pPr eaLnBrk="1" hangingPunct="1">
              <a:buFontTx/>
              <a:buNone/>
            </a:pPr>
            <a:endParaRPr lang="en-GB" sz="4000" b="1" smtClean="0">
              <a:solidFill>
                <a:schemeClr val="bg1"/>
              </a:solidFill>
              <a:latin typeface="Verdana" pitchFamily="34" charset="0"/>
            </a:endParaRPr>
          </a:p>
          <a:p>
            <a:pPr eaLnBrk="1" hangingPunct="1">
              <a:buFontTx/>
              <a:buNone/>
            </a:pPr>
            <a:r>
              <a:rPr lang="en-GB" sz="4000" b="1" smtClean="0">
                <a:solidFill>
                  <a:schemeClr val="bg1"/>
                </a:solidFill>
                <a:latin typeface="Verdana" pitchFamily="34" charset="0"/>
              </a:rPr>
              <a:t> The Whig scheme employed some 750,000 men by the spring of 1847.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52400" y="228600"/>
            <a:ext cx="8991600" cy="6400800"/>
          </a:xfrm>
        </p:spPr>
        <p:txBody>
          <a:bodyPr/>
          <a:lstStyle/>
          <a:p>
            <a:pPr algn="l" eaLnBrk="1" hangingPunct="1"/>
            <a:r>
              <a:rPr lang="en-US" sz="2400" b="1" smtClean="0">
                <a:solidFill>
                  <a:schemeClr val="bg1"/>
                </a:solidFill>
                <a:latin typeface="Verdana" pitchFamily="34" charset="0"/>
                <a:cs typeface="Times New Roman" charset="0"/>
              </a:rPr>
              <a:t>T</a:t>
            </a:r>
            <a:r>
              <a:rPr lang="en-GB" sz="2400" b="1" smtClean="0">
                <a:solidFill>
                  <a:schemeClr val="bg1"/>
                </a:solidFill>
                <a:latin typeface="Verdana" pitchFamily="34" charset="0"/>
                <a:cs typeface="Times New Roman" charset="0"/>
              </a:rPr>
              <a:t>he Great Famine</a:t>
            </a:r>
            <a:r>
              <a:rPr lang="en-US" sz="2400" b="1" smtClean="0">
                <a:solidFill>
                  <a:schemeClr val="bg1"/>
                </a:solidFill>
                <a:latin typeface="Verdana" pitchFamily="34" charset="0"/>
                <a:cs typeface="Times New Roman" charset="0"/>
              </a:rPr>
              <a:t>: Some key dates </a:t>
            </a:r>
            <a:br>
              <a:rPr lang="en-US" sz="2400" b="1" smtClean="0">
                <a:solidFill>
                  <a:schemeClr val="bg1"/>
                </a:solidFill>
                <a:latin typeface="Verdana" pitchFamily="34" charset="0"/>
                <a:cs typeface="Times New Roman" charset="0"/>
              </a:rPr>
            </a:br>
            <a:r>
              <a:rPr lang="en-US" sz="2400" b="1" smtClean="0">
                <a:solidFill>
                  <a:schemeClr val="bg1"/>
                </a:solidFill>
                <a:latin typeface="Verdana" pitchFamily="34" charset="0"/>
                <a:cs typeface="Times New Roman" charset="0"/>
              </a:rPr>
              <a:t/>
            </a:r>
            <a:br>
              <a:rPr lang="en-US" sz="2400" b="1" smtClean="0">
                <a:solidFill>
                  <a:schemeClr val="bg1"/>
                </a:solidFill>
                <a:latin typeface="Verdana" pitchFamily="34" charset="0"/>
                <a:cs typeface="Times New Roman" charset="0"/>
              </a:rPr>
            </a:br>
            <a:r>
              <a:rPr lang="en-GB" sz="2000" b="1" u="sng" smtClean="0">
                <a:solidFill>
                  <a:schemeClr val="bg1"/>
                </a:solidFill>
                <a:latin typeface="Verdana" pitchFamily="34" charset="0"/>
                <a:cs typeface="Times New Roman" charset="0"/>
              </a:rPr>
              <a:t>1845</a:t>
            </a:r>
            <a:r>
              <a:rPr lang="en-GB" sz="2000" smtClean="0">
                <a:solidFill>
                  <a:schemeClr val="bg1"/>
                </a:solidFill>
                <a:latin typeface="Verdana" pitchFamily="34" charset="0"/>
                <a:cs typeface="Times New Roman" charset="0"/>
              </a:rPr>
              <a:t/>
            </a:r>
            <a:br>
              <a:rPr lang="en-GB" sz="2000" smtClean="0">
                <a:solidFill>
                  <a:schemeClr val="bg1"/>
                </a:solidFill>
                <a:latin typeface="Verdana" pitchFamily="34" charset="0"/>
                <a:cs typeface="Times New Roman" charset="0"/>
              </a:rPr>
            </a:br>
            <a:r>
              <a:rPr lang="en-GB" sz="2000" b="1" smtClean="0">
                <a:solidFill>
                  <a:schemeClr val="bg1"/>
                </a:solidFill>
                <a:latin typeface="Verdana" pitchFamily="34" charset="0"/>
                <a:cs typeface="Times New Roman" charset="0"/>
              </a:rPr>
              <a:t>9 September:</a:t>
            </a:r>
            <a:r>
              <a:rPr lang="en-GB" sz="2000" smtClean="0">
                <a:solidFill>
                  <a:schemeClr val="bg1"/>
                </a:solidFill>
                <a:latin typeface="Verdana" pitchFamily="34" charset="0"/>
                <a:cs typeface="Times New Roman" charset="0"/>
              </a:rPr>
              <a:t> Potato blight first reported in Ireland </a:t>
            </a:r>
            <a:br>
              <a:rPr lang="en-GB" sz="2000" smtClean="0">
                <a:solidFill>
                  <a:schemeClr val="bg1"/>
                </a:solidFill>
                <a:latin typeface="Verdana" pitchFamily="34" charset="0"/>
                <a:cs typeface="Times New Roman" charset="0"/>
              </a:rPr>
            </a:br>
            <a:r>
              <a:rPr lang="en-GB" sz="2000" b="1" smtClean="0">
                <a:solidFill>
                  <a:schemeClr val="bg1"/>
                </a:solidFill>
                <a:latin typeface="Verdana" pitchFamily="34" charset="0"/>
                <a:cs typeface="Times New Roman" charset="0"/>
              </a:rPr>
              <a:t>9-10 November:</a:t>
            </a:r>
            <a:r>
              <a:rPr lang="en-GB" sz="2000" smtClean="0">
                <a:solidFill>
                  <a:schemeClr val="bg1"/>
                </a:solidFill>
                <a:latin typeface="Verdana" pitchFamily="34" charset="0"/>
                <a:cs typeface="Times New Roman" charset="0"/>
              </a:rPr>
              <a:t> British Prime Minister Peel authorises importation of Indian corn</a:t>
            </a:r>
            <a:br>
              <a:rPr lang="en-GB" sz="2000" smtClean="0">
                <a:solidFill>
                  <a:schemeClr val="bg1"/>
                </a:solidFill>
                <a:latin typeface="Verdana" pitchFamily="34" charset="0"/>
                <a:cs typeface="Times New Roman" charset="0"/>
              </a:rPr>
            </a:br>
            <a:r>
              <a:rPr lang="en-US" sz="2000" smtClean="0">
                <a:solidFill>
                  <a:schemeClr val="bg1"/>
                </a:solidFill>
                <a:latin typeface="Verdana" pitchFamily="34" charset="0"/>
                <a:cs typeface="Times New Roman" charset="0"/>
              </a:rPr>
              <a:t/>
            </a:r>
            <a:br>
              <a:rPr lang="en-US" sz="2000" smtClean="0">
                <a:solidFill>
                  <a:schemeClr val="bg1"/>
                </a:solidFill>
                <a:latin typeface="Verdana" pitchFamily="34" charset="0"/>
                <a:cs typeface="Times New Roman" charset="0"/>
              </a:rPr>
            </a:br>
            <a:r>
              <a:rPr lang="en-GB" sz="2000" b="1" u="sng" smtClean="0">
                <a:solidFill>
                  <a:schemeClr val="bg1"/>
                </a:solidFill>
                <a:latin typeface="Verdana" pitchFamily="34" charset="0"/>
                <a:cs typeface="Times New Roman" charset="0"/>
              </a:rPr>
              <a:t>1846</a:t>
            </a:r>
            <a:r>
              <a:rPr lang="en-GB" sz="2000" smtClean="0">
                <a:solidFill>
                  <a:schemeClr val="bg1"/>
                </a:solidFill>
                <a:latin typeface="Verdana" pitchFamily="34" charset="0"/>
                <a:cs typeface="Times New Roman" charset="0"/>
              </a:rPr>
              <a:t/>
            </a:r>
            <a:br>
              <a:rPr lang="en-GB" sz="2000" smtClean="0">
                <a:solidFill>
                  <a:schemeClr val="bg1"/>
                </a:solidFill>
                <a:latin typeface="Verdana" pitchFamily="34" charset="0"/>
                <a:cs typeface="Times New Roman" charset="0"/>
              </a:rPr>
            </a:br>
            <a:r>
              <a:rPr lang="en-GB" sz="2000" b="1" smtClean="0">
                <a:solidFill>
                  <a:schemeClr val="bg1"/>
                </a:solidFill>
                <a:latin typeface="Verdana" pitchFamily="34" charset="0"/>
                <a:cs typeface="Times New Roman" charset="0"/>
              </a:rPr>
              <a:t>30 June:</a:t>
            </a:r>
            <a:r>
              <a:rPr lang="en-GB" sz="2000" smtClean="0">
                <a:solidFill>
                  <a:schemeClr val="bg1"/>
                </a:solidFill>
                <a:latin typeface="Verdana" pitchFamily="34" charset="0"/>
                <a:cs typeface="Times New Roman" charset="0"/>
              </a:rPr>
              <a:t> Peel and the Tory government ousted by the Whigs: Lord John Russell heads the new administration</a:t>
            </a:r>
            <a:br>
              <a:rPr lang="en-GB" sz="2000" smtClean="0">
                <a:solidFill>
                  <a:schemeClr val="bg1"/>
                </a:solidFill>
                <a:latin typeface="Verdana" pitchFamily="34" charset="0"/>
                <a:cs typeface="Times New Roman" charset="0"/>
              </a:rPr>
            </a:br>
            <a:r>
              <a:rPr lang="en-GB" sz="2000" b="1" smtClean="0">
                <a:solidFill>
                  <a:schemeClr val="bg1"/>
                </a:solidFill>
                <a:latin typeface="Verdana" pitchFamily="34" charset="0"/>
                <a:cs typeface="Times New Roman" charset="0"/>
              </a:rPr>
              <a:t>15 August:</a:t>
            </a:r>
            <a:r>
              <a:rPr lang="en-GB" sz="2000" smtClean="0">
                <a:solidFill>
                  <a:schemeClr val="bg1"/>
                </a:solidFill>
                <a:latin typeface="Verdana" pitchFamily="34" charset="0"/>
                <a:cs typeface="Times New Roman" charset="0"/>
              </a:rPr>
              <a:t> Food depots and public works closed down by Treasury</a:t>
            </a:r>
            <a:br>
              <a:rPr lang="en-GB" sz="2000" smtClean="0">
                <a:solidFill>
                  <a:schemeClr val="bg1"/>
                </a:solidFill>
                <a:latin typeface="Verdana" pitchFamily="34" charset="0"/>
                <a:cs typeface="Times New Roman" charset="0"/>
              </a:rPr>
            </a:br>
            <a:r>
              <a:rPr lang="en-GB" sz="2000" b="1" smtClean="0">
                <a:solidFill>
                  <a:schemeClr val="bg1"/>
                </a:solidFill>
                <a:latin typeface="Verdana" pitchFamily="34" charset="0"/>
                <a:cs typeface="Times New Roman" charset="0"/>
              </a:rPr>
              <a:t>28 August:</a:t>
            </a:r>
            <a:r>
              <a:rPr lang="en-GB" sz="2000" smtClean="0">
                <a:solidFill>
                  <a:schemeClr val="bg1"/>
                </a:solidFill>
                <a:latin typeface="Verdana" pitchFamily="34" charset="0"/>
                <a:cs typeface="Times New Roman" charset="0"/>
              </a:rPr>
              <a:t> Poor Employment (Ireland) Act: Treasury loans for relief work</a:t>
            </a:r>
            <a:br>
              <a:rPr lang="en-GB" sz="2000" smtClean="0">
                <a:solidFill>
                  <a:schemeClr val="bg1"/>
                </a:solidFill>
                <a:latin typeface="Verdana" pitchFamily="34" charset="0"/>
                <a:cs typeface="Times New Roman" charset="0"/>
              </a:rPr>
            </a:br>
            <a:r>
              <a:rPr lang="en-US" sz="2000" smtClean="0">
                <a:solidFill>
                  <a:schemeClr val="bg1"/>
                </a:solidFill>
                <a:latin typeface="Verdana" pitchFamily="34" charset="0"/>
                <a:cs typeface="Times New Roman" charset="0"/>
              </a:rPr>
              <a:t/>
            </a:r>
            <a:br>
              <a:rPr lang="en-US" sz="2000" smtClean="0">
                <a:solidFill>
                  <a:schemeClr val="bg1"/>
                </a:solidFill>
                <a:latin typeface="Verdana" pitchFamily="34" charset="0"/>
                <a:cs typeface="Times New Roman" charset="0"/>
              </a:rPr>
            </a:br>
            <a:r>
              <a:rPr lang="en-GB" sz="2000" b="1" u="sng" smtClean="0">
                <a:solidFill>
                  <a:schemeClr val="bg1"/>
                </a:solidFill>
                <a:latin typeface="Verdana" pitchFamily="34" charset="0"/>
                <a:cs typeface="Times New Roman" charset="0"/>
              </a:rPr>
              <a:t>1847</a:t>
            </a:r>
            <a:r>
              <a:rPr lang="en-GB" sz="2000" smtClean="0">
                <a:solidFill>
                  <a:schemeClr val="bg1"/>
                </a:solidFill>
                <a:latin typeface="Verdana" pitchFamily="34" charset="0"/>
                <a:cs typeface="Times New Roman" charset="0"/>
              </a:rPr>
              <a:t/>
            </a:r>
            <a:br>
              <a:rPr lang="en-GB" sz="2000" smtClean="0">
                <a:solidFill>
                  <a:schemeClr val="bg1"/>
                </a:solidFill>
                <a:latin typeface="Verdana" pitchFamily="34" charset="0"/>
                <a:cs typeface="Times New Roman" charset="0"/>
              </a:rPr>
            </a:br>
            <a:r>
              <a:rPr lang="en-GB" sz="2000" b="1" smtClean="0">
                <a:solidFill>
                  <a:schemeClr val="bg1"/>
                </a:solidFill>
                <a:latin typeface="Verdana" pitchFamily="34" charset="0"/>
                <a:cs typeface="Times New Roman" charset="0"/>
              </a:rPr>
              <a:t>26 February:</a:t>
            </a:r>
            <a:r>
              <a:rPr lang="en-GB" sz="2000" smtClean="0">
                <a:solidFill>
                  <a:schemeClr val="bg1"/>
                </a:solidFill>
                <a:latin typeface="Verdana" pitchFamily="34" charset="0"/>
                <a:cs typeface="Times New Roman" charset="0"/>
              </a:rPr>
              <a:t> Destitute Poor (Ireland) Act.</a:t>
            </a:r>
            <a:br>
              <a:rPr lang="en-GB" sz="2000" smtClean="0">
                <a:solidFill>
                  <a:schemeClr val="bg1"/>
                </a:solidFill>
                <a:latin typeface="Verdana" pitchFamily="34" charset="0"/>
                <a:cs typeface="Times New Roman" charset="0"/>
              </a:rPr>
            </a:br>
            <a:r>
              <a:rPr lang="en-GB" sz="2000" b="1" smtClean="0">
                <a:solidFill>
                  <a:schemeClr val="bg1"/>
                </a:solidFill>
                <a:latin typeface="Verdana" pitchFamily="34" charset="0"/>
                <a:cs typeface="Times New Roman" charset="0"/>
              </a:rPr>
              <a:t>10 April:</a:t>
            </a:r>
            <a:r>
              <a:rPr lang="en-GB" sz="2000" smtClean="0">
                <a:solidFill>
                  <a:schemeClr val="bg1"/>
                </a:solidFill>
                <a:latin typeface="Verdana" pitchFamily="34" charset="0"/>
                <a:cs typeface="Times New Roman" charset="0"/>
              </a:rPr>
              <a:t> Peak of fever epidemic</a:t>
            </a:r>
            <a:br>
              <a:rPr lang="en-GB" sz="2000" smtClean="0">
                <a:solidFill>
                  <a:schemeClr val="bg1"/>
                </a:solidFill>
                <a:latin typeface="Verdana" pitchFamily="34" charset="0"/>
                <a:cs typeface="Times New Roman" charset="0"/>
              </a:rPr>
            </a:br>
            <a:r>
              <a:rPr lang="en-GB" sz="2000" b="1" smtClean="0">
                <a:solidFill>
                  <a:schemeClr val="bg1"/>
                </a:solidFill>
                <a:latin typeface="Verdana" pitchFamily="34" charset="0"/>
                <a:cs typeface="Times New Roman" charset="0"/>
              </a:rPr>
              <a:t>8 June:</a:t>
            </a:r>
            <a:r>
              <a:rPr lang="en-GB" sz="2000" smtClean="0">
                <a:solidFill>
                  <a:schemeClr val="bg1"/>
                </a:solidFill>
                <a:latin typeface="Verdana" pitchFamily="34" charset="0"/>
                <a:cs typeface="Times New Roman" charset="0"/>
              </a:rPr>
              <a:t> Poor Relief (Ireland) Act: some outdoor relief granted</a:t>
            </a:r>
            <a:br>
              <a:rPr lang="en-GB" sz="2000" smtClean="0">
                <a:solidFill>
                  <a:schemeClr val="bg1"/>
                </a:solidFill>
                <a:latin typeface="Verdana" pitchFamily="34" charset="0"/>
                <a:cs typeface="Times New Roman" charset="0"/>
              </a:rPr>
            </a:br>
            <a:r>
              <a:rPr lang="en-GB" sz="2000" b="1" u="sng" smtClean="0">
                <a:solidFill>
                  <a:schemeClr val="bg1"/>
                </a:solidFill>
                <a:latin typeface="Verdana" pitchFamily="34" charset="0"/>
                <a:cs typeface="Times New Roman" charset="0"/>
              </a:rPr>
              <a:t>1849</a:t>
            </a:r>
            <a:r>
              <a:rPr lang="en-US" sz="2000" smtClean="0">
                <a:solidFill>
                  <a:schemeClr val="bg1"/>
                </a:solidFill>
                <a:latin typeface="Verdana" pitchFamily="34" charset="0"/>
                <a:cs typeface="Times New Roman" charset="0"/>
              </a:rPr>
              <a:t>: </a:t>
            </a:r>
            <a:r>
              <a:rPr lang="en-GB" sz="2000" b="1" smtClean="0">
                <a:solidFill>
                  <a:schemeClr val="bg1"/>
                </a:solidFill>
                <a:latin typeface="Verdana" pitchFamily="34" charset="0"/>
                <a:cs typeface="Times New Roman" charset="0"/>
              </a:rPr>
              <a:t>28 July:</a:t>
            </a:r>
            <a:r>
              <a:rPr lang="en-GB" sz="2000" smtClean="0">
                <a:solidFill>
                  <a:schemeClr val="bg1"/>
                </a:solidFill>
                <a:latin typeface="Verdana" pitchFamily="34" charset="0"/>
                <a:cs typeface="Times New Roman" charset="0"/>
              </a:rPr>
              <a:t> Passage of the Encumbered Estates Act</a:t>
            </a:r>
            <a:r>
              <a:rPr lang="en-GB" smtClean="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428625" y="428625"/>
            <a:ext cx="8358188" cy="6215063"/>
          </a:xfrm>
        </p:spPr>
        <p:txBody>
          <a:bodyPr/>
          <a:lstStyle/>
          <a:p>
            <a:pPr eaLnBrk="1" hangingPunct="1"/>
            <a:r>
              <a:rPr lang="en-GB" smtClean="0">
                <a:solidFill>
                  <a:schemeClr val="bg1"/>
                </a:solidFill>
                <a:latin typeface="Verdana" pitchFamily="34" charset="0"/>
              </a:rPr>
              <a:t>A U-turn in government policy in February 1847</a:t>
            </a:r>
          </a:p>
          <a:p>
            <a:pPr eaLnBrk="1" hangingPunct="1"/>
            <a:r>
              <a:rPr lang="en-GB" smtClean="0">
                <a:solidFill>
                  <a:schemeClr val="bg1"/>
                </a:solidFill>
                <a:latin typeface="Verdana" pitchFamily="34" charset="0"/>
              </a:rPr>
              <a:t>Destitute (Ireland) Act</a:t>
            </a:r>
          </a:p>
          <a:p>
            <a:pPr eaLnBrk="1" hangingPunct="1"/>
            <a:r>
              <a:rPr lang="en-GB" smtClean="0">
                <a:solidFill>
                  <a:schemeClr val="bg1"/>
                </a:solidFill>
                <a:latin typeface="Verdana" pitchFamily="34" charset="0"/>
              </a:rPr>
              <a:t>Ideology set aside – temporarily</a:t>
            </a:r>
          </a:p>
          <a:p>
            <a:pPr eaLnBrk="1" hangingPunct="1"/>
            <a:r>
              <a:rPr lang="en-GB" smtClean="0">
                <a:solidFill>
                  <a:schemeClr val="bg1"/>
                </a:solidFill>
                <a:latin typeface="Verdana" pitchFamily="34" charset="0"/>
              </a:rPr>
              <a:t>Soup kitchens opened throughout the country</a:t>
            </a:r>
          </a:p>
          <a:p>
            <a:pPr eaLnBrk="1" hangingPunct="1"/>
            <a:r>
              <a:rPr lang="en-GB" smtClean="0">
                <a:solidFill>
                  <a:schemeClr val="bg1"/>
                </a:solidFill>
                <a:latin typeface="Verdana" pitchFamily="34" charset="0"/>
              </a:rPr>
              <a:t>Food supplied directly to those in need without cost and without imposing a work test</a:t>
            </a:r>
          </a:p>
          <a:p>
            <a:pPr eaLnBrk="1" hangingPunct="1"/>
            <a:r>
              <a:rPr lang="en-GB" smtClean="0">
                <a:solidFill>
                  <a:schemeClr val="bg1"/>
                </a:solidFill>
                <a:latin typeface="Verdana" pitchFamily="34" charset="0"/>
              </a:rPr>
              <a:t>At its height the kitchens supplied 3 million meals daily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571500" y="214313"/>
            <a:ext cx="8286750" cy="6286500"/>
          </a:xfrm>
        </p:spPr>
        <p:txBody>
          <a:bodyPr/>
          <a:lstStyle/>
          <a:p>
            <a:pPr eaLnBrk="1" hangingPunct="1"/>
            <a:r>
              <a:rPr lang="en-GB" smtClean="0">
                <a:solidFill>
                  <a:schemeClr val="bg1"/>
                </a:solidFill>
                <a:latin typeface="Verdana" pitchFamily="34" charset="0"/>
              </a:rPr>
              <a:t>Poor Law Amendment (Ireland) Act passed in June 1847</a:t>
            </a:r>
          </a:p>
          <a:p>
            <a:pPr eaLnBrk="1" hangingPunct="1"/>
            <a:r>
              <a:rPr lang="en-GB" smtClean="0">
                <a:solidFill>
                  <a:schemeClr val="bg1"/>
                </a:solidFill>
                <a:latin typeface="Verdana" pitchFamily="34" charset="0"/>
              </a:rPr>
              <a:t>It altered existing poor law to cope with an almost permanent crisis</a:t>
            </a:r>
          </a:p>
          <a:p>
            <a:pPr eaLnBrk="1" hangingPunct="1"/>
            <a:r>
              <a:rPr lang="en-GB" smtClean="0">
                <a:solidFill>
                  <a:schemeClr val="bg1"/>
                </a:solidFill>
                <a:latin typeface="Verdana" pitchFamily="34" charset="0"/>
              </a:rPr>
              <a:t>A separate Irish poor law commission was created</a:t>
            </a:r>
          </a:p>
          <a:p>
            <a:pPr eaLnBrk="1" hangingPunct="1"/>
            <a:r>
              <a:rPr lang="en-GB" smtClean="0">
                <a:solidFill>
                  <a:schemeClr val="bg1"/>
                </a:solidFill>
                <a:latin typeface="Verdana" pitchFamily="34" charset="0"/>
              </a:rPr>
              <a:t>The number of Irish poor law unions was increased</a:t>
            </a:r>
          </a:p>
          <a:p>
            <a:pPr eaLnBrk="1" hangingPunct="1"/>
            <a:r>
              <a:rPr lang="en-GB" smtClean="0">
                <a:solidFill>
                  <a:schemeClr val="bg1"/>
                </a:solidFill>
                <a:latin typeface="Verdana" pitchFamily="34" charset="0"/>
              </a:rPr>
              <a:t>The full cost of relief in any union was to be met by its ratepayers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85800" y="214313"/>
            <a:ext cx="7772400" cy="1214437"/>
          </a:xfrm>
        </p:spPr>
        <p:txBody>
          <a:bodyPr/>
          <a:lstStyle/>
          <a:p>
            <a:pPr eaLnBrk="1" hangingPunct="1"/>
            <a:r>
              <a:rPr lang="en-GB" b="1" smtClean="0">
                <a:solidFill>
                  <a:schemeClr val="bg1"/>
                </a:solidFill>
                <a:latin typeface="Verdana" pitchFamily="34" charset="0"/>
              </a:rPr>
              <a:t>Soup Kitchens </a:t>
            </a:r>
          </a:p>
        </p:txBody>
      </p:sp>
      <p:pic>
        <p:nvPicPr>
          <p:cNvPr id="24579" name="Picture 2" descr="http://www.qub.ac.uk/schools/SchoolofEnglish/imperial/ireland/Famine/SoupHouse.gif"/>
          <p:cNvPicPr>
            <a:picLocks noGrp="1" noChangeAspect="1" noChangeArrowheads="1"/>
          </p:cNvPicPr>
          <p:nvPr>
            <p:ph idx="1"/>
          </p:nvPr>
        </p:nvPicPr>
        <p:blipFill>
          <a:blip r:embed="rId2"/>
          <a:srcRect/>
          <a:stretch>
            <a:fillRect/>
          </a:stretch>
        </p:blipFill>
        <p:spPr>
          <a:xfrm>
            <a:off x="1000125" y="1500188"/>
            <a:ext cx="6858000" cy="4929187"/>
          </a:xfr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a:spLocks noGrp="1" noChangeArrowheads="1"/>
          </p:cNvSpPr>
          <p:nvPr>
            <p:ph type="title"/>
          </p:nvPr>
        </p:nvSpPr>
        <p:spPr>
          <a:xfrm>
            <a:off x="685800" y="260350"/>
            <a:ext cx="7772400" cy="1152525"/>
          </a:xfrm>
        </p:spPr>
        <p:txBody>
          <a:bodyPr/>
          <a:lstStyle/>
          <a:p>
            <a:pPr eaLnBrk="1" hangingPunct="1"/>
            <a:r>
              <a:rPr lang="en-GB" sz="2400" b="1" smtClean="0">
                <a:solidFill>
                  <a:schemeClr val="bg1"/>
                </a:solidFill>
                <a:latin typeface="Verdana" pitchFamily="34" charset="0"/>
              </a:rPr>
              <a:t>An 1849 depiction of Bridget O'Donnell and her two children during the famine</a:t>
            </a:r>
            <a:endParaRPr lang="en-GB" sz="4000" smtClean="0"/>
          </a:p>
        </p:txBody>
      </p:sp>
      <p:pic>
        <p:nvPicPr>
          <p:cNvPr id="25603" name="Picture 5" descr="An 1849 depiction of Bridget O'Donnell and her two children during the famine.">
            <a:hlinkClick r:id="rId2" tooltip="An 1849 depiction of Bridget O'Donnell and her two children during the famine."/>
          </p:cNvPr>
          <p:cNvPicPr>
            <a:picLocks noChangeAspect="1" noChangeArrowheads="1"/>
          </p:cNvPicPr>
          <p:nvPr>
            <p:ph idx="1"/>
          </p:nvPr>
        </p:nvPicPr>
        <p:blipFill>
          <a:blip r:embed="rId3"/>
          <a:srcRect/>
          <a:stretch>
            <a:fillRect/>
          </a:stretch>
        </p:blipFill>
        <p:spPr>
          <a:xfrm>
            <a:off x="2916238" y="1557338"/>
            <a:ext cx="3384550" cy="5040312"/>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a:xfrm>
            <a:off x="323850" y="549275"/>
            <a:ext cx="8496300" cy="5546725"/>
          </a:xfrm>
        </p:spPr>
        <p:txBody>
          <a:bodyPr/>
          <a:lstStyle/>
          <a:p>
            <a:pPr eaLnBrk="1" hangingPunct="1"/>
            <a:r>
              <a:rPr lang="en-GB" sz="3600" smtClean="0">
                <a:solidFill>
                  <a:schemeClr val="bg1"/>
                </a:solidFill>
                <a:latin typeface="Verdana" pitchFamily="34" charset="0"/>
              </a:rPr>
              <a:t>By mid 1848 more than half of the unions in Ireland were providing 800,000 people with relief, in the form of food rations, outside the workhouse enclosure.</a:t>
            </a:r>
          </a:p>
          <a:p>
            <a:pPr eaLnBrk="1" hangingPunct="1">
              <a:buFontTx/>
              <a:buNone/>
            </a:pPr>
            <a:r>
              <a:rPr lang="en-GB" sz="3600" smtClean="0">
                <a:solidFill>
                  <a:schemeClr val="bg1"/>
                </a:solidFill>
                <a:latin typeface="Verdana" pitchFamily="34" charset="0"/>
              </a:rPr>
              <a:t> </a:t>
            </a:r>
          </a:p>
          <a:p>
            <a:pPr eaLnBrk="1" hangingPunct="1"/>
            <a:r>
              <a:rPr lang="en-GB" sz="3600" smtClean="0">
                <a:solidFill>
                  <a:schemeClr val="bg1"/>
                </a:solidFill>
                <a:latin typeface="Verdana" pitchFamily="34" charset="0"/>
              </a:rPr>
              <a:t>Within the workhouses up to 900,000 people received relief in 1849.</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85800" y="214313"/>
            <a:ext cx="7772400" cy="1071562"/>
          </a:xfrm>
        </p:spPr>
        <p:txBody>
          <a:bodyPr/>
          <a:lstStyle/>
          <a:p>
            <a:pPr eaLnBrk="1" hangingPunct="1"/>
            <a:r>
              <a:rPr lang="en-GB" b="1" smtClean="0">
                <a:solidFill>
                  <a:schemeClr val="bg1"/>
                </a:solidFill>
                <a:latin typeface="Verdana" pitchFamily="34" charset="0"/>
              </a:rPr>
              <a:t>Gregory Clause</a:t>
            </a:r>
          </a:p>
        </p:txBody>
      </p:sp>
      <p:sp>
        <p:nvSpPr>
          <p:cNvPr id="27651" name="Content Placeholder 2"/>
          <p:cNvSpPr>
            <a:spLocks noGrp="1"/>
          </p:cNvSpPr>
          <p:nvPr>
            <p:ph idx="1"/>
          </p:nvPr>
        </p:nvSpPr>
        <p:spPr>
          <a:xfrm>
            <a:off x="285750" y="1428750"/>
            <a:ext cx="8572500" cy="5214938"/>
          </a:xfrm>
        </p:spPr>
        <p:txBody>
          <a:bodyPr/>
          <a:lstStyle/>
          <a:p>
            <a:pPr eaLnBrk="1" hangingPunct="1"/>
            <a:endParaRPr lang="en-GB" sz="2400" smtClean="0">
              <a:solidFill>
                <a:schemeClr val="bg1"/>
              </a:solidFill>
              <a:latin typeface="Verdana" pitchFamily="34" charset="0"/>
            </a:endParaRPr>
          </a:p>
          <a:p>
            <a:pPr eaLnBrk="1" hangingPunct="1"/>
            <a:r>
              <a:rPr lang="en-GB" sz="2400" smtClean="0">
                <a:solidFill>
                  <a:schemeClr val="bg1"/>
                </a:solidFill>
                <a:latin typeface="Verdana" pitchFamily="34" charset="0"/>
              </a:rPr>
              <a:t>‘An amendment to the Poor Law Act of 1847. …it prohibited the relief from poor rates of anyone occupying more than a quarter-acre of land and also (until the rules were changed in May 1848) their dependants. The restriction facilitated those landlords who wished to take advantage of the Great Famine to clear their estates of surplus tenants, but added significantly to misery and loss of life, as smallholders stubbornly refused to give up their foothold on the land.’ </a:t>
            </a:r>
          </a:p>
          <a:p>
            <a:pPr eaLnBrk="1" hangingPunct="1">
              <a:buFontTx/>
              <a:buNone/>
            </a:pPr>
            <a:endParaRPr lang="en-GB" sz="2400" smtClean="0">
              <a:solidFill>
                <a:schemeClr val="bg1"/>
              </a:solidFill>
              <a:latin typeface="Verdana" pitchFamily="34" charset="0"/>
            </a:endParaRPr>
          </a:p>
          <a:p>
            <a:pPr eaLnBrk="1" hangingPunct="1">
              <a:buFontTx/>
              <a:buNone/>
            </a:pPr>
            <a:r>
              <a:rPr lang="en-GB" sz="2400" i="1" smtClean="0">
                <a:solidFill>
                  <a:schemeClr val="bg1"/>
                </a:solidFill>
                <a:latin typeface="Verdana" pitchFamily="34" charset="0"/>
              </a:rPr>
              <a:t>Oxford Companion to Irish History</a:t>
            </a:r>
            <a:r>
              <a:rPr lang="en-GB" sz="2400" smtClean="0">
                <a:solidFill>
                  <a:schemeClr val="bg1"/>
                </a:solidFill>
                <a:latin typeface="Verdana" pitchFamily="34" charset="0"/>
              </a:rPr>
              <a:t>, p241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title"/>
          </p:nvPr>
        </p:nvSpPr>
        <p:spPr>
          <a:xfrm>
            <a:off x="395288" y="333375"/>
            <a:ext cx="8280400" cy="1079500"/>
          </a:xfrm>
        </p:spPr>
        <p:txBody>
          <a:bodyPr/>
          <a:lstStyle/>
          <a:p>
            <a:pPr eaLnBrk="1" hangingPunct="1"/>
            <a:r>
              <a:rPr lang="en-GB" sz="4000" b="1" smtClean="0">
                <a:solidFill>
                  <a:schemeClr val="bg1"/>
                </a:solidFill>
                <a:latin typeface="Verdana" pitchFamily="34" charset="0"/>
              </a:rPr>
              <a:t>Evictions during the famine</a:t>
            </a:r>
          </a:p>
        </p:txBody>
      </p:sp>
      <p:sp>
        <p:nvSpPr>
          <p:cNvPr id="28675" name="Rectangle 3"/>
          <p:cNvSpPr>
            <a:spLocks noGrp="1" noChangeArrowheads="1"/>
          </p:cNvSpPr>
          <p:nvPr>
            <p:ph type="body" sz="half" idx="1"/>
          </p:nvPr>
        </p:nvSpPr>
        <p:spPr>
          <a:xfrm>
            <a:off x="323850" y="1773238"/>
            <a:ext cx="3816350" cy="4751387"/>
          </a:xfrm>
        </p:spPr>
        <p:txBody>
          <a:bodyPr/>
          <a:lstStyle/>
          <a:p>
            <a:pPr eaLnBrk="1" hangingPunct="1">
              <a:lnSpc>
                <a:spcPct val="80000"/>
              </a:lnSpc>
            </a:pPr>
            <a:r>
              <a:rPr lang="en-GB" b="1" smtClean="0">
                <a:solidFill>
                  <a:schemeClr val="bg1"/>
                </a:solidFill>
                <a:latin typeface="Verdana" pitchFamily="34" charset="0"/>
              </a:rPr>
              <a:t>In 1849 more than 90,000 people were evicted from their homes. </a:t>
            </a:r>
          </a:p>
          <a:p>
            <a:pPr eaLnBrk="1" hangingPunct="1">
              <a:lnSpc>
                <a:spcPct val="80000"/>
              </a:lnSpc>
              <a:buFontTx/>
              <a:buNone/>
            </a:pPr>
            <a:endParaRPr lang="en-GB" b="1" smtClean="0">
              <a:solidFill>
                <a:schemeClr val="bg1"/>
              </a:solidFill>
              <a:latin typeface="Verdana" pitchFamily="34" charset="0"/>
            </a:endParaRPr>
          </a:p>
          <a:p>
            <a:pPr eaLnBrk="1" hangingPunct="1">
              <a:lnSpc>
                <a:spcPct val="80000"/>
              </a:lnSpc>
            </a:pPr>
            <a:r>
              <a:rPr lang="en-GB" b="1" smtClean="0">
                <a:solidFill>
                  <a:schemeClr val="bg1"/>
                </a:solidFill>
                <a:latin typeface="Verdana" pitchFamily="34" charset="0"/>
              </a:rPr>
              <a:t>In 1850 a further 100,000 people were evicted. </a:t>
            </a:r>
          </a:p>
        </p:txBody>
      </p:sp>
      <p:pic>
        <p:nvPicPr>
          <p:cNvPr id="28676" name="Picture 4" descr="FamineImage2"/>
          <p:cNvPicPr>
            <a:picLocks noChangeAspect="1" noChangeArrowheads="1"/>
          </p:cNvPicPr>
          <p:nvPr>
            <p:ph sz="half" idx="2"/>
          </p:nvPr>
        </p:nvPicPr>
        <p:blipFill>
          <a:blip r:embed="rId2"/>
          <a:srcRect/>
          <a:stretch>
            <a:fillRect/>
          </a:stretch>
        </p:blipFill>
        <p:spPr>
          <a:xfrm>
            <a:off x="4140200" y="1773238"/>
            <a:ext cx="4824413" cy="3743325"/>
          </a:xfr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260350"/>
            <a:ext cx="7772400" cy="1223963"/>
          </a:xfrm>
        </p:spPr>
        <p:txBody>
          <a:bodyPr/>
          <a:lstStyle/>
          <a:p>
            <a:pPr eaLnBrk="1" hangingPunct="1"/>
            <a:r>
              <a:rPr lang="en-GB" b="1" smtClean="0">
                <a:solidFill>
                  <a:schemeClr val="bg1"/>
                </a:solidFill>
                <a:latin typeface="Verdana" pitchFamily="34" charset="0"/>
              </a:rPr>
              <a:t>Consequences</a:t>
            </a:r>
          </a:p>
        </p:txBody>
      </p:sp>
      <p:sp>
        <p:nvSpPr>
          <p:cNvPr id="29699" name="Rectangle 3"/>
          <p:cNvSpPr>
            <a:spLocks noGrp="1" noChangeArrowheads="1"/>
          </p:cNvSpPr>
          <p:nvPr>
            <p:ph type="body" idx="1"/>
          </p:nvPr>
        </p:nvSpPr>
        <p:spPr>
          <a:xfrm>
            <a:off x="250825" y="1628775"/>
            <a:ext cx="8642350" cy="4824413"/>
          </a:xfrm>
        </p:spPr>
        <p:txBody>
          <a:bodyPr/>
          <a:lstStyle/>
          <a:p>
            <a:pPr eaLnBrk="1" hangingPunct="1">
              <a:lnSpc>
                <a:spcPct val="90000"/>
              </a:lnSpc>
            </a:pPr>
            <a:r>
              <a:rPr lang="en-GB" smtClean="0">
                <a:solidFill>
                  <a:schemeClr val="bg1"/>
                </a:solidFill>
                <a:latin typeface="Verdana" pitchFamily="34" charset="0"/>
              </a:rPr>
              <a:t>By 1851 Ireland’s population had decreased by about twenty per cent. </a:t>
            </a:r>
          </a:p>
          <a:p>
            <a:pPr eaLnBrk="1" hangingPunct="1">
              <a:lnSpc>
                <a:spcPct val="90000"/>
              </a:lnSpc>
            </a:pPr>
            <a:r>
              <a:rPr lang="en-GB" smtClean="0">
                <a:solidFill>
                  <a:schemeClr val="bg1"/>
                </a:solidFill>
                <a:latin typeface="Verdana" pitchFamily="34" charset="0"/>
              </a:rPr>
              <a:t>It is estimated that one million Irish people died during the Great Famine. </a:t>
            </a:r>
          </a:p>
          <a:p>
            <a:pPr eaLnBrk="1" hangingPunct="1">
              <a:lnSpc>
                <a:spcPct val="90000"/>
              </a:lnSpc>
            </a:pPr>
            <a:r>
              <a:rPr lang="en-GB" smtClean="0">
                <a:solidFill>
                  <a:schemeClr val="bg1"/>
                </a:solidFill>
                <a:latin typeface="Verdana" pitchFamily="34" charset="0"/>
              </a:rPr>
              <a:t>1.5 million Irish people emigrated between 1845 and 1855. </a:t>
            </a:r>
          </a:p>
          <a:p>
            <a:pPr eaLnBrk="1" hangingPunct="1">
              <a:lnSpc>
                <a:spcPct val="90000"/>
              </a:lnSpc>
            </a:pPr>
            <a:r>
              <a:rPr lang="en-GB" smtClean="0">
                <a:solidFill>
                  <a:schemeClr val="bg1"/>
                </a:solidFill>
                <a:latin typeface="Verdana" pitchFamily="34" charset="0"/>
              </a:rPr>
              <a:t>Sligo, Leitrim, Mayo, Galway, Clare, Limerick, Cork, Kerry and parts of Tipperary, along with Cavan and Laois were the hardest hit areas.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395288" y="476250"/>
            <a:ext cx="8280400" cy="5832475"/>
          </a:xfrm>
        </p:spPr>
        <p:txBody>
          <a:bodyPr/>
          <a:lstStyle/>
          <a:p>
            <a:pPr eaLnBrk="1" hangingPunct="1">
              <a:lnSpc>
                <a:spcPct val="90000"/>
              </a:lnSpc>
            </a:pPr>
            <a:r>
              <a:rPr lang="en-GB" b="1" smtClean="0">
                <a:solidFill>
                  <a:schemeClr val="bg1"/>
                </a:solidFill>
                <a:latin typeface="Verdana" pitchFamily="34" charset="0"/>
              </a:rPr>
              <a:t>Between 1845 and 1851 the number of labourers and cottiers fell 40 per cent, the number of farmers 20 per cent.</a:t>
            </a:r>
          </a:p>
          <a:p>
            <a:pPr eaLnBrk="1" hangingPunct="1">
              <a:lnSpc>
                <a:spcPct val="90000"/>
              </a:lnSpc>
            </a:pPr>
            <a:endParaRPr lang="en-GB" b="1" smtClean="0">
              <a:solidFill>
                <a:schemeClr val="bg1"/>
              </a:solidFill>
              <a:latin typeface="Verdana" pitchFamily="34" charset="0"/>
            </a:endParaRPr>
          </a:p>
          <a:p>
            <a:pPr eaLnBrk="1" hangingPunct="1">
              <a:lnSpc>
                <a:spcPct val="90000"/>
              </a:lnSpc>
            </a:pPr>
            <a:r>
              <a:rPr lang="en-GB" b="1" smtClean="0">
                <a:solidFill>
                  <a:schemeClr val="bg1"/>
                </a:solidFill>
                <a:latin typeface="Verdana" pitchFamily="34" charset="0"/>
              </a:rPr>
              <a:t>One quarter of all farms disappeared between 1845 and 1851 and the average size of farms increased.</a:t>
            </a:r>
          </a:p>
          <a:p>
            <a:pPr eaLnBrk="1" hangingPunct="1">
              <a:lnSpc>
                <a:spcPct val="90000"/>
              </a:lnSpc>
            </a:pPr>
            <a:endParaRPr lang="en-GB" b="1" smtClean="0">
              <a:solidFill>
                <a:schemeClr val="bg1"/>
              </a:solidFill>
              <a:latin typeface="Verdana" pitchFamily="34" charset="0"/>
            </a:endParaRPr>
          </a:p>
          <a:p>
            <a:pPr eaLnBrk="1" hangingPunct="1">
              <a:lnSpc>
                <a:spcPct val="90000"/>
              </a:lnSpc>
            </a:pPr>
            <a:r>
              <a:rPr lang="en-GB" b="1" smtClean="0">
                <a:solidFill>
                  <a:schemeClr val="bg1"/>
                </a:solidFill>
                <a:latin typeface="Verdana" pitchFamily="34" charset="0"/>
              </a:rPr>
              <a:t>Irish agriculturalists moved away from tillage to pastoral farming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1"/>
          </p:nvPr>
        </p:nvSpPr>
        <p:spPr>
          <a:xfrm>
            <a:off x="468313" y="765175"/>
            <a:ext cx="8280400" cy="5330825"/>
          </a:xfrm>
        </p:spPr>
        <p:txBody>
          <a:bodyPr/>
          <a:lstStyle/>
          <a:p>
            <a:pPr eaLnBrk="1" hangingPunct="1">
              <a:buFontTx/>
              <a:buNone/>
            </a:pPr>
            <a:endParaRPr lang="en-GB" smtClean="0">
              <a:solidFill>
                <a:schemeClr val="bg1"/>
              </a:solidFill>
              <a:latin typeface="Verdana" pitchFamily="34" charset="0"/>
            </a:endParaRPr>
          </a:p>
          <a:p>
            <a:pPr eaLnBrk="1" hangingPunct="1">
              <a:buFontTx/>
              <a:buNone/>
            </a:pPr>
            <a:r>
              <a:rPr lang="en-GB" b="1" smtClean="0">
                <a:solidFill>
                  <a:schemeClr val="bg1"/>
                </a:solidFill>
                <a:latin typeface="Verdana" pitchFamily="34" charset="0"/>
              </a:rPr>
              <a:t>By 1851 less a quarter of the population spoke the Irish language </a:t>
            </a:r>
          </a:p>
          <a:p>
            <a:pPr eaLnBrk="1" hangingPunct="1">
              <a:buFontTx/>
              <a:buNone/>
            </a:pPr>
            <a:endParaRPr lang="en-GB" b="1" smtClean="0">
              <a:solidFill>
                <a:schemeClr val="bg1"/>
              </a:solidFill>
              <a:latin typeface="Verdana" pitchFamily="34" charset="0"/>
            </a:endParaRPr>
          </a:p>
          <a:p>
            <a:pPr eaLnBrk="1" hangingPunct="1">
              <a:buFontTx/>
              <a:buNone/>
            </a:pPr>
            <a:r>
              <a:rPr lang="en-GB" b="1" smtClean="0">
                <a:solidFill>
                  <a:schemeClr val="bg1"/>
                </a:solidFill>
                <a:latin typeface="Verdana" pitchFamily="34" charset="0"/>
              </a:rPr>
              <a:t>Only five per cent were monolingual Irish-speakers</a:t>
            </a:r>
            <a:endParaRPr lang="en-GB" b="1" smtClean="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85750" y="428625"/>
            <a:ext cx="8643938" cy="5857875"/>
          </a:xfrm>
        </p:spPr>
        <p:txBody>
          <a:bodyPr/>
          <a:lstStyle/>
          <a:p>
            <a:pPr algn="l"/>
            <a:r>
              <a:rPr lang="en-GB" sz="4800" smtClean="0">
                <a:solidFill>
                  <a:schemeClr val="bg1"/>
                </a:solidFill>
                <a:latin typeface="Verdana" pitchFamily="34" charset="0"/>
              </a:rPr>
              <a:t>1. Pre-Famine Ireland</a:t>
            </a:r>
            <a:br>
              <a:rPr lang="en-GB" sz="4800" smtClean="0">
                <a:solidFill>
                  <a:schemeClr val="bg1"/>
                </a:solidFill>
                <a:latin typeface="Verdana" pitchFamily="34" charset="0"/>
              </a:rPr>
            </a:br>
            <a:r>
              <a:rPr lang="en-GB" sz="4800" smtClean="0">
                <a:solidFill>
                  <a:schemeClr val="bg1"/>
                </a:solidFill>
                <a:latin typeface="Verdana" pitchFamily="34" charset="0"/>
              </a:rPr>
              <a:t>2. The cause and progress of the Famine</a:t>
            </a:r>
            <a:br>
              <a:rPr lang="en-GB" sz="4800" smtClean="0">
                <a:solidFill>
                  <a:schemeClr val="bg1"/>
                </a:solidFill>
                <a:latin typeface="Verdana" pitchFamily="34" charset="0"/>
              </a:rPr>
            </a:br>
            <a:r>
              <a:rPr lang="en-GB" sz="4800" smtClean="0">
                <a:solidFill>
                  <a:schemeClr val="bg1"/>
                </a:solidFill>
                <a:latin typeface="Verdana" pitchFamily="34" charset="0"/>
              </a:rPr>
              <a:t>3. Relief measures</a:t>
            </a:r>
            <a:br>
              <a:rPr lang="en-GB" sz="4800" smtClean="0">
                <a:solidFill>
                  <a:schemeClr val="bg1"/>
                </a:solidFill>
                <a:latin typeface="Verdana" pitchFamily="34" charset="0"/>
              </a:rPr>
            </a:br>
            <a:r>
              <a:rPr lang="en-GB" sz="4800" smtClean="0">
                <a:solidFill>
                  <a:schemeClr val="bg1"/>
                </a:solidFill>
                <a:latin typeface="Verdana" pitchFamily="34" charset="0"/>
              </a:rPr>
              <a:t>4. An avoidable disaster?</a:t>
            </a:r>
            <a:br>
              <a:rPr lang="en-GB" sz="4800" smtClean="0">
                <a:solidFill>
                  <a:schemeClr val="bg1"/>
                </a:solidFill>
                <a:latin typeface="Verdana" pitchFamily="34" charset="0"/>
              </a:rPr>
            </a:br>
            <a:r>
              <a:rPr lang="en-GB" sz="4800" smtClean="0">
                <a:solidFill>
                  <a:schemeClr val="bg1"/>
                </a:solidFill>
                <a:latin typeface="Verdana" pitchFamily="34" charset="0"/>
              </a:rPr>
              <a:t>5. Legacies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85800" y="357188"/>
            <a:ext cx="7772400" cy="1395412"/>
          </a:xfrm>
        </p:spPr>
        <p:txBody>
          <a:bodyPr/>
          <a:lstStyle/>
          <a:p>
            <a:pPr eaLnBrk="1" hangingPunct="1"/>
            <a:r>
              <a:rPr lang="en-GB" sz="4800" b="1" smtClean="0">
                <a:solidFill>
                  <a:schemeClr val="bg1"/>
                </a:solidFill>
                <a:latin typeface="Verdana" pitchFamily="34" charset="0"/>
              </a:rPr>
              <a:t>Emigration</a:t>
            </a:r>
          </a:p>
        </p:txBody>
      </p:sp>
      <p:sp>
        <p:nvSpPr>
          <p:cNvPr id="32771" name="Content Placeholder 2"/>
          <p:cNvSpPr>
            <a:spLocks noGrp="1"/>
          </p:cNvSpPr>
          <p:nvPr>
            <p:ph idx="1"/>
          </p:nvPr>
        </p:nvSpPr>
        <p:spPr>
          <a:xfrm>
            <a:off x="685800" y="1981200"/>
            <a:ext cx="7772400" cy="4519613"/>
          </a:xfrm>
        </p:spPr>
        <p:txBody>
          <a:bodyPr/>
          <a:lstStyle/>
          <a:p>
            <a:pPr eaLnBrk="1" hangingPunct="1"/>
            <a:r>
              <a:rPr lang="en-GB" sz="4000" smtClean="0">
                <a:solidFill>
                  <a:schemeClr val="bg1"/>
                </a:solidFill>
                <a:latin typeface="Verdana" pitchFamily="34" charset="0"/>
              </a:rPr>
              <a:t>1842: 220,000 Irish people emigrated</a:t>
            </a:r>
          </a:p>
          <a:p>
            <a:pPr eaLnBrk="1" hangingPunct="1"/>
            <a:r>
              <a:rPr lang="en-GB" sz="4000" smtClean="0">
                <a:solidFill>
                  <a:schemeClr val="bg1"/>
                </a:solidFill>
                <a:latin typeface="Verdana" pitchFamily="34" charset="0"/>
              </a:rPr>
              <a:t>1852 368,000 Irish people emigrated</a:t>
            </a:r>
          </a:p>
          <a:p>
            <a:pPr eaLnBrk="1" hangingPunct="1"/>
            <a:r>
              <a:rPr lang="en-GB" sz="4000" smtClean="0">
                <a:solidFill>
                  <a:schemeClr val="bg1"/>
                </a:solidFill>
                <a:latin typeface="Verdana" pitchFamily="34" charset="0"/>
              </a:rPr>
              <a:t>Between 1849 and 1852 annual emigration never fell below 200,000</a:t>
            </a:r>
          </a:p>
          <a:p>
            <a:pPr eaLnBrk="1" hangingPunct="1"/>
            <a:endParaRPr lang="en-GB"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a:spLocks noGrp="1" noChangeArrowheads="1"/>
          </p:cNvSpPr>
          <p:nvPr>
            <p:ph type="title"/>
          </p:nvPr>
        </p:nvSpPr>
        <p:spPr>
          <a:xfrm>
            <a:off x="685800" y="333375"/>
            <a:ext cx="7772400" cy="1419225"/>
          </a:xfrm>
        </p:spPr>
        <p:txBody>
          <a:bodyPr/>
          <a:lstStyle/>
          <a:p>
            <a:pPr eaLnBrk="1" hangingPunct="1"/>
            <a:r>
              <a:rPr lang="en-GB" sz="2800" b="1" i="1" smtClean="0">
                <a:solidFill>
                  <a:schemeClr val="bg1"/>
                </a:solidFill>
                <a:latin typeface="Verdana" pitchFamily="34" charset="0"/>
              </a:rPr>
              <a:t>Emigrants Leave Ireland</a:t>
            </a:r>
            <a:r>
              <a:rPr lang="en-GB" sz="2800" b="1" smtClean="0">
                <a:solidFill>
                  <a:schemeClr val="bg1"/>
                </a:solidFill>
                <a:latin typeface="Verdana" pitchFamily="34" charset="0"/>
              </a:rPr>
              <a:t>, engraving by Henry Doyle (1827-1892)</a:t>
            </a:r>
            <a:endParaRPr lang="en-GB" b="1" smtClean="0">
              <a:solidFill>
                <a:schemeClr val="bg1"/>
              </a:solidFill>
              <a:latin typeface="Verdana" pitchFamily="34" charset="0"/>
            </a:endParaRPr>
          </a:p>
        </p:txBody>
      </p:sp>
      <p:pic>
        <p:nvPicPr>
          <p:cNvPr id="33795" name="Picture 5" descr="Emigrants Leave Ireland, engraving by Henry Doyle (1827-1892), from Mary Frances Cusack's Illustrated History of Ireland, 1868">
            <a:hlinkClick r:id="rId2" tooltip="Emigrants Leave Ireland, engraving by Henry Doyle (1827-1892), from Mary Frances Cusack's Illustrated History of Ireland, 1868"/>
          </p:cNvPr>
          <p:cNvPicPr>
            <a:picLocks noChangeAspect="1" noChangeArrowheads="1"/>
          </p:cNvPicPr>
          <p:nvPr>
            <p:ph idx="1"/>
          </p:nvPr>
        </p:nvPicPr>
        <p:blipFill>
          <a:blip r:embed="rId3"/>
          <a:srcRect/>
          <a:stretch>
            <a:fillRect/>
          </a:stretch>
        </p:blipFill>
        <p:spPr>
          <a:xfrm>
            <a:off x="2771775" y="1916113"/>
            <a:ext cx="3529013" cy="4608512"/>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www.qub.ac.uk/schools/SchoolofEnglish/imperial/ireland/Famine/Emigration.gif"/>
          <p:cNvPicPr>
            <a:picLocks noChangeAspect="1" noChangeArrowheads="1"/>
          </p:cNvPicPr>
          <p:nvPr/>
        </p:nvPicPr>
        <p:blipFill>
          <a:blip r:embed="rId2"/>
          <a:srcRect/>
          <a:stretch>
            <a:fillRect/>
          </a:stretch>
        </p:blipFill>
        <p:spPr bwMode="auto">
          <a:xfrm>
            <a:off x="1214438" y="714375"/>
            <a:ext cx="6357937" cy="5214938"/>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8"/>
          <p:cNvSpPr>
            <a:spLocks noGrp="1" noChangeArrowheads="1"/>
          </p:cNvSpPr>
          <p:nvPr>
            <p:ph type="title"/>
          </p:nvPr>
        </p:nvSpPr>
        <p:spPr>
          <a:xfrm>
            <a:off x="323850" y="333375"/>
            <a:ext cx="8424863" cy="1079500"/>
          </a:xfrm>
        </p:spPr>
        <p:txBody>
          <a:bodyPr/>
          <a:lstStyle/>
          <a:p>
            <a:pPr eaLnBrk="1" hangingPunct="1"/>
            <a:r>
              <a:rPr lang="en-GB" sz="4000" b="1" smtClean="0">
                <a:solidFill>
                  <a:schemeClr val="bg1"/>
                </a:solidFill>
                <a:latin typeface="Verdana" pitchFamily="34" charset="0"/>
              </a:rPr>
              <a:t>Famine memorial in Dublin</a:t>
            </a:r>
          </a:p>
        </p:txBody>
      </p:sp>
      <p:pic>
        <p:nvPicPr>
          <p:cNvPr id="35843" name="Picture 7" descr="Image:Famine memorial dublin.jpg">
            <a:hlinkClick r:id="rId2"/>
          </p:cNvPr>
          <p:cNvPicPr>
            <a:picLocks noChangeAspect="1" noChangeArrowheads="1"/>
          </p:cNvPicPr>
          <p:nvPr>
            <p:ph idx="1"/>
          </p:nvPr>
        </p:nvPicPr>
        <p:blipFill>
          <a:blip r:embed="rId3"/>
          <a:srcRect/>
          <a:stretch>
            <a:fillRect/>
          </a:stretch>
        </p:blipFill>
        <p:spPr>
          <a:xfrm>
            <a:off x="1116013" y="1628775"/>
            <a:ext cx="6840537" cy="4968875"/>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260350"/>
            <a:ext cx="7772400" cy="1223963"/>
          </a:xfrm>
        </p:spPr>
        <p:txBody>
          <a:bodyPr/>
          <a:lstStyle/>
          <a:p>
            <a:pPr eaLnBrk="1" hangingPunct="1"/>
            <a:r>
              <a:rPr lang="en-GB" b="1" smtClean="0">
                <a:solidFill>
                  <a:schemeClr val="bg1"/>
                </a:solidFill>
                <a:latin typeface="Verdana" pitchFamily="34" charset="0"/>
              </a:rPr>
              <a:t>Pre-Famine Ireland</a:t>
            </a:r>
            <a:r>
              <a:rPr lang="en-GB" b="1" smtClean="0"/>
              <a:t> </a:t>
            </a:r>
          </a:p>
        </p:txBody>
      </p:sp>
      <p:sp>
        <p:nvSpPr>
          <p:cNvPr id="6147" name="Rectangle 3"/>
          <p:cNvSpPr>
            <a:spLocks noGrp="1" noChangeArrowheads="1"/>
          </p:cNvSpPr>
          <p:nvPr>
            <p:ph type="body" idx="1"/>
          </p:nvPr>
        </p:nvSpPr>
        <p:spPr>
          <a:xfrm>
            <a:off x="250825" y="1981200"/>
            <a:ext cx="8642350" cy="4543425"/>
          </a:xfrm>
        </p:spPr>
        <p:txBody>
          <a:bodyPr/>
          <a:lstStyle/>
          <a:p>
            <a:pPr eaLnBrk="1" hangingPunct="1">
              <a:lnSpc>
                <a:spcPct val="90000"/>
              </a:lnSpc>
            </a:pPr>
            <a:r>
              <a:rPr lang="en-GB" sz="2800" smtClean="0">
                <a:solidFill>
                  <a:schemeClr val="bg1"/>
                </a:solidFill>
                <a:latin typeface="Verdana" pitchFamily="34" charset="0"/>
              </a:rPr>
              <a:t>By 1841 about four-fifths of the population of Ireland were rural-dwellers. </a:t>
            </a:r>
          </a:p>
          <a:p>
            <a:pPr eaLnBrk="1" hangingPunct="1">
              <a:lnSpc>
                <a:spcPct val="90000"/>
              </a:lnSpc>
            </a:pPr>
            <a:endParaRPr lang="en-GB" sz="2800" smtClean="0">
              <a:solidFill>
                <a:schemeClr val="bg1"/>
              </a:solidFill>
              <a:latin typeface="Verdana" pitchFamily="34" charset="0"/>
            </a:endParaRPr>
          </a:p>
          <a:p>
            <a:pPr eaLnBrk="1" hangingPunct="1">
              <a:lnSpc>
                <a:spcPct val="90000"/>
              </a:lnSpc>
            </a:pPr>
            <a:r>
              <a:rPr lang="en-GB" sz="2800" smtClean="0">
                <a:solidFill>
                  <a:schemeClr val="bg1"/>
                </a:solidFill>
                <a:latin typeface="Verdana" pitchFamily="34" charset="0"/>
              </a:rPr>
              <a:t>There was a huge contrast between the life-style of the world of the ‘Big House’ and that of the mass of labouring peasants.</a:t>
            </a:r>
          </a:p>
          <a:p>
            <a:pPr eaLnBrk="1" hangingPunct="1">
              <a:lnSpc>
                <a:spcPct val="90000"/>
              </a:lnSpc>
              <a:buFontTx/>
              <a:buNone/>
            </a:pPr>
            <a:endParaRPr lang="en-GB" sz="2800" smtClean="0">
              <a:solidFill>
                <a:schemeClr val="bg1"/>
              </a:solidFill>
              <a:latin typeface="Verdana" pitchFamily="34" charset="0"/>
            </a:endParaRPr>
          </a:p>
          <a:p>
            <a:pPr eaLnBrk="1" hangingPunct="1">
              <a:lnSpc>
                <a:spcPct val="90000"/>
              </a:lnSpc>
            </a:pPr>
            <a:r>
              <a:rPr lang="en-GB" sz="2800" smtClean="0">
                <a:solidFill>
                  <a:schemeClr val="bg1"/>
                </a:solidFill>
                <a:latin typeface="Verdana" pitchFamily="34" charset="0"/>
              </a:rPr>
              <a:t>There were also distinctions between tenant-farmers and labourers as well as distinctions among the various strata of tenant-farmer.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33375"/>
            <a:ext cx="7772400" cy="1008063"/>
          </a:xfrm>
        </p:spPr>
        <p:txBody>
          <a:bodyPr/>
          <a:lstStyle/>
          <a:p>
            <a:pPr eaLnBrk="1" hangingPunct="1"/>
            <a:r>
              <a:rPr lang="en-GB" b="1" smtClean="0">
                <a:solidFill>
                  <a:schemeClr val="bg1"/>
                </a:solidFill>
                <a:latin typeface="Verdana" pitchFamily="34" charset="0"/>
              </a:rPr>
              <a:t>Pre-Famine Ireland</a:t>
            </a:r>
          </a:p>
        </p:txBody>
      </p:sp>
      <p:sp>
        <p:nvSpPr>
          <p:cNvPr id="7171" name="Rectangle 3"/>
          <p:cNvSpPr>
            <a:spLocks noGrp="1" noChangeArrowheads="1"/>
          </p:cNvSpPr>
          <p:nvPr>
            <p:ph type="body" idx="1"/>
          </p:nvPr>
        </p:nvSpPr>
        <p:spPr>
          <a:xfrm>
            <a:off x="323850" y="1484313"/>
            <a:ext cx="8496300" cy="5113337"/>
          </a:xfrm>
        </p:spPr>
        <p:txBody>
          <a:bodyPr/>
          <a:lstStyle/>
          <a:p>
            <a:pPr eaLnBrk="1" hangingPunct="1"/>
            <a:r>
              <a:rPr lang="en-GB" smtClean="0">
                <a:solidFill>
                  <a:schemeClr val="bg1"/>
                </a:solidFill>
                <a:latin typeface="Verdana" pitchFamily="34" charset="0"/>
              </a:rPr>
              <a:t>In 1841 approximately 40% of the houses in Ireland were one-room mud cabins.</a:t>
            </a:r>
          </a:p>
          <a:p>
            <a:pPr eaLnBrk="1" hangingPunct="1"/>
            <a:r>
              <a:rPr lang="en-GB" smtClean="0">
                <a:solidFill>
                  <a:schemeClr val="bg1"/>
                </a:solidFill>
                <a:latin typeface="Verdana" pitchFamily="34" charset="0"/>
              </a:rPr>
              <a:t>There were strong regional variations - housing standards declined from east to west.</a:t>
            </a:r>
          </a:p>
          <a:p>
            <a:pPr eaLnBrk="1" hangingPunct="1"/>
            <a:r>
              <a:rPr lang="en-GB" smtClean="0">
                <a:solidFill>
                  <a:schemeClr val="bg1"/>
                </a:solidFill>
                <a:latin typeface="Verdana" pitchFamily="34" charset="0"/>
              </a:rPr>
              <a:t>In the early nineteenth century 50% of the population spoke Irish (approximately 4 million people).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1"/>
          </p:nvPr>
        </p:nvSpPr>
        <p:spPr>
          <a:xfrm>
            <a:off x="250825" y="260350"/>
            <a:ext cx="8642350" cy="6192838"/>
          </a:xfrm>
        </p:spPr>
        <p:txBody>
          <a:bodyPr/>
          <a:lstStyle/>
          <a:p>
            <a:pPr eaLnBrk="1" hangingPunct="1">
              <a:lnSpc>
                <a:spcPct val="80000"/>
              </a:lnSpc>
              <a:buFontTx/>
              <a:buNone/>
            </a:pPr>
            <a:endParaRPr lang="en-GB" sz="2800" smtClean="0">
              <a:solidFill>
                <a:schemeClr val="bg1"/>
              </a:solidFill>
              <a:latin typeface="Verdana" pitchFamily="34" charset="0"/>
            </a:endParaRPr>
          </a:p>
          <a:p>
            <a:pPr eaLnBrk="1" hangingPunct="1">
              <a:lnSpc>
                <a:spcPct val="80000"/>
              </a:lnSpc>
              <a:buFontTx/>
              <a:buNone/>
            </a:pPr>
            <a:r>
              <a:rPr lang="en-GB" sz="2800" b="1" smtClean="0">
                <a:solidFill>
                  <a:schemeClr val="bg1"/>
                </a:solidFill>
                <a:latin typeface="Verdana" pitchFamily="34" charset="0"/>
              </a:rPr>
              <a:t>‘The one-roomed mud cabin had usually the natural earth as a floor; the smallest of them were about twelve feet wide and from twelve to twenty feet long. The roof consisted of sods of earth laid on wooden rafters and covered with a thatch of straw. Many had neither window nor chimney, so that the smoke from the fire escaped through the open door. Furniture in those mud cabins was Spartan…Few of the labourers had overcoats and their womenfolk and children generally went barefoot.’</a:t>
            </a:r>
          </a:p>
          <a:p>
            <a:pPr eaLnBrk="1" hangingPunct="1">
              <a:lnSpc>
                <a:spcPct val="80000"/>
              </a:lnSpc>
              <a:buFontTx/>
              <a:buNone/>
            </a:pPr>
            <a:endParaRPr lang="en-GB" sz="2800" b="1" smtClean="0">
              <a:solidFill>
                <a:schemeClr val="bg1"/>
              </a:solidFill>
              <a:latin typeface="Verdana" pitchFamily="34" charset="0"/>
            </a:endParaRPr>
          </a:p>
          <a:p>
            <a:pPr eaLnBrk="1" hangingPunct="1">
              <a:lnSpc>
                <a:spcPct val="80000"/>
              </a:lnSpc>
              <a:buFontTx/>
              <a:buNone/>
            </a:pPr>
            <a:r>
              <a:rPr lang="en-US" sz="2800" smtClean="0">
                <a:solidFill>
                  <a:schemeClr val="bg1"/>
                </a:solidFill>
                <a:latin typeface="Verdana" pitchFamily="34" charset="0"/>
              </a:rPr>
              <a:t>Ó</a:t>
            </a:r>
            <a:r>
              <a:rPr lang="en-GB" sz="2800" smtClean="0">
                <a:solidFill>
                  <a:schemeClr val="bg1"/>
                </a:solidFill>
                <a:latin typeface="Verdana" pitchFamily="34" charset="0"/>
              </a:rPr>
              <a:t>’Tuathaigh, Gear</a:t>
            </a:r>
            <a:r>
              <a:rPr lang="en-US" sz="2800" smtClean="0">
                <a:solidFill>
                  <a:schemeClr val="bg1"/>
                </a:solidFill>
                <a:latin typeface="Verdana" pitchFamily="34" charset="0"/>
              </a:rPr>
              <a:t>óid, </a:t>
            </a:r>
            <a:r>
              <a:rPr lang="en-US" sz="2800" i="1" smtClean="0">
                <a:solidFill>
                  <a:schemeClr val="bg1"/>
                </a:solidFill>
                <a:latin typeface="Verdana" pitchFamily="34" charset="0"/>
              </a:rPr>
              <a:t>Ireland before the Famine: 1798-1848</a:t>
            </a:r>
            <a:r>
              <a:rPr lang="en-US" sz="2800" smtClean="0">
                <a:solidFill>
                  <a:schemeClr val="bg1"/>
                </a:solidFill>
                <a:latin typeface="Verdana" pitchFamily="34" charset="0"/>
              </a:rPr>
              <a:t>,</a:t>
            </a:r>
            <a:r>
              <a:rPr lang="en-GB" sz="2800" smtClean="0">
                <a:solidFill>
                  <a:schemeClr val="bg1"/>
                </a:solidFill>
                <a:latin typeface="Verdana" pitchFamily="34" charset="0"/>
              </a:rPr>
              <a:t> pp148-9.</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333375"/>
            <a:ext cx="7772400" cy="1419225"/>
          </a:xfrm>
        </p:spPr>
        <p:txBody>
          <a:bodyPr/>
          <a:lstStyle/>
          <a:p>
            <a:pPr eaLnBrk="1" hangingPunct="1"/>
            <a:r>
              <a:rPr lang="en-GB" sz="4000" b="1" smtClean="0">
                <a:solidFill>
                  <a:schemeClr val="bg1"/>
                </a:solidFill>
                <a:latin typeface="Verdana" pitchFamily="34" charset="0"/>
              </a:rPr>
              <a:t>The population of Ireland</a:t>
            </a:r>
          </a:p>
        </p:txBody>
      </p:sp>
      <p:sp>
        <p:nvSpPr>
          <p:cNvPr id="9219" name="Rectangle 3"/>
          <p:cNvSpPr>
            <a:spLocks noGrp="1" noChangeArrowheads="1"/>
          </p:cNvSpPr>
          <p:nvPr>
            <p:ph type="body" idx="1"/>
          </p:nvPr>
        </p:nvSpPr>
        <p:spPr>
          <a:xfrm>
            <a:off x="250825" y="1981200"/>
            <a:ext cx="8497888" cy="4543425"/>
          </a:xfrm>
        </p:spPr>
        <p:txBody>
          <a:bodyPr/>
          <a:lstStyle/>
          <a:p>
            <a:pPr eaLnBrk="1" hangingPunct="1">
              <a:buFontTx/>
              <a:buNone/>
            </a:pPr>
            <a:endParaRPr lang="en-GB" smtClean="0"/>
          </a:p>
          <a:p>
            <a:pPr algn="ctr" eaLnBrk="1" hangingPunct="1">
              <a:buFontTx/>
              <a:buNone/>
            </a:pPr>
            <a:r>
              <a:rPr lang="en-GB" sz="3600" smtClean="0">
                <a:solidFill>
                  <a:schemeClr val="bg1"/>
                </a:solidFill>
                <a:latin typeface="Verdana" pitchFamily="34" charset="0"/>
              </a:rPr>
              <a:t>1821: 6,802,000 </a:t>
            </a:r>
          </a:p>
          <a:p>
            <a:pPr algn="ctr" eaLnBrk="1" hangingPunct="1">
              <a:buFontTx/>
              <a:buNone/>
            </a:pPr>
            <a:endParaRPr lang="en-GB" sz="3600" smtClean="0">
              <a:solidFill>
                <a:schemeClr val="bg1"/>
              </a:solidFill>
              <a:latin typeface="Verdana" pitchFamily="34" charset="0"/>
            </a:endParaRPr>
          </a:p>
          <a:p>
            <a:pPr algn="ctr" eaLnBrk="1" hangingPunct="1">
              <a:buFontTx/>
              <a:buNone/>
            </a:pPr>
            <a:r>
              <a:rPr lang="en-GB" sz="3600" smtClean="0">
                <a:solidFill>
                  <a:schemeClr val="bg1"/>
                </a:solidFill>
                <a:latin typeface="Verdana" pitchFamily="34" charset="0"/>
              </a:rPr>
              <a:t>1831: 7,767,000 </a:t>
            </a:r>
          </a:p>
          <a:p>
            <a:pPr algn="ctr" eaLnBrk="1" hangingPunct="1">
              <a:buFontTx/>
              <a:buNone/>
            </a:pPr>
            <a:endParaRPr lang="en-GB" sz="3600" smtClean="0">
              <a:solidFill>
                <a:schemeClr val="bg1"/>
              </a:solidFill>
              <a:latin typeface="Verdana" pitchFamily="34" charset="0"/>
            </a:endParaRPr>
          </a:p>
          <a:p>
            <a:pPr algn="ctr" eaLnBrk="1" hangingPunct="1">
              <a:buFontTx/>
              <a:buNone/>
            </a:pPr>
            <a:r>
              <a:rPr lang="en-GB" sz="3600" smtClean="0">
                <a:solidFill>
                  <a:schemeClr val="bg1"/>
                </a:solidFill>
                <a:latin typeface="Verdana" pitchFamily="34" charset="0"/>
              </a:rPr>
              <a:t>1841: 8,175,000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288" y="260350"/>
            <a:ext cx="8353425" cy="1492250"/>
          </a:xfrm>
        </p:spPr>
        <p:txBody>
          <a:bodyPr/>
          <a:lstStyle/>
          <a:p>
            <a:pPr eaLnBrk="1" hangingPunct="1"/>
            <a:r>
              <a:rPr lang="en-GB" b="1" smtClean="0">
                <a:solidFill>
                  <a:schemeClr val="bg1"/>
                </a:solidFill>
                <a:latin typeface="Verdana" pitchFamily="34" charset="0"/>
              </a:rPr>
              <a:t>Dependence on the potato</a:t>
            </a:r>
          </a:p>
        </p:txBody>
      </p:sp>
      <p:sp>
        <p:nvSpPr>
          <p:cNvPr id="10243" name="Rectangle 3"/>
          <p:cNvSpPr>
            <a:spLocks noGrp="1" noChangeArrowheads="1"/>
          </p:cNvSpPr>
          <p:nvPr>
            <p:ph type="body" idx="1"/>
          </p:nvPr>
        </p:nvSpPr>
        <p:spPr>
          <a:xfrm>
            <a:off x="323850" y="1981200"/>
            <a:ext cx="8496300" cy="4471988"/>
          </a:xfrm>
        </p:spPr>
        <p:txBody>
          <a:bodyPr/>
          <a:lstStyle/>
          <a:p>
            <a:pPr eaLnBrk="1" hangingPunct="1">
              <a:lnSpc>
                <a:spcPct val="90000"/>
              </a:lnSpc>
            </a:pPr>
            <a:r>
              <a:rPr lang="en-GB" smtClean="0">
                <a:solidFill>
                  <a:schemeClr val="bg1"/>
                </a:solidFill>
                <a:latin typeface="Verdana" pitchFamily="34" charset="0"/>
              </a:rPr>
              <a:t>Increased dependence from the early 18</a:t>
            </a:r>
            <a:r>
              <a:rPr lang="en-GB" baseline="30000" smtClean="0">
                <a:solidFill>
                  <a:schemeClr val="bg1"/>
                </a:solidFill>
                <a:latin typeface="Verdana" pitchFamily="34" charset="0"/>
              </a:rPr>
              <a:t>th</a:t>
            </a:r>
            <a:r>
              <a:rPr lang="en-GB" smtClean="0">
                <a:solidFill>
                  <a:schemeClr val="bg1"/>
                </a:solidFill>
                <a:latin typeface="Verdana" pitchFamily="34" charset="0"/>
              </a:rPr>
              <a:t> century onwards</a:t>
            </a:r>
          </a:p>
          <a:p>
            <a:pPr eaLnBrk="1" hangingPunct="1">
              <a:lnSpc>
                <a:spcPct val="90000"/>
              </a:lnSpc>
            </a:pPr>
            <a:endParaRPr lang="en-GB" smtClean="0">
              <a:solidFill>
                <a:schemeClr val="bg1"/>
              </a:solidFill>
              <a:latin typeface="Verdana" pitchFamily="34" charset="0"/>
            </a:endParaRPr>
          </a:p>
          <a:p>
            <a:pPr eaLnBrk="1" hangingPunct="1">
              <a:lnSpc>
                <a:spcPct val="90000"/>
              </a:lnSpc>
            </a:pPr>
            <a:r>
              <a:rPr lang="en-GB" smtClean="0">
                <a:solidFill>
                  <a:schemeClr val="bg1"/>
                </a:solidFill>
                <a:latin typeface="Verdana" pitchFamily="34" charset="0"/>
              </a:rPr>
              <a:t>On the eve of the famine the potato was the sole food of about one-third of the Irish people and it was a key component in the diet of a far larger number of Irish peasants</a:t>
            </a:r>
          </a:p>
          <a:p>
            <a:pPr eaLnBrk="1" hangingPunct="1">
              <a:lnSpc>
                <a:spcPct val="90000"/>
              </a:lnSpc>
              <a:buFontTx/>
              <a:buNone/>
            </a:pPr>
            <a:r>
              <a:rPr lang="en-GB" smtClean="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23850" y="333375"/>
            <a:ext cx="8496300" cy="1419225"/>
          </a:xfrm>
        </p:spPr>
        <p:txBody>
          <a:bodyPr/>
          <a:lstStyle/>
          <a:p>
            <a:pPr eaLnBrk="1" hangingPunct="1"/>
            <a:r>
              <a:rPr lang="en-GB" b="1" smtClean="0">
                <a:solidFill>
                  <a:schemeClr val="bg1"/>
                </a:solidFill>
                <a:latin typeface="Verdana" pitchFamily="34" charset="0"/>
              </a:rPr>
              <a:t>Famine </a:t>
            </a:r>
          </a:p>
        </p:txBody>
      </p:sp>
      <p:sp>
        <p:nvSpPr>
          <p:cNvPr id="11267" name="Rectangle 3"/>
          <p:cNvSpPr>
            <a:spLocks noGrp="1" noChangeArrowheads="1"/>
          </p:cNvSpPr>
          <p:nvPr>
            <p:ph type="body" idx="1"/>
          </p:nvPr>
        </p:nvSpPr>
        <p:spPr>
          <a:xfrm>
            <a:off x="250825" y="1981200"/>
            <a:ext cx="8642350" cy="4543425"/>
          </a:xfrm>
        </p:spPr>
        <p:txBody>
          <a:bodyPr/>
          <a:lstStyle/>
          <a:p>
            <a:pPr eaLnBrk="1" hangingPunct="1">
              <a:lnSpc>
                <a:spcPct val="90000"/>
              </a:lnSpc>
            </a:pPr>
            <a:r>
              <a:rPr lang="en-GB" smtClean="0">
                <a:solidFill>
                  <a:schemeClr val="bg1"/>
                </a:solidFill>
                <a:latin typeface="Verdana" pitchFamily="34" charset="0"/>
              </a:rPr>
              <a:t>According to the </a:t>
            </a:r>
            <a:r>
              <a:rPr lang="en-GB" i="1" smtClean="0">
                <a:solidFill>
                  <a:schemeClr val="bg1"/>
                </a:solidFill>
                <a:latin typeface="Verdana" pitchFamily="34" charset="0"/>
              </a:rPr>
              <a:t>Oxford Companion to Irish History</a:t>
            </a:r>
            <a:r>
              <a:rPr lang="en-GB" smtClean="0">
                <a:solidFill>
                  <a:schemeClr val="bg1"/>
                </a:solidFill>
                <a:latin typeface="Verdana" pitchFamily="34" charset="0"/>
              </a:rPr>
              <a:t> famine is ‘a persistent failure in food supplies over a prolonged period’. (</a:t>
            </a:r>
            <a:r>
              <a:rPr lang="en-GB" i="1" smtClean="0">
                <a:solidFill>
                  <a:schemeClr val="bg1"/>
                </a:solidFill>
                <a:latin typeface="Verdana" pitchFamily="34" charset="0"/>
              </a:rPr>
              <a:t>Oxford Companion to Irish History</a:t>
            </a:r>
            <a:r>
              <a:rPr lang="en-GB" smtClean="0">
                <a:solidFill>
                  <a:schemeClr val="bg1"/>
                </a:solidFill>
                <a:latin typeface="Verdana" pitchFamily="34" charset="0"/>
              </a:rPr>
              <a:t>, p194)</a:t>
            </a:r>
          </a:p>
          <a:p>
            <a:pPr eaLnBrk="1" hangingPunct="1">
              <a:lnSpc>
                <a:spcPct val="90000"/>
              </a:lnSpc>
              <a:buFontTx/>
              <a:buNone/>
            </a:pPr>
            <a:endParaRPr lang="en-GB" smtClean="0">
              <a:solidFill>
                <a:schemeClr val="bg1"/>
              </a:solidFill>
              <a:latin typeface="Verdana" pitchFamily="34" charset="0"/>
            </a:endParaRPr>
          </a:p>
          <a:p>
            <a:pPr eaLnBrk="1" hangingPunct="1">
              <a:lnSpc>
                <a:spcPct val="90000"/>
              </a:lnSpc>
            </a:pPr>
            <a:r>
              <a:rPr lang="en-GB" smtClean="0">
                <a:solidFill>
                  <a:schemeClr val="bg1"/>
                </a:solidFill>
                <a:latin typeface="Verdana" pitchFamily="34" charset="0"/>
              </a:rPr>
              <a:t>Sen – famine is less commonly caused by an absolute shortage of food than by the lack of ‘entitlements’.</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152</TotalTime>
  <Words>1231</Words>
  <Application>Microsoft Office PowerPoint</Application>
  <PresentationFormat>On-screen Show (4:3)</PresentationFormat>
  <Paragraphs>112</Paragraphs>
  <Slides>33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Times New Roman</vt:lpstr>
      <vt:lpstr>Arial</vt:lpstr>
      <vt:lpstr>Calibri</vt:lpstr>
      <vt:lpstr>Verdana</vt:lpstr>
      <vt:lpstr>Default Design</vt:lpstr>
      <vt:lpstr>Lecture 2: The Great Famine An Górta Mór</vt:lpstr>
      <vt:lpstr>The Great Famine: Some key dates   1845 9 September: Potato blight first reported in Ireland  9-10 November: British Prime Minister Peel authorises importation of Indian corn  1846 30 June: Peel and the Tory government ousted by the Whigs: Lord John Russell heads the new administration 15 August: Food depots and public works closed down by Treasury 28 August: Poor Employment (Ireland) Act: Treasury loans for relief work  1847 26 February: Destitute Poor (Ireland) Act. 10 April: Peak of fever epidemic 8 June: Poor Relief (Ireland) Act: some outdoor relief granted 1849: 28 July: Passage of the Encumbered Estates Act </vt:lpstr>
      <vt:lpstr>1. Pre-Famine Ireland 2. The cause and progress of the Famine 3. Relief measures 4. An avoidable disaster? 5. Legacies</vt:lpstr>
      <vt:lpstr>Pre-Famine Ireland </vt:lpstr>
      <vt:lpstr>Pre-Famine Ireland</vt:lpstr>
      <vt:lpstr>Slide 6</vt:lpstr>
      <vt:lpstr>The population of Ireland</vt:lpstr>
      <vt:lpstr>Dependence on the potato</vt:lpstr>
      <vt:lpstr>Famine </vt:lpstr>
      <vt:lpstr>The course of the famine</vt:lpstr>
      <vt:lpstr>Asenath Nicholson Annals of the Famine in Ireland, in 1847, 1848 and 1849</vt:lpstr>
      <vt:lpstr>Sir Robert Peel (1788-1850)</vt:lpstr>
      <vt:lpstr>The Peel government’s relief strategy</vt:lpstr>
      <vt:lpstr>Indian Meal</vt:lpstr>
      <vt:lpstr>The Peel government’s relief strategy</vt:lpstr>
      <vt:lpstr>Charles Trevelyan  (1807-1886)</vt:lpstr>
      <vt:lpstr>Slide 17</vt:lpstr>
      <vt:lpstr>Slide 18</vt:lpstr>
      <vt:lpstr>Slide 19</vt:lpstr>
      <vt:lpstr>Slide 20</vt:lpstr>
      <vt:lpstr>Slide 21</vt:lpstr>
      <vt:lpstr>Soup Kitchens </vt:lpstr>
      <vt:lpstr>An 1849 depiction of Bridget O'Donnell and her two children during the famine</vt:lpstr>
      <vt:lpstr>Slide 24</vt:lpstr>
      <vt:lpstr>Gregory Clause</vt:lpstr>
      <vt:lpstr>Evictions during the famine</vt:lpstr>
      <vt:lpstr>Consequences</vt:lpstr>
      <vt:lpstr>Slide 28</vt:lpstr>
      <vt:lpstr>Slide 29</vt:lpstr>
      <vt:lpstr>Emigration</vt:lpstr>
      <vt:lpstr>Emigrants Leave Ireland, engraving by Henry Doyle (1827-1892)</vt:lpstr>
      <vt:lpstr>Slide 32</vt:lpstr>
      <vt:lpstr>Famine memorial in Dublin</vt:lpstr>
    </vt:vector>
  </TitlesOfParts>
  <Company>Rattigan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Famine An Górta Mór</dc:title>
  <dc:creator>Cliona</dc:creator>
  <cp:lastModifiedBy>hyshaq</cp:lastModifiedBy>
  <cp:revision>15</cp:revision>
  <dcterms:created xsi:type="dcterms:W3CDTF">2008-10-13T14:27:15Z</dcterms:created>
  <dcterms:modified xsi:type="dcterms:W3CDTF">2009-10-21T12:11:01Z</dcterms:modified>
</cp:coreProperties>
</file>