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59" r:id="rId3"/>
    <p:sldId id="261" r:id="rId4"/>
    <p:sldId id="260" r:id="rId5"/>
    <p:sldId id="262" r:id="rId6"/>
    <p:sldId id="258" r:id="rId7"/>
    <p:sldId id="278" r:id="rId8"/>
    <p:sldId id="280" r:id="rId9"/>
    <p:sldId id="263" r:id="rId10"/>
    <p:sldId id="264" r:id="rId11"/>
    <p:sldId id="265" r:id="rId12"/>
    <p:sldId id="266" r:id="rId13"/>
    <p:sldId id="267" r:id="rId14"/>
    <p:sldId id="268" r:id="rId15"/>
    <p:sldId id="269" r:id="rId16"/>
    <p:sldId id="271" r:id="rId17"/>
    <p:sldId id="272" r:id="rId18"/>
    <p:sldId id="274" r:id="rId19"/>
    <p:sldId id="281" r:id="rId20"/>
    <p:sldId id="273" r:id="rId21"/>
    <p:sldId id="270" r:id="rId22"/>
    <p:sldId id="276" r:id="rId23"/>
    <p:sldId id="279" r:id="rId24"/>
    <p:sldId id="275" r:id="rId25"/>
  </p:sldIdLst>
  <p:sldSz cx="9144000" cy="6858000" type="screen4x3"/>
  <p:notesSz cx="6669088" cy="9928225"/>
  <p:defaultTex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730" autoAdjust="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889938" cy="49641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GB"/>
          </a:p>
        </p:txBody>
      </p:sp>
      <p:sp>
        <p:nvSpPr>
          <p:cNvPr id="14339" name="Rectangle 3"/>
          <p:cNvSpPr>
            <a:spLocks noGrp="1" noChangeArrowheads="1"/>
          </p:cNvSpPr>
          <p:nvPr>
            <p:ph type="dt" idx="1"/>
          </p:nvPr>
        </p:nvSpPr>
        <p:spPr bwMode="auto">
          <a:xfrm>
            <a:off x="3777607" y="0"/>
            <a:ext cx="2889938" cy="49641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GB"/>
          </a:p>
        </p:txBody>
      </p:sp>
      <p:sp>
        <p:nvSpPr>
          <p:cNvPr id="14340" name="Rectangle 4"/>
          <p:cNvSpPr>
            <a:spLocks noRot="1" noChangeArrowheads="1" noTextEdit="1"/>
          </p:cNvSpPr>
          <p:nvPr>
            <p:ph type="sldImg" idx="2"/>
          </p:nvPr>
        </p:nvSpPr>
        <p:spPr bwMode="auto">
          <a:xfrm>
            <a:off x="854075" y="744538"/>
            <a:ext cx="4960938" cy="3722687"/>
          </a:xfrm>
          <a:prstGeom prst="rect">
            <a:avLst/>
          </a:prstGeom>
          <a:noFill/>
          <a:ln w="9525">
            <a:solidFill>
              <a:srgbClr val="000000"/>
            </a:solidFill>
            <a:miter lim="800000"/>
            <a:headEnd/>
            <a:tailEnd/>
          </a:ln>
          <a:effectLst/>
        </p:spPr>
      </p:sp>
      <p:sp>
        <p:nvSpPr>
          <p:cNvPr id="14341" name="Rectangle 5"/>
          <p:cNvSpPr>
            <a:spLocks noGrp="1" noChangeArrowheads="1"/>
          </p:cNvSpPr>
          <p:nvPr>
            <p:ph type="body" sz="quarter" idx="3"/>
          </p:nvPr>
        </p:nvSpPr>
        <p:spPr bwMode="auto">
          <a:xfrm>
            <a:off x="666909" y="4715907"/>
            <a:ext cx="5335270" cy="446770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4342" name="Rectangle 6"/>
          <p:cNvSpPr>
            <a:spLocks noGrp="1" noChangeArrowheads="1"/>
          </p:cNvSpPr>
          <p:nvPr>
            <p:ph type="ftr" sz="quarter" idx="4"/>
          </p:nvPr>
        </p:nvSpPr>
        <p:spPr bwMode="auto">
          <a:xfrm>
            <a:off x="0" y="9430091"/>
            <a:ext cx="2889938" cy="49641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GB"/>
          </a:p>
        </p:txBody>
      </p:sp>
      <p:sp>
        <p:nvSpPr>
          <p:cNvPr id="14343" name="Rectangle 7"/>
          <p:cNvSpPr>
            <a:spLocks noGrp="1" noChangeArrowheads="1"/>
          </p:cNvSpPr>
          <p:nvPr>
            <p:ph type="sldNum" sz="quarter" idx="5"/>
          </p:nvPr>
        </p:nvSpPr>
        <p:spPr bwMode="auto">
          <a:xfrm>
            <a:off x="3777607" y="9430091"/>
            <a:ext cx="2889938" cy="49641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B0B18F3C-F50A-4427-BCC0-305A323C2D54}" type="slidenum">
              <a:rPr lang="en-GB"/>
              <a:pPr/>
              <a:t>‹#›</a:t>
            </a:fld>
            <a:endParaRPr lang="en-GB"/>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18E6BAB-81A0-4A48-BEDE-6574ABBC58F0}" type="slidenum">
              <a:rPr lang="en-GB"/>
              <a:pPr/>
              <a:t>4</a:t>
            </a:fld>
            <a:endParaRPr lang="en-GB"/>
          </a:p>
        </p:txBody>
      </p:sp>
      <p:sp>
        <p:nvSpPr>
          <p:cNvPr id="15362" name="Rectangle 2"/>
          <p:cNvSpPr>
            <a:spLocks noRot="1" noChangeArrowheads="1" noTextEdit="1"/>
          </p:cNvSpPr>
          <p:nvPr>
            <p:ph type="sldImg"/>
          </p:nvPr>
        </p:nvSpPr>
        <p:spPr>
          <a:ln/>
        </p:spPr>
      </p:sp>
      <p:sp>
        <p:nvSpPr>
          <p:cNvPr id="15363" name="Rectangle 3"/>
          <p:cNvSpPr>
            <a:spLocks noGrp="1" noChangeArrowheads="1"/>
          </p:cNvSpPr>
          <p:nvPr>
            <p:ph type="body" idx="1"/>
          </p:nvPr>
        </p:nvSpPr>
        <p:spPr/>
        <p:txBody>
          <a:bodyPr/>
          <a:lstStyle/>
          <a:p>
            <a:r>
              <a:rPr lang="en-GB"/>
              <a:t>Inheritance tax!</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AA4FB8-B45C-442F-9A63-B3739BD26933}" type="slidenum">
              <a:rPr lang="en-GB"/>
              <a:pPr/>
              <a:t>7</a:t>
            </a:fld>
            <a:endParaRPr lang="en-GB"/>
          </a:p>
        </p:txBody>
      </p:sp>
      <p:sp>
        <p:nvSpPr>
          <p:cNvPr id="40962" name="Rectangle 2"/>
          <p:cNvSpPr>
            <a:spLocks noRot="1" noChangeArrowheads="1" noTextEdit="1"/>
          </p:cNvSpPr>
          <p:nvPr>
            <p:ph type="sldImg"/>
          </p:nvPr>
        </p:nvSpPr>
        <p:spPr>
          <a:ln/>
        </p:spPr>
      </p:sp>
      <p:sp>
        <p:nvSpPr>
          <p:cNvPr id="40963" name="Rectangle 3"/>
          <p:cNvSpPr>
            <a:spLocks noGrp="1" noChangeArrowheads="1"/>
          </p:cNvSpPr>
          <p:nvPr>
            <p:ph type="body" idx="1"/>
          </p:nvPr>
        </p:nvSpPr>
        <p:spPr/>
        <p:txBody>
          <a:bodyPr/>
          <a:lstStyle/>
          <a:p>
            <a:r>
              <a:rPr lang="en-GB"/>
              <a:t>1831</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BD1EED8-C1FB-4A1C-819D-F0C968E3218D}" type="slidenum">
              <a:rPr lang="en-GB"/>
              <a:pPr/>
              <a:t>15</a:t>
            </a:fld>
            <a:endParaRPr lang="en-GB"/>
          </a:p>
        </p:txBody>
      </p:sp>
      <p:sp>
        <p:nvSpPr>
          <p:cNvPr id="24578" name="Rectangle 2"/>
          <p:cNvSpPr>
            <a:spLocks noRot="1" noChangeArrowheads="1" noTextEdit="1"/>
          </p:cNvSpPr>
          <p:nvPr>
            <p:ph type="sldImg"/>
          </p:nvPr>
        </p:nvSpPr>
        <p:spPr>
          <a:ln/>
        </p:spPr>
      </p:sp>
      <p:sp>
        <p:nvSpPr>
          <p:cNvPr id="24579" name="Rectangle 3"/>
          <p:cNvSpPr>
            <a:spLocks noGrp="1" noChangeArrowheads="1"/>
          </p:cNvSpPr>
          <p:nvPr>
            <p:ph type="body" idx="1"/>
          </p:nvPr>
        </p:nvSpPr>
        <p:spPr/>
        <p:txBody>
          <a:bodyPr/>
          <a:lstStyle/>
          <a:p>
            <a:r>
              <a:rPr lang="en-GB"/>
              <a:t>James Sayers, The Mirror of Patriotism 1784</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4BCF787-5E74-4B79-A06F-A49E9D9B3E36}" type="slidenum">
              <a:rPr lang="en-GB"/>
              <a:pPr/>
              <a:t>21</a:t>
            </a:fld>
            <a:endParaRPr lang="en-GB"/>
          </a:p>
        </p:txBody>
      </p:sp>
      <p:sp>
        <p:nvSpPr>
          <p:cNvPr id="48130" name="Rectangle 2"/>
          <p:cNvSpPr>
            <a:spLocks noRot="1" noChangeArrowheads="1" noTextEdit="1"/>
          </p:cNvSpPr>
          <p:nvPr>
            <p:ph type="sldImg"/>
          </p:nvPr>
        </p:nvSpPr>
        <p:spPr>
          <a:ln/>
        </p:spPr>
      </p:sp>
      <p:sp>
        <p:nvSpPr>
          <p:cNvPr id="48131" name="Rectangle 3"/>
          <p:cNvSpPr>
            <a:spLocks noGrp="1" noChangeArrowheads="1"/>
          </p:cNvSpPr>
          <p:nvPr>
            <p:ph type="body" idx="1"/>
          </p:nvPr>
        </p:nvSpPr>
        <p:spPr/>
        <p:txBody>
          <a:bodyPr/>
          <a:lstStyle/>
          <a:p>
            <a:r>
              <a:rPr lang="en-GB"/>
              <a:t>Not previously used on coinage for 13 centuries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F52CD40-1965-4757-967C-E037761AF2C1}" type="slidenum">
              <a:rPr lang="en-GB"/>
              <a:pPr/>
              <a:t>22</a:t>
            </a:fld>
            <a:endParaRPr lang="en-GB"/>
          </a:p>
        </p:txBody>
      </p:sp>
      <p:sp>
        <p:nvSpPr>
          <p:cNvPr id="38914" name="Rectangle 2"/>
          <p:cNvSpPr>
            <a:spLocks noRot="1" noChangeArrowheads="1" noTextEdit="1"/>
          </p:cNvSpPr>
          <p:nvPr>
            <p:ph type="sldImg"/>
          </p:nvPr>
        </p:nvSpPr>
        <p:spPr>
          <a:ln/>
        </p:spPr>
      </p:sp>
      <p:sp>
        <p:nvSpPr>
          <p:cNvPr id="38915" name="Rectangle 3"/>
          <p:cNvSpPr>
            <a:spLocks noGrp="1" noChangeArrowheads="1"/>
          </p:cNvSpPr>
          <p:nvPr>
            <p:ph type="body" idx="1"/>
          </p:nvPr>
        </p:nvSpPr>
        <p:spPr/>
        <p:txBody>
          <a:bodyPr/>
          <a:lstStyle/>
          <a:p>
            <a:r>
              <a:rPr lang="en-GB"/>
              <a:t>Hayman triumph of Britannia 1765 – just after 7 yrs war</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F2DB645-A3FC-46E3-9925-3317CCCC3889}" type="slidenum">
              <a:rPr lang="en-GB"/>
              <a:pPr/>
              <a:t>23</a:t>
            </a:fld>
            <a:endParaRPr lang="en-GB"/>
          </a:p>
        </p:txBody>
      </p:sp>
      <p:sp>
        <p:nvSpPr>
          <p:cNvPr id="43010" name="Rectangle 2"/>
          <p:cNvSpPr>
            <a:spLocks noRot="1" noChangeArrowheads="1" noTextEdit="1"/>
          </p:cNvSpPr>
          <p:nvPr>
            <p:ph type="sldImg"/>
          </p:nvPr>
        </p:nvSpPr>
        <p:spPr>
          <a:ln/>
        </p:spPr>
      </p:sp>
      <p:sp>
        <p:nvSpPr>
          <p:cNvPr id="43011" name="Rectangle 3"/>
          <p:cNvSpPr>
            <a:spLocks noGrp="1" noChangeArrowheads="1"/>
          </p:cNvSpPr>
          <p:nvPr>
            <p:ph type="body" idx="1"/>
          </p:nvPr>
        </p:nvSpPr>
        <p:spPr/>
        <p:txBody>
          <a:bodyPr/>
          <a:lstStyle/>
          <a:p>
            <a:r>
              <a:rPr lang="en-GB"/>
              <a:t>1768</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2AF296D-1225-4486-BC46-373E9A3E58A1}" type="slidenum">
              <a:rPr lang="en-GB"/>
              <a:pPr/>
              <a:t>24</a:t>
            </a:fld>
            <a:endParaRPr lang="en-GB"/>
          </a:p>
        </p:txBody>
      </p:sp>
      <p:sp>
        <p:nvSpPr>
          <p:cNvPr id="35842" name="Rectangle 2"/>
          <p:cNvSpPr>
            <a:spLocks noRot="1" noChangeArrowheads="1" noTextEdit="1"/>
          </p:cNvSpPr>
          <p:nvPr>
            <p:ph type="sldImg"/>
          </p:nvPr>
        </p:nvSpPr>
        <p:spPr>
          <a:ln/>
        </p:spPr>
      </p:sp>
      <p:sp>
        <p:nvSpPr>
          <p:cNvPr id="35843" name="Rectangle 3"/>
          <p:cNvSpPr>
            <a:spLocks noGrp="1" noChangeArrowheads="1"/>
          </p:cNvSpPr>
          <p:nvPr>
            <p:ph type="body" idx="1"/>
          </p:nvPr>
        </p:nvSpPr>
        <p:spPr/>
        <p:txBody>
          <a:bodyPr/>
          <a:lstStyle/>
          <a:p>
            <a:r>
              <a:rPr lang="en-GB"/>
              <a:t>1780 re America and two Frenchmen</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8B35B7D1-4E79-4628-84FC-1EA8C678594F}" type="slidenum">
              <a:rPr lang="en-GB"/>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F27C7D9D-8D04-46A1-BB4B-53FF3E23983F}" type="slidenum">
              <a:rPr lang="en-GB"/>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00F84CFC-BCD0-4EC5-8C32-1CA0E732685E}" type="slidenum">
              <a:rPr lang="en-GB"/>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3" name="Date Placeholder 2"/>
          <p:cNvSpPr>
            <a:spLocks noGrp="1"/>
          </p:cNvSpPr>
          <p:nvPr>
            <p:ph type="dt" sz="half" idx="10"/>
          </p:nvPr>
        </p:nvSpPr>
        <p:spPr>
          <a:xfrm>
            <a:off x="457200" y="6245225"/>
            <a:ext cx="2133600" cy="476250"/>
          </a:xfrm>
        </p:spPr>
        <p:txBody>
          <a:bodyPr/>
          <a:lstStyle>
            <a:lvl1pPr>
              <a:defRPr/>
            </a:lvl1pPr>
          </a:lstStyle>
          <a:p>
            <a:endParaRPr lang="en-GB"/>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GB"/>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829617B1-142D-49CA-A4FA-781EB4BEC937}" type="slidenum">
              <a:rPr lang="en-GB"/>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7200" y="3938588"/>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9B7EF969-8D82-4716-B9EB-E7769DA0E830}" type="slidenum">
              <a:rPr lang="en-GB"/>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B40831FF-C817-415B-B18F-EFCBC40C4EE5}"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C262A243-ACC1-4DCD-BF74-F7530D7C33FC}" type="slidenum">
              <a:rPr lang="en-GB"/>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2E1DD98E-7980-4ECF-89FC-316496C523D6}"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A31F0CBE-49BF-4C9B-AC57-AC3D70D8C331}"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p>
        </p:txBody>
      </p:sp>
      <p:sp>
        <p:nvSpPr>
          <p:cNvPr id="8" name="Footer Placeholder 7"/>
          <p:cNvSpPr>
            <a:spLocks noGrp="1"/>
          </p:cNvSpPr>
          <p:nvPr>
            <p:ph type="ftr" sz="quarter" idx="11"/>
          </p:nvPr>
        </p:nvSpPr>
        <p:spPr/>
        <p:txBody>
          <a:bodyPr/>
          <a:lstStyle>
            <a:lvl1pPr>
              <a:defRPr/>
            </a:lvl1pPr>
          </a:lstStyle>
          <a:p>
            <a:endParaRPr lang="en-GB"/>
          </a:p>
        </p:txBody>
      </p:sp>
      <p:sp>
        <p:nvSpPr>
          <p:cNvPr id="9" name="Slide Number Placeholder 8"/>
          <p:cNvSpPr>
            <a:spLocks noGrp="1"/>
          </p:cNvSpPr>
          <p:nvPr>
            <p:ph type="sldNum" sz="quarter" idx="12"/>
          </p:nvPr>
        </p:nvSpPr>
        <p:spPr/>
        <p:txBody>
          <a:bodyPr/>
          <a:lstStyle>
            <a:lvl1pPr>
              <a:defRPr/>
            </a:lvl1pPr>
          </a:lstStyle>
          <a:p>
            <a:fld id="{7BCCAB6E-35FF-43A9-B962-ABC8FB902014}"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p>
        </p:txBody>
      </p:sp>
      <p:sp>
        <p:nvSpPr>
          <p:cNvPr id="4" name="Footer Placeholder 3"/>
          <p:cNvSpPr>
            <a:spLocks noGrp="1"/>
          </p:cNvSpPr>
          <p:nvPr>
            <p:ph type="ftr" sz="quarter" idx="11"/>
          </p:nvPr>
        </p:nvSpPr>
        <p:spPr/>
        <p:txBody>
          <a:bodyPr/>
          <a:lstStyle>
            <a:lvl1pPr>
              <a:defRPr/>
            </a:lvl1pPr>
          </a:lstStyle>
          <a:p>
            <a:endParaRPr lang="en-GB"/>
          </a:p>
        </p:txBody>
      </p:sp>
      <p:sp>
        <p:nvSpPr>
          <p:cNvPr id="5" name="Slide Number Placeholder 4"/>
          <p:cNvSpPr>
            <a:spLocks noGrp="1"/>
          </p:cNvSpPr>
          <p:nvPr>
            <p:ph type="sldNum" sz="quarter" idx="12"/>
          </p:nvPr>
        </p:nvSpPr>
        <p:spPr/>
        <p:txBody>
          <a:bodyPr/>
          <a:lstStyle>
            <a:lvl1pPr>
              <a:defRPr/>
            </a:lvl1pPr>
          </a:lstStyle>
          <a:p>
            <a:fld id="{9EDE70E1-4D3B-4F1C-AD8F-0296214613B9}"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p>
        </p:txBody>
      </p:sp>
      <p:sp>
        <p:nvSpPr>
          <p:cNvPr id="3" name="Footer Placeholder 2"/>
          <p:cNvSpPr>
            <a:spLocks noGrp="1"/>
          </p:cNvSpPr>
          <p:nvPr>
            <p:ph type="ftr" sz="quarter" idx="11"/>
          </p:nvPr>
        </p:nvSpPr>
        <p:spPr/>
        <p:txBody>
          <a:bodyPr/>
          <a:lstStyle>
            <a:lvl1pPr>
              <a:defRPr/>
            </a:lvl1pPr>
          </a:lstStyle>
          <a:p>
            <a:endParaRPr lang="en-GB"/>
          </a:p>
        </p:txBody>
      </p:sp>
      <p:sp>
        <p:nvSpPr>
          <p:cNvPr id="4" name="Slide Number Placeholder 3"/>
          <p:cNvSpPr>
            <a:spLocks noGrp="1"/>
          </p:cNvSpPr>
          <p:nvPr>
            <p:ph type="sldNum" sz="quarter" idx="12"/>
          </p:nvPr>
        </p:nvSpPr>
        <p:spPr/>
        <p:txBody>
          <a:bodyPr/>
          <a:lstStyle>
            <a:lvl1pPr>
              <a:defRPr/>
            </a:lvl1pPr>
          </a:lstStyle>
          <a:p>
            <a:fld id="{40AE68B3-7FEA-41F2-BEB5-7F3F8A3E07DF}"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4BE9D272-E577-4DBD-95EA-6E23E271155C}"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60039A14-0025-42BD-B2A7-383DA0023452}"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AEFAE9C3-BB5E-4E6C-8E76-92F7534F90CB}" type="slidenum">
              <a:rPr lang="en-GB"/>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cs typeface="Arial" charset="0"/>
        </a:defRPr>
      </a:lvl2pPr>
      <a:lvl3pPr algn="ctr" rtl="0" fontAlgn="base">
        <a:spcBef>
          <a:spcPct val="0"/>
        </a:spcBef>
        <a:spcAft>
          <a:spcPct val="0"/>
        </a:spcAft>
        <a:defRPr sz="4400">
          <a:solidFill>
            <a:schemeClr val="tx2"/>
          </a:solidFill>
          <a:latin typeface="Arial" charset="0"/>
          <a:cs typeface="Arial" charset="0"/>
        </a:defRPr>
      </a:lvl3pPr>
      <a:lvl4pPr algn="ctr" rtl="0" fontAlgn="base">
        <a:spcBef>
          <a:spcPct val="0"/>
        </a:spcBef>
        <a:spcAft>
          <a:spcPct val="0"/>
        </a:spcAft>
        <a:defRPr sz="4400">
          <a:solidFill>
            <a:schemeClr val="tx2"/>
          </a:solidFill>
          <a:latin typeface="Arial" charset="0"/>
          <a:cs typeface="Arial" charset="0"/>
        </a:defRPr>
      </a:lvl4pPr>
      <a:lvl5pPr algn="ctr" rtl="0" fontAlgn="base">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GB" sz="4000"/>
              <a:t>Georgian Britain: </a:t>
            </a:r>
            <a:br>
              <a:rPr lang="en-GB" sz="4000"/>
            </a:br>
            <a:r>
              <a:rPr lang="en-GB" sz="4000"/>
              <a:t>The Seventeenth-Century Revolutions and their legacy</a:t>
            </a:r>
            <a:br>
              <a:rPr lang="en-GB" sz="4000"/>
            </a:br>
            <a:endParaRPr lang="en-GB" sz="4000"/>
          </a:p>
        </p:txBody>
      </p:sp>
      <p:sp>
        <p:nvSpPr>
          <p:cNvPr id="2051" name="Rectangle 3"/>
          <p:cNvSpPr>
            <a:spLocks noGrp="1" noChangeArrowheads="1"/>
          </p:cNvSpPr>
          <p:nvPr>
            <p:ph type="subTitle" idx="1"/>
          </p:nvPr>
        </p:nvSpPr>
        <p:spPr/>
        <p:txBody>
          <a:bodyPr/>
          <a:lstStyle/>
          <a:p>
            <a:endParaRPr lang="en-GB" dirty="0"/>
          </a:p>
          <a:p>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1" name="Picture 3" descr="william at torbay"/>
          <p:cNvPicPr>
            <a:picLocks noChangeAspect="1" noChangeArrowheads="1"/>
          </p:cNvPicPr>
          <p:nvPr>
            <p:ph/>
          </p:nvPr>
        </p:nvPicPr>
        <p:blipFill>
          <a:blip r:embed="rId2" cstate="print"/>
          <a:srcRect/>
          <a:stretch>
            <a:fillRect/>
          </a:stretch>
        </p:blipFill>
        <p:spPr>
          <a:xfrm>
            <a:off x="1979613" y="304800"/>
            <a:ext cx="5392737" cy="6553200"/>
          </a:xfrm>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GB" sz="4000" dirty="0" smtClean="0"/>
              <a:t>Legacies </a:t>
            </a:r>
            <a:r>
              <a:rPr lang="en-GB" sz="4000" dirty="0"/>
              <a:t>of The ‘Glorious Revolution’</a:t>
            </a:r>
          </a:p>
        </p:txBody>
      </p:sp>
      <p:sp>
        <p:nvSpPr>
          <p:cNvPr id="19459" name="Rectangle 3"/>
          <p:cNvSpPr>
            <a:spLocks noGrp="1" noChangeArrowheads="1"/>
          </p:cNvSpPr>
          <p:nvPr>
            <p:ph type="body" idx="1"/>
          </p:nvPr>
        </p:nvSpPr>
        <p:spPr>
          <a:xfrm>
            <a:off x="457200" y="1600200"/>
            <a:ext cx="8229600" cy="5043510"/>
          </a:xfrm>
        </p:spPr>
        <p:txBody>
          <a:bodyPr/>
          <a:lstStyle/>
          <a:p>
            <a:r>
              <a:rPr lang="en-GB" sz="2800" dirty="0"/>
              <a:t>Irish </a:t>
            </a:r>
            <a:r>
              <a:rPr lang="en-GB" sz="2800" dirty="0" smtClean="0"/>
              <a:t>Catholics </a:t>
            </a:r>
            <a:r>
              <a:rPr lang="en-GB" sz="2800" dirty="0"/>
              <a:t>suppressed and dispossessed</a:t>
            </a:r>
          </a:p>
          <a:p>
            <a:r>
              <a:rPr lang="en-GB" sz="2800" dirty="0"/>
              <a:t>Scotland emerging with a different (</a:t>
            </a:r>
            <a:r>
              <a:rPr lang="en-GB" sz="2800" dirty="0" err="1"/>
              <a:t>presbyterian</a:t>
            </a:r>
            <a:r>
              <a:rPr lang="en-GB" sz="2800" dirty="0"/>
              <a:t>) church and </a:t>
            </a:r>
            <a:r>
              <a:rPr lang="en-GB" sz="2800" dirty="0" smtClean="0"/>
              <a:t>culture, but Parliamentary union in 1707</a:t>
            </a:r>
            <a:endParaRPr lang="en-GB" sz="2800" dirty="0"/>
          </a:p>
          <a:p>
            <a:r>
              <a:rPr lang="en-GB" sz="2800" dirty="0"/>
              <a:t>Religious toleration but also hostility to </a:t>
            </a:r>
            <a:r>
              <a:rPr lang="en-GB" sz="2800" dirty="0" smtClean="0"/>
              <a:t>Dissenters </a:t>
            </a:r>
            <a:r>
              <a:rPr lang="en-GB" sz="2800" dirty="0"/>
              <a:t>and anti-popery</a:t>
            </a:r>
          </a:p>
          <a:p>
            <a:r>
              <a:rPr lang="en-GB" sz="2800" dirty="0"/>
              <a:t>‘Liberty and property’</a:t>
            </a:r>
          </a:p>
          <a:p>
            <a:r>
              <a:rPr lang="en-GB" sz="2800" dirty="0"/>
              <a:t>A </a:t>
            </a:r>
            <a:r>
              <a:rPr lang="en-GB" sz="2800" dirty="0" smtClean="0"/>
              <a:t>Protestant </a:t>
            </a:r>
            <a:r>
              <a:rPr lang="en-GB" sz="2800" dirty="0"/>
              <a:t>monarch and succession</a:t>
            </a:r>
          </a:p>
          <a:p>
            <a:r>
              <a:rPr lang="en-GB" sz="2800" dirty="0"/>
              <a:t>A ‘balanced constitution’: parliament and king, bounded by </a:t>
            </a:r>
            <a:r>
              <a:rPr lang="en-GB" sz="2800" dirty="0" smtClean="0"/>
              <a:t>law and govern in tandem</a:t>
            </a:r>
            <a:endParaRPr lang="en-GB" sz="2800" dirty="0"/>
          </a:p>
          <a:p>
            <a:endParaRPr lang="en-GB" sz="2800" dirty="0"/>
          </a:p>
          <a:p>
            <a:endParaRPr lang="en-GB" sz="2800" dirty="0"/>
          </a:p>
          <a:p>
            <a:endParaRPr lang="en-GB" sz="2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GB" sz="4000" dirty="0" smtClean="0"/>
              <a:t>Legacies </a:t>
            </a:r>
            <a:r>
              <a:rPr lang="en-GB" sz="4000" dirty="0"/>
              <a:t>of The ‘Glorious Revolution’</a:t>
            </a:r>
          </a:p>
        </p:txBody>
      </p:sp>
      <p:sp>
        <p:nvSpPr>
          <p:cNvPr id="20483" name="Rectangle 3"/>
          <p:cNvSpPr>
            <a:spLocks noGrp="1" noChangeArrowheads="1"/>
          </p:cNvSpPr>
          <p:nvPr>
            <p:ph type="body" idx="1"/>
          </p:nvPr>
        </p:nvSpPr>
        <p:spPr/>
        <p:txBody>
          <a:bodyPr/>
          <a:lstStyle/>
          <a:p>
            <a:pPr>
              <a:lnSpc>
                <a:spcPct val="80000"/>
              </a:lnSpc>
            </a:pPr>
            <a:r>
              <a:rPr lang="en-GB" sz="2800" dirty="0"/>
              <a:t>A free </a:t>
            </a:r>
            <a:r>
              <a:rPr lang="en-GB" sz="2800" dirty="0" smtClean="0"/>
              <a:t>press – end of pre-publication censorship in 1696</a:t>
            </a:r>
            <a:endParaRPr lang="en-GB" sz="2800" dirty="0"/>
          </a:p>
          <a:p>
            <a:pPr>
              <a:lnSpc>
                <a:spcPct val="80000"/>
              </a:lnSpc>
            </a:pPr>
            <a:r>
              <a:rPr lang="en-GB" sz="2800" dirty="0"/>
              <a:t>The emergence of two-party politics (Whigs and Tories)</a:t>
            </a:r>
          </a:p>
          <a:p>
            <a:pPr>
              <a:lnSpc>
                <a:spcPct val="80000"/>
              </a:lnSpc>
            </a:pPr>
            <a:r>
              <a:rPr lang="en-GB" sz="2800" dirty="0"/>
              <a:t>An outward-looking foreign policy, focused on the defeat of France on the continent and round the world</a:t>
            </a:r>
          </a:p>
          <a:p>
            <a:pPr>
              <a:lnSpc>
                <a:spcPct val="80000"/>
              </a:lnSpc>
            </a:pPr>
            <a:r>
              <a:rPr lang="en-GB" sz="2800" dirty="0"/>
              <a:t>A financial revolution necessary to fund such wars</a:t>
            </a:r>
          </a:p>
          <a:p>
            <a:pPr>
              <a:lnSpc>
                <a:spcPct val="80000"/>
              </a:lnSpc>
            </a:pPr>
            <a:r>
              <a:rPr lang="en-GB" sz="2800" dirty="0"/>
              <a:t>A </a:t>
            </a:r>
            <a:r>
              <a:rPr lang="en-GB" sz="2800" dirty="0" err="1"/>
              <a:t>Jacobite</a:t>
            </a:r>
            <a:r>
              <a:rPr lang="en-GB" sz="2800" dirty="0"/>
              <a:t> movement intent on regaining the throne for the Stuarts</a:t>
            </a:r>
          </a:p>
          <a:p>
            <a:pPr>
              <a:lnSpc>
                <a:spcPct val="80000"/>
              </a:lnSpc>
            </a:pPr>
            <a:r>
              <a:rPr lang="en-GB" sz="2800" dirty="0"/>
              <a:t>A conspiratorial mindset</a:t>
            </a:r>
          </a:p>
          <a:p>
            <a:pPr>
              <a:lnSpc>
                <a:spcPct val="80000"/>
              </a:lnSpc>
            </a:pPr>
            <a:endParaRPr lang="en-GB" sz="2800" dirty="0"/>
          </a:p>
          <a:p>
            <a:pPr>
              <a:lnSpc>
                <a:spcPct val="80000"/>
              </a:lnSpc>
            </a:pPr>
            <a:endParaRPr lang="en-GB" sz="28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3" name="Rectangle 9"/>
          <p:cNvSpPr>
            <a:spLocks noGrp="1" noChangeArrowheads="1"/>
          </p:cNvSpPr>
          <p:nvPr>
            <p:ph type="title"/>
          </p:nvPr>
        </p:nvSpPr>
        <p:spPr/>
        <p:txBody>
          <a:bodyPr/>
          <a:lstStyle/>
          <a:p>
            <a:r>
              <a:rPr lang="en-GB" sz="4000"/>
              <a:t>The challenge to patriarchal ideology – in the home as well as in the state?</a:t>
            </a:r>
          </a:p>
        </p:txBody>
      </p:sp>
      <p:sp>
        <p:nvSpPr>
          <p:cNvPr id="21507" name="Rectangle 3"/>
          <p:cNvSpPr>
            <a:spLocks noGrp="1" noChangeArrowheads="1"/>
          </p:cNvSpPr>
          <p:nvPr>
            <p:ph type="body" sz="half" idx="1"/>
          </p:nvPr>
        </p:nvSpPr>
        <p:spPr/>
        <p:txBody>
          <a:bodyPr/>
          <a:lstStyle/>
          <a:p>
            <a:endParaRPr lang="en-GB" sz="2800"/>
          </a:p>
          <a:p>
            <a:endParaRPr lang="en-GB" sz="2800"/>
          </a:p>
        </p:txBody>
      </p:sp>
      <p:pic>
        <p:nvPicPr>
          <p:cNvPr id="21515" name="Picture 11" descr="household"/>
          <p:cNvPicPr>
            <a:picLocks noChangeAspect="1" noChangeArrowheads="1"/>
          </p:cNvPicPr>
          <p:nvPr>
            <p:ph sz="half" idx="2"/>
          </p:nvPr>
        </p:nvPicPr>
        <p:blipFill>
          <a:blip r:embed="rId2"/>
          <a:srcRect/>
          <a:stretch>
            <a:fillRect/>
          </a:stretch>
        </p:blipFill>
        <p:spPr>
          <a:xfrm>
            <a:off x="684213" y="1714500"/>
            <a:ext cx="8064500" cy="4860925"/>
          </a:xfrm>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GB"/>
              <a:t>The view back</a:t>
            </a:r>
          </a:p>
        </p:txBody>
      </p:sp>
      <p:sp>
        <p:nvSpPr>
          <p:cNvPr id="22531" name="Rectangle 3"/>
          <p:cNvSpPr>
            <a:spLocks noGrp="1" noChangeArrowheads="1"/>
          </p:cNvSpPr>
          <p:nvPr>
            <p:ph type="body" idx="1"/>
          </p:nvPr>
        </p:nvSpPr>
        <p:spPr>
          <a:xfrm>
            <a:off x="468313" y="1989138"/>
            <a:ext cx="8229600" cy="4525962"/>
          </a:xfrm>
        </p:spPr>
        <p:txBody>
          <a:bodyPr/>
          <a:lstStyle/>
          <a:p>
            <a:r>
              <a:rPr lang="en-GB"/>
              <a:t>The ‘Long Eighteenth Century’ as working through many of these problems, often with explicit reference to the seventeenth century past</a:t>
            </a:r>
          </a:p>
          <a:p>
            <a:r>
              <a:rPr lang="en-GB"/>
              <a:t>The construction of British identity was influenced by contested versions of the past – passed on and debated in the press, in histories, in prints, in sermons.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5" name="Picture 3" descr="Sayers Mirror of Patriotism 1784"/>
          <p:cNvPicPr>
            <a:picLocks noChangeAspect="1" noChangeArrowheads="1"/>
          </p:cNvPicPr>
          <p:nvPr>
            <p:ph/>
          </p:nvPr>
        </p:nvPicPr>
        <p:blipFill>
          <a:blip r:embed="rId3" cstate="print"/>
          <a:srcRect/>
          <a:stretch>
            <a:fillRect/>
          </a:stretch>
        </p:blipFill>
        <p:spPr>
          <a:xfrm>
            <a:off x="2205038" y="274638"/>
            <a:ext cx="4732337" cy="5851525"/>
          </a:xfrm>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GB" sz="3200" dirty="0"/>
              <a:t>The Whig version of </a:t>
            </a:r>
            <a:r>
              <a:rPr lang="en-GB" sz="3200" dirty="0" smtClean="0"/>
              <a:t>British history, or evolution NOT revolution</a:t>
            </a:r>
            <a:endParaRPr lang="en-GB" sz="3200" dirty="0"/>
          </a:p>
        </p:txBody>
      </p:sp>
      <p:sp>
        <p:nvSpPr>
          <p:cNvPr id="28675" name="Rectangle 3"/>
          <p:cNvSpPr>
            <a:spLocks noGrp="1" noChangeArrowheads="1"/>
          </p:cNvSpPr>
          <p:nvPr>
            <p:ph type="body" idx="1"/>
          </p:nvPr>
        </p:nvSpPr>
        <p:spPr/>
        <p:txBody>
          <a:bodyPr/>
          <a:lstStyle/>
          <a:p>
            <a:pPr>
              <a:lnSpc>
                <a:spcPct val="90000"/>
              </a:lnSpc>
            </a:pPr>
            <a:r>
              <a:rPr lang="en-GB" sz="2800" dirty="0"/>
              <a:t>Burke in 1790s or Macaulay writing in early C19th</a:t>
            </a:r>
            <a:r>
              <a:rPr lang="en-GB" sz="2800" dirty="0" smtClean="0"/>
              <a:t>:</a:t>
            </a:r>
            <a:endParaRPr lang="en-GB" sz="2800" dirty="0"/>
          </a:p>
          <a:p>
            <a:pPr>
              <a:lnSpc>
                <a:spcPct val="90000"/>
              </a:lnSpc>
            </a:pPr>
            <a:r>
              <a:rPr lang="en-GB" sz="2800" dirty="0"/>
              <a:t>Mid-C17th revolution as stirring seeds of liberty </a:t>
            </a:r>
            <a:r>
              <a:rPr lang="en-GB" sz="2800" dirty="0" smtClean="0"/>
              <a:t>but peaceful revolution </a:t>
            </a:r>
            <a:r>
              <a:rPr lang="en-GB" sz="2800" dirty="0"/>
              <a:t>of </a:t>
            </a:r>
            <a:r>
              <a:rPr lang="en-GB" sz="2800" dirty="0" smtClean="0"/>
              <a:t>1688 </a:t>
            </a:r>
            <a:r>
              <a:rPr lang="en-GB" sz="2800" dirty="0"/>
              <a:t>ushered in parliamentary forms of government, secured </a:t>
            </a:r>
            <a:r>
              <a:rPr lang="en-GB" sz="2800" dirty="0" smtClean="0"/>
              <a:t>Protestantism </a:t>
            </a:r>
            <a:r>
              <a:rPr lang="en-GB" sz="2800" dirty="0"/>
              <a:t>but also religious liberty, freedom of speech, financial stability and Britain’s emergence as a great </a:t>
            </a:r>
            <a:r>
              <a:rPr lang="en-GB" sz="2800" dirty="0" smtClean="0"/>
              <a:t>power</a:t>
            </a:r>
          </a:p>
          <a:p>
            <a:pPr>
              <a:lnSpc>
                <a:spcPct val="90000"/>
              </a:lnSpc>
            </a:pPr>
            <a:r>
              <a:rPr lang="en-GB" sz="2800" dirty="0" smtClean="0"/>
              <a:t>1830s political reforms </a:t>
            </a:r>
            <a:r>
              <a:rPr lang="en-GB" sz="2800" dirty="0"/>
              <a:t>as necessary to keep that system (redistribution of seats had been tried during the 1650s).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GB" sz="4000"/>
              <a:t>Challenges to the Whig interpretation of the past</a:t>
            </a:r>
          </a:p>
        </p:txBody>
      </p:sp>
      <p:sp>
        <p:nvSpPr>
          <p:cNvPr id="29699" name="Rectangle 3"/>
          <p:cNvSpPr>
            <a:spLocks noGrp="1" noChangeArrowheads="1"/>
          </p:cNvSpPr>
          <p:nvPr>
            <p:ph type="body" idx="1"/>
          </p:nvPr>
        </p:nvSpPr>
        <p:spPr/>
        <p:txBody>
          <a:bodyPr/>
          <a:lstStyle/>
          <a:p>
            <a:pPr>
              <a:lnSpc>
                <a:spcPct val="90000"/>
              </a:lnSpc>
              <a:buFontTx/>
              <a:buNone/>
            </a:pPr>
            <a:r>
              <a:rPr lang="en-GB" sz="2400" dirty="0"/>
              <a:t>The Seventeenth </a:t>
            </a:r>
            <a:r>
              <a:rPr lang="en-GB" sz="2400" dirty="0" smtClean="0"/>
              <a:t>Century, particularly the 1640s, could be resource for </a:t>
            </a:r>
            <a:r>
              <a:rPr lang="en-GB" sz="2400" dirty="0"/>
              <a:t>radical ideas:</a:t>
            </a:r>
          </a:p>
          <a:p>
            <a:pPr>
              <a:lnSpc>
                <a:spcPct val="90000"/>
              </a:lnSpc>
            </a:pPr>
            <a:r>
              <a:rPr lang="en-GB" sz="2400" dirty="0"/>
              <a:t>Popular participation, popular sovereignty not just parliamentary sovereignty; a </a:t>
            </a:r>
            <a:r>
              <a:rPr lang="en-GB" sz="2400" dirty="0" smtClean="0"/>
              <a:t>commonwealth (republican) </a:t>
            </a:r>
            <a:r>
              <a:rPr lang="en-GB" sz="2400" dirty="0"/>
              <a:t>tradition that was sceptical of royal power and of corruption</a:t>
            </a:r>
          </a:p>
          <a:p>
            <a:pPr>
              <a:lnSpc>
                <a:spcPct val="90000"/>
              </a:lnSpc>
            </a:pPr>
            <a:r>
              <a:rPr lang="en-GB" sz="2400" dirty="0"/>
              <a:t>The right to resist and overthrow tyranny</a:t>
            </a:r>
          </a:p>
          <a:p>
            <a:pPr>
              <a:lnSpc>
                <a:spcPct val="90000"/>
              </a:lnSpc>
            </a:pPr>
            <a:r>
              <a:rPr lang="en-GB" sz="2400" dirty="0"/>
              <a:t>The right to free speech and a free press</a:t>
            </a:r>
          </a:p>
          <a:p>
            <a:pPr>
              <a:lnSpc>
                <a:spcPct val="90000"/>
              </a:lnSpc>
            </a:pPr>
            <a:r>
              <a:rPr lang="en-GB" sz="2400" dirty="0"/>
              <a:t>Radical religious ideas that often combined with notions of natural rights </a:t>
            </a:r>
          </a:p>
          <a:p>
            <a:pPr>
              <a:lnSpc>
                <a:spcPct val="90000"/>
              </a:lnSpc>
            </a:pPr>
            <a:r>
              <a:rPr lang="en-GB" sz="2400" dirty="0"/>
              <a:t>A concern for the plight of the poor and a desire for reform</a:t>
            </a:r>
          </a:p>
          <a:p>
            <a:pPr>
              <a:lnSpc>
                <a:spcPct val="90000"/>
              </a:lnSpc>
            </a:pPr>
            <a:r>
              <a:rPr lang="en-GB" sz="2400" dirty="0"/>
              <a:t>4/5 November, 30 January – contested rituals</a:t>
            </a:r>
          </a:p>
          <a:p>
            <a:pPr>
              <a:lnSpc>
                <a:spcPct val="90000"/>
              </a:lnSpc>
              <a:buFontTx/>
              <a:buNone/>
            </a:pPr>
            <a:endParaRPr lang="en-GB" sz="24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GB"/>
              <a:t>The spectre of the past</a:t>
            </a:r>
          </a:p>
        </p:txBody>
      </p:sp>
      <p:sp>
        <p:nvSpPr>
          <p:cNvPr id="31747" name="Rectangle 3"/>
          <p:cNvSpPr>
            <a:spLocks noGrp="1" noChangeArrowheads="1"/>
          </p:cNvSpPr>
          <p:nvPr>
            <p:ph type="body" idx="1"/>
          </p:nvPr>
        </p:nvSpPr>
        <p:spPr/>
        <p:txBody>
          <a:bodyPr/>
          <a:lstStyle/>
          <a:p>
            <a:r>
              <a:rPr lang="en-GB" dirty="0"/>
              <a:t>John Wilkes in 1760s – popular agitation, and self-consciously drew on C17th heroes especially Algernon Sidney</a:t>
            </a:r>
          </a:p>
          <a:p>
            <a:r>
              <a:rPr lang="en-GB" dirty="0"/>
              <a:t>American colonies – </a:t>
            </a:r>
            <a:r>
              <a:rPr lang="en-GB" dirty="0" smtClean="0"/>
              <a:t>historians such as B. </a:t>
            </a:r>
            <a:r>
              <a:rPr lang="en-GB" dirty="0" err="1" smtClean="0"/>
              <a:t>Bailyn</a:t>
            </a:r>
            <a:r>
              <a:rPr lang="en-GB" dirty="0" smtClean="0"/>
              <a:t> chart </a:t>
            </a:r>
            <a:r>
              <a:rPr lang="en-GB" dirty="0"/>
              <a:t>the transmission and impact of British ideas in the colonies, with notions of republicanism, of hostility to corruption, of reform, of liberty</a:t>
            </a:r>
            <a:r>
              <a:rPr lang="en-GB" dirty="0" smtClean="0"/>
              <a:t>, (but not anti-popery)</a:t>
            </a:r>
            <a:endParaRPr lang="en-GB" dirty="0"/>
          </a:p>
          <a:p>
            <a:endParaRPr lang="en-GB"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GB" sz="2800" dirty="0" smtClean="0"/>
              <a:t>1788</a:t>
            </a:r>
            <a:br>
              <a:rPr lang="en-GB" sz="2800" dirty="0" smtClean="0"/>
            </a:br>
            <a:r>
              <a:rPr lang="en-GB" sz="2800" dirty="0" smtClean="0"/>
              <a:t> Examples of the ‘radical’ memory of 1688 a century on</a:t>
            </a:r>
            <a:endParaRPr lang="en-GB" sz="2800" dirty="0"/>
          </a:p>
        </p:txBody>
      </p:sp>
      <p:sp>
        <p:nvSpPr>
          <p:cNvPr id="46084" name="Rectangle 4"/>
          <p:cNvSpPr>
            <a:spLocks noGrp="1" noChangeArrowheads="1"/>
          </p:cNvSpPr>
          <p:nvPr>
            <p:ph type="body" idx="1"/>
          </p:nvPr>
        </p:nvSpPr>
        <p:spPr/>
        <p:txBody>
          <a:bodyPr/>
          <a:lstStyle/>
          <a:p>
            <a:pPr>
              <a:lnSpc>
                <a:spcPct val="80000"/>
              </a:lnSpc>
              <a:buFontTx/>
              <a:buNone/>
            </a:pPr>
            <a:endParaRPr lang="en-GB" sz="2400" dirty="0"/>
          </a:p>
          <a:p>
            <a:pPr>
              <a:lnSpc>
                <a:spcPct val="80000"/>
              </a:lnSpc>
              <a:buFontTx/>
              <a:buNone/>
            </a:pPr>
            <a:r>
              <a:rPr lang="en-GB" sz="2400" dirty="0"/>
              <a:t>Public Advertiser 1 Nov. 1788: a worker named ‘Revolution’ urged the maintenance of the revolution principles which included the right of resistance.</a:t>
            </a:r>
          </a:p>
          <a:p>
            <a:pPr>
              <a:lnSpc>
                <a:spcPct val="80000"/>
              </a:lnSpc>
              <a:buFontTx/>
              <a:buNone/>
            </a:pPr>
            <a:r>
              <a:rPr lang="en-GB" sz="2400" dirty="0"/>
              <a:t>Norfolk Chronicle 8 Nov. 1788 noted that a Norwich club drank to ‘Equal Liberty to all Mankind’</a:t>
            </a:r>
          </a:p>
          <a:p>
            <a:pPr>
              <a:lnSpc>
                <a:spcPct val="80000"/>
              </a:lnSpc>
              <a:buFontTx/>
              <a:buNone/>
            </a:pPr>
            <a:r>
              <a:rPr lang="en-GB" sz="2400" dirty="0"/>
              <a:t>Manchester Mercury, 11 Nov. 1788 some drank to the toast ‘May every </a:t>
            </a:r>
            <a:r>
              <a:rPr lang="en-GB" sz="2400" dirty="0" err="1"/>
              <a:t>despotick</a:t>
            </a:r>
            <a:r>
              <a:rPr lang="en-GB" sz="2400" dirty="0"/>
              <a:t> government experience a Revolution’.</a:t>
            </a:r>
          </a:p>
          <a:p>
            <a:pPr>
              <a:lnSpc>
                <a:spcPct val="80000"/>
              </a:lnSpc>
              <a:buFontTx/>
              <a:buNone/>
            </a:pPr>
            <a:r>
              <a:rPr lang="en-GB" sz="2400" dirty="0"/>
              <a:t>Revolution Society – propagandised a radical version of 1688: it held 41 toasts on 4 Nov. to C17th heroes such as Hampden, Milton, Lord Russell, Algernon Sidney and John Locke.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GB"/>
              <a:t>The First Revolution 1642-1660</a:t>
            </a:r>
          </a:p>
        </p:txBody>
      </p:sp>
      <p:sp>
        <p:nvSpPr>
          <p:cNvPr id="8195" name="Rectangle 3"/>
          <p:cNvSpPr>
            <a:spLocks noGrp="1" noChangeArrowheads="1"/>
          </p:cNvSpPr>
          <p:nvPr>
            <p:ph type="body" idx="1"/>
          </p:nvPr>
        </p:nvSpPr>
        <p:spPr/>
        <p:txBody>
          <a:bodyPr/>
          <a:lstStyle/>
          <a:p>
            <a:pPr>
              <a:buFontTx/>
              <a:buNone/>
            </a:pPr>
            <a:r>
              <a:rPr lang="en-GB" dirty="0" smtClean="0"/>
              <a:t>Causes:</a:t>
            </a:r>
            <a:endParaRPr lang="en-GB" dirty="0"/>
          </a:p>
          <a:p>
            <a:pPr>
              <a:buFontTx/>
              <a:buNone/>
            </a:pPr>
            <a:r>
              <a:rPr lang="en-GB" dirty="0"/>
              <a:t>A long term reformation process – a war of religion?</a:t>
            </a:r>
          </a:p>
          <a:p>
            <a:pPr>
              <a:buFontTx/>
              <a:buNone/>
            </a:pPr>
            <a:r>
              <a:rPr lang="en-GB" dirty="0"/>
              <a:t>Constitutional tensions – a Stuart tyranny? Structural problems with the state structure?</a:t>
            </a:r>
          </a:p>
          <a:p>
            <a:pPr>
              <a:buFontTx/>
              <a:buNone/>
            </a:pPr>
            <a:r>
              <a:rPr lang="en-GB" dirty="0"/>
              <a:t>A British problem – structural tensions?</a:t>
            </a:r>
          </a:p>
          <a:p>
            <a:pPr>
              <a:buFontTx/>
              <a:buNone/>
            </a:pPr>
            <a:endParaRPr lang="en-GB"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GB" sz="4000"/>
              <a:t>The struggle over the ‘revolution’ in the 1790s</a:t>
            </a:r>
          </a:p>
        </p:txBody>
      </p:sp>
      <p:sp>
        <p:nvSpPr>
          <p:cNvPr id="30723" name="Rectangle 3"/>
          <p:cNvSpPr>
            <a:spLocks noGrp="1" noChangeArrowheads="1"/>
          </p:cNvSpPr>
          <p:nvPr>
            <p:ph type="body" idx="1"/>
          </p:nvPr>
        </p:nvSpPr>
        <p:spPr/>
        <p:txBody>
          <a:bodyPr/>
          <a:lstStyle/>
          <a:p>
            <a:pPr>
              <a:lnSpc>
                <a:spcPct val="80000"/>
              </a:lnSpc>
            </a:pPr>
            <a:r>
              <a:rPr lang="en-GB" sz="2400" dirty="0"/>
              <a:t>The French revolution made such ideas seem very dangerous, leading to </a:t>
            </a:r>
          </a:p>
          <a:p>
            <a:pPr>
              <a:lnSpc>
                <a:spcPct val="80000"/>
              </a:lnSpc>
            </a:pPr>
            <a:r>
              <a:rPr lang="en-GB" sz="2400" dirty="0"/>
              <a:t>Either the re-emphasis of the loyalist interpretation that stressed achievements within a monarchical framework [Association for Preserving Liberty and Property against Republicans and Levellers – formed 1792] or</a:t>
            </a:r>
          </a:p>
          <a:p>
            <a:pPr>
              <a:lnSpc>
                <a:spcPct val="80000"/>
              </a:lnSpc>
            </a:pPr>
            <a:r>
              <a:rPr lang="en-GB" sz="2400" dirty="0"/>
              <a:t>A radical critique that sought to recover elements of past struggles or to mobilise popular discontent.</a:t>
            </a:r>
          </a:p>
          <a:p>
            <a:pPr>
              <a:lnSpc>
                <a:spcPct val="80000"/>
              </a:lnSpc>
            </a:pPr>
            <a:r>
              <a:rPr lang="en-GB" sz="2400" dirty="0"/>
              <a:t>1790s as very important decade in the development of </a:t>
            </a:r>
            <a:r>
              <a:rPr lang="en-GB" sz="2400" dirty="0" err="1" smtClean="0"/>
              <a:t>Britishness</a:t>
            </a:r>
            <a:endParaRPr lang="en-GB" sz="2400" dirty="0" smtClean="0"/>
          </a:p>
          <a:p>
            <a:pPr>
              <a:lnSpc>
                <a:spcPct val="80000"/>
              </a:lnSpc>
            </a:pPr>
            <a:r>
              <a:rPr lang="en-GB" sz="2400" dirty="0" smtClean="0"/>
              <a:t>Not surprising: identity is often negatively constructed (we are what we are not)</a:t>
            </a:r>
            <a:endParaRPr lang="en-GB" sz="24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GB"/>
              <a:t>Britannia</a:t>
            </a:r>
          </a:p>
        </p:txBody>
      </p:sp>
      <p:sp>
        <p:nvSpPr>
          <p:cNvPr id="27651" name="Rectangle 3"/>
          <p:cNvSpPr>
            <a:spLocks noGrp="1" noChangeArrowheads="1"/>
          </p:cNvSpPr>
          <p:nvPr>
            <p:ph type="body" sz="half" idx="1"/>
          </p:nvPr>
        </p:nvSpPr>
        <p:spPr/>
        <p:txBody>
          <a:bodyPr/>
          <a:lstStyle/>
          <a:p>
            <a:pPr>
              <a:lnSpc>
                <a:spcPct val="80000"/>
              </a:lnSpc>
            </a:pPr>
            <a:endParaRPr lang="en-GB" sz="2400" dirty="0"/>
          </a:p>
          <a:p>
            <a:pPr>
              <a:lnSpc>
                <a:spcPct val="80000"/>
              </a:lnSpc>
              <a:buFontTx/>
              <a:buNone/>
            </a:pPr>
            <a:r>
              <a:rPr lang="en-GB" sz="2400" dirty="0"/>
              <a:t>	</a:t>
            </a:r>
            <a:r>
              <a:rPr lang="en-GB" sz="2400" dirty="0" smtClean="0"/>
              <a:t>Used </a:t>
            </a:r>
            <a:r>
              <a:rPr lang="en-GB" sz="2400" dirty="0"/>
              <a:t>since Roman times but became very popular as an image during the reign of Charles II, who used his mistress, Frances Stewart Duchess of Richmond as the model in 1667 (after war with the Dutch, from which England won New York) for coinage that established the idealised form of the image. </a:t>
            </a:r>
            <a:endParaRPr lang="en-GB" sz="2400" dirty="0" smtClean="0"/>
          </a:p>
          <a:p>
            <a:pPr>
              <a:lnSpc>
                <a:spcPct val="80000"/>
              </a:lnSpc>
              <a:buNone/>
            </a:pPr>
            <a:r>
              <a:rPr lang="en-GB" sz="2400" dirty="0" smtClean="0"/>
              <a:t>	</a:t>
            </a:r>
            <a:endParaRPr lang="en-GB" sz="2400" dirty="0"/>
          </a:p>
        </p:txBody>
      </p:sp>
      <p:pic>
        <p:nvPicPr>
          <p:cNvPr id="27655" name="Picture 7" descr="68196_1_200px"/>
          <p:cNvPicPr>
            <a:picLocks noChangeAspect="1" noChangeArrowheads="1"/>
          </p:cNvPicPr>
          <p:nvPr>
            <p:ph sz="half" idx="2"/>
          </p:nvPr>
        </p:nvPicPr>
        <p:blipFill>
          <a:blip r:embed="rId3"/>
          <a:srcRect/>
          <a:stretch>
            <a:fillRect/>
          </a:stretch>
        </p:blipFill>
        <p:spPr>
          <a:xfrm>
            <a:off x="4648200" y="1843088"/>
            <a:ext cx="4038600" cy="4038600"/>
          </a:xfrm>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7" name="Picture 3" descr="hayman triumph of britannia 1765"/>
          <p:cNvPicPr>
            <a:picLocks noChangeAspect="1" noChangeArrowheads="1"/>
          </p:cNvPicPr>
          <p:nvPr>
            <p:ph/>
          </p:nvPr>
        </p:nvPicPr>
        <p:blipFill>
          <a:blip r:embed="rId3"/>
          <a:srcRect/>
          <a:stretch>
            <a:fillRect/>
          </a:stretch>
        </p:blipFill>
        <p:spPr>
          <a:xfrm>
            <a:off x="611188" y="0"/>
            <a:ext cx="7777162" cy="7115175"/>
          </a:xfrm>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9" name="Picture 5" descr="The Colonies Reduced 1768cropped"/>
          <p:cNvPicPr>
            <a:picLocks noChangeAspect="1" noChangeArrowheads="1"/>
          </p:cNvPicPr>
          <p:nvPr>
            <p:ph/>
          </p:nvPr>
        </p:nvPicPr>
        <p:blipFill>
          <a:blip r:embed="rId3"/>
          <a:srcRect/>
          <a:stretch>
            <a:fillRect/>
          </a:stretch>
        </p:blipFill>
        <p:spPr>
          <a:xfrm>
            <a:off x="323850" y="404813"/>
            <a:ext cx="8820150" cy="6227762"/>
          </a:xfrm>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21" name="Picture 5" descr="britannia and her daughters 1780cropped"/>
          <p:cNvPicPr>
            <a:picLocks noChangeAspect="1" noChangeArrowheads="1"/>
          </p:cNvPicPr>
          <p:nvPr>
            <p:ph/>
          </p:nvPr>
        </p:nvPicPr>
        <p:blipFill>
          <a:blip r:embed="rId3"/>
          <a:srcRect/>
          <a:stretch>
            <a:fillRect/>
          </a:stretch>
        </p:blipFill>
        <p:spPr>
          <a:xfrm>
            <a:off x="611188" y="284163"/>
            <a:ext cx="7993062" cy="6292850"/>
          </a:xfrm>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302" name="Picture 14"/>
          <p:cNvPicPr>
            <a:picLocks noGrp="1" noChangeAspect="1" noChangeArrowheads="1"/>
          </p:cNvPicPr>
          <p:nvPr>
            <p:ph/>
          </p:nvPr>
        </p:nvPicPr>
        <p:blipFill>
          <a:blip r:embed="rId2" cstate="print"/>
          <a:srcRect/>
          <a:stretch>
            <a:fillRect/>
          </a:stretch>
        </p:blipFill>
        <p:spPr>
          <a:xfrm>
            <a:off x="1860550" y="274639"/>
            <a:ext cx="5421313" cy="4583122"/>
          </a:xfrm>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GB" sz="4000" dirty="0" smtClean="0"/>
              <a:t>Legacies </a:t>
            </a:r>
            <a:r>
              <a:rPr lang="en-GB" sz="4000" dirty="0"/>
              <a:t>of 1649 </a:t>
            </a:r>
            <a:r>
              <a:rPr lang="en-GB" sz="4000" dirty="0" smtClean="0"/>
              <a:t>(the regicide) and </a:t>
            </a:r>
            <a:r>
              <a:rPr lang="en-GB" sz="4000" dirty="0"/>
              <a:t>the creation of a Commonwealth</a:t>
            </a:r>
          </a:p>
        </p:txBody>
      </p:sp>
      <p:sp>
        <p:nvSpPr>
          <p:cNvPr id="9219" name="Rectangle 3"/>
          <p:cNvSpPr>
            <a:spLocks noGrp="1" noChangeArrowheads="1"/>
          </p:cNvSpPr>
          <p:nvPr>
            <p:ph type="body" idx="1"/>
          </p:nvPr>
        </p:nvSpPr>
        <p:spPr>
          <a:xfrm>
            <a:off x="457200" y="1600200"/>
            <a:ext cx="8229600" cy="4972072"/>
          </a:xfrm>
        </p:spPr>
        <p:txBody>
          <a:bodyPr/>
          <a:lstStyle/>
          <a:p>
            <a:pPr>
              <a:lnSpc>
                <a:spcPct val="90000"/>
              </a:lnSpc>
              <a:buFontTx/>
              <a:buNone/>
            </a:pPr>
            <a:r>
              <a:rPr lang="en-GB" sz="2800" dirty="0"/>
              <a:t> </a:t>
            </a:r>
            <a:r>
              <a:rPr lang="en-GB" sz="2800" dirty="0" smtClean="0"/>
              <a:t>Republicanism; </a:t>
            </a:r>
            <a:r>
              <a:rPr lang="en-GB" sz="2800" dirty="0"/>
              <a:t>the perceived tyranny of parliament; doctrine of natural rights and the right of resistance</a:t>
            </a:r>
          </a:p>
          <a:p>
            <a:pPr>
              <a:lnSpc>
                <a:spcPct val="90000"/>
              </a:lnSpc>
              <a:buFontTx/>
              <a:buNone/>
            </a:pPr>
            <a:r>
              <a:rPr lang="en-GB" sz="2800" dirty="0"/>
              <a:t>Social radicalism – abolition of the House of Lords; the Leveller </a:t>
            </a:r>
            <a:r>
              <a:rPr lang="en-GB" sz="2800" dirty="0" smtClean="0"/>
              <a:t>tradition (1640s) and </a:t>
            </a:r>
            <a:r>
              <a:rPr lang="en-GB" sz="2800" dirty="0"/>
              <a:t>James </a:t>
            </a:r>
            <a:r>
              <a:rPr lang="en-GB" sz="2800" dirty="0" smtClean="0"/>
              <a:t>Harrington (1650s)</a:t>
            </a:r>
            <a:endParaRPr lang="en-GB" sz="2800" dirty="0"/>
          </a:p>
          <a:p>
            <a:pPr>
              <a:lnSpc>
                <a:spcPct val="90000"/>
              </a:lnSpc>
              <a:buFontTx/>
              <a:buNone/>
            </a:pPr>
            <a:r>
              <a:rPr lang="en-GB" sz="2800" dirty="0"/>
              <a:t>Religious radicalism – the replacement of </a:t>
            </a:r>
            <a:r>
              <a:rPr lang="en-GB" sz="2800" dirty="0" smtClean="0"/>
              <a:t>the historic episcopacy (Church govt by bishops) by </a:t>
            </a:r>
            <a:r>
              <a:rPr lang="en-GB" sz="2800" dirty="0" err="1" smtClean="0"/>
              <a:t>presbyterianism</a:t>
            </a:r>
            <a:r>
              <a:rPr lang="en-GB" sz="2800" dirty="0" smtClean="0"/>
              <a:t> (Church govt by elders); </a:t>
            </a:r>
            <a:r>
              <a:rPr lang="en-GB" sz="2800" dirty="0"/>
              <a:t>the birth of </a:t>
            </a:r>
            <a:r>
              <a:rPr lang="en-GB" sz="2800" dirty="0" smtClean="0"/>
              <a:t>sectarianism (Baptists/Quakers) </a:t>
            </a:r>
            <a:r>
              <a:rPr lang="en-GB" sz="2800" dirty="0"/>
              <a:t>and toleration; the end of </a:t>
            </a:r>
            <a:r>
              <a:rPr lang="en-GB" sz="2800" dirty="0" smtClean="0"/>
              <a:t>Protestant </a:t>
            </a:r>
            <a:r>
              <a:rPr lang="en-GB" sz="2800" dirty="0"/>
              <a:t>unity and uniformity?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GB" sz="4000"/>
              <a:t>The Legacy of 1649 and the creation of a Commonwealth</a:t>
            </a:r>
          </a:p>
        </p:txBody>
      </p:sp>
      <p:sp>
        <p:nvSpPr>
          <p:cNvPr id="13315" name="Rectangle 3"/>
          <p:cNvSpPr>
            <a:spLocks noGrp="1" noChangeArrowheads="1"/>
          </p:cNvSpPr>
          <p:nvPr>
            <p:ph type="body" idx="1"/>
          </p:nvPr>
        </p:nvSpPr>
        <p:spPr/>
        <p:txBody>
          <a:bodyPr/>
          <a:lstStyle/>
          <a:p>
            <a:pPr>
              <a:lnSpc>
                <a:spcPct val="90000"/>
              </a:lnSpc>
            </a:pPr>
            <a:r>
              <a:rPr lang="en-GB"/>
              <a:t>The collapse of government censorship of the press </a:t>
            </a:r>
          </a:p>
          <a:p>
            <a:pPr>
              <a:lnSpc>
                <a:spcPct val="90000"/>
              </a:lnSpc>
            </a:pPr>
            <a:r>
              <a:rPr lang="en-GB"/>
              <a:t>The ‘British problem’</a:t>
            </a:r>
          </a:p>
          <a:p>
            <a:pPr>
              <a:lnSpc>
                <a:spcPct val="90000"/>
              </a:lnSpc>
            </a:pPr>
            <a:r>
              <a:rPr lang="en-GB"/>
              <a:t>Fear of a standing army that could be used against the domestic population</a:t>
            </a:r>
          </a:p>
          <a:p>
            <a:pPr>
              <a:lnSpc>
                <a:spcPct val="90000"/>
              </a:lnSpc>
            </a:pPr>
            <a:r>
              <a:rPr lang="en-GB"/>
              <a:t>High taxation – novel means of raising public revenue</a:t>
            </a:r>
          </a:p>
          <a:p>
            <a:pPr>
              <a:lnSpc>
                <a:spcPct val="90000"/>
              </a:lnSpc>
            </a:pPr>
            <a:r>
              <a:rPr lang="en-GB"/>
              <a:t>A divided society: commonwealth as good or bad</a:t>
            </a:r>
          </a:p>
          <a:p>
            <a:pPr>
              <a:lnSpc>
                <a:spcPct val="90000"/>
              </a:lnSpc>
            </a:pPr>
            <a:endParaRPr lang="en-GB"/>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9" name="Picture 5" descr="royal oak 1649"/>
          <p:cNvPicPr>
            <a:picLocks noChangeAspect="1" noChangeArrowheads="1"/>
          </p:cNvPicPr>
          <p:nvPr>
            <p:ph/>
          </p:nvPr>
        </p:nvPicPr>
        <p:blipFill>
          <a:blip r:embed="rId2" cstate="print"/>
          <a:srcRect/>
          <a:stretch>
            <a:fillRect/>
          </a:stretch>
        </p:blipFill>
        <p:spPr>
          <a:xfrm>
            <a:off x="179388" y="260350"/>
            <a:ext cx="8748712" cy="6421438"/>
          </a:xfrm>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9" name="Picture 3" descr="reform 1831cropped"/>
          <p:cNvPicPr>
            <a:picLocks noChangeAspect="1" noChangeArrowheads="1"/>
          </p:cNvPicPr>
          <p:nvPr>
            <p:ph/>
          </p:nvPr>
        </p:nvPicPr>
        <p:blipFill>
          <a:blip r:embed="rId3"/>
          <a:srcRect/>
          <a:stretch>
            <a:fillRect/>
          </a:stretch>
        </p:blipFill>
        <p:spPr>
          <a:xfrm>
            <a:off x="971550" y="198438"/>
            <a:ext cx="6985000" cy="6537325"/>
          </a:xfrm>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GB"/>
              <a:t>The Restoration</a:t>
            </a:r>
          </a:p>
        </p:txBody>
      </p:sp>
      <p:sp>
        <p:nvSpPr>
          <p:cNvPr id="45059" name="Rectangle 3"/>
          <p:cNvSpPr>
            <a:spLocks noGrp="1" noChangeArrowheads="1"/>
          </p:cNvSpPr>
          <p:nvPr>
            <p:ph type="body" idx="1"/>
          </p:nvPr>
        </p:nvSpPr>
        <p:spPr/>
        <p:txBody>
          <a:bodyPr/>
          <a:lstStyle/>
          <a:p>
            <a:pPr>
              <a:buFontTx/>
              <a:buNone/>
            </a:pPr>
            <a:r>
              <a:rPr lang="en-GB" dirty="0"/>
              <a:t>Reaction against the revolution led to </a:t>
            </a:r>
          </a:p>
          <a:p>
            <a:r>
              <a:rPr lang="en-GB" dirty="0"/>
              <a:t>Intolerant religious settlement, including the Corporation Act (1661) and the Test Acts (1673 and 1678), which restricted office-holding to those who subscribed to the faith of the Church of England. </a:t>
            </a:r>
            <a:r>
              <a:rPr lang="en-GB" dirty="0" smtClean="0"/>
              <a:t>These civil disabilities were </a:t>
            </a:r>
            <a:r>
              <a:rPr lang="en-GB" dirty="0"/>
              <a:t>not repealed until 1828.</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GB" dirty="0"/>
              <a:t>The Second Revolution, 1688-9</a:t>
            </a:r>
          </a:p>
        </p:txBody>
      </p:sp>
      <p:sp>
        <p:nvSpPr>
          <p:cNvPr id="16387" name="Rectangle 3"/>
          <p:cNvSpPr>
            <a:spLocks noGrp="1" noChangeArrowheads="1"/>
          </p:cNvSpPr>
          <p:nvPr>
            <p:ph type="body" idx="1"/>
          </p:nvPr>
        </p:nvSpPr>
        <p:spPr/>
        <p:txBody>
          <a:bodyPr/>
          <a:lstStyle/>
          <a:p>
            <a:pPr>
              <a:buFontTx/>
              <a:buNone/>
            </a:pPr>
            <a:r>
              <a:rPr lang="en-GB" sz="2400" dirty="0"/>
              <a:t>Causes:</a:t>
            </a:r>
          </a:p>
          <a:p>
            <a:pPr>
              <a:buFontTx/>
              <a:buNone/>
            </a:pPr>
            <a:r>
              <a:rPr lang="en-GB" sz="2400" dirty="0"/>
              <a:t>Fear of </a:t>
            </a:r>
            <a:r>
              <a:rPr lang="en-GB" sz="2400" dirty="0" smtClean="0"/>
              <a:t>popery (Catholicism as threat to true religion, liberty and property [monastic lands])</a:t>
            </a:r>
            <a:endParaRPr lang="en-GB" sz="2400" dirty="0"/>
          </a:p>
          <a:p>
            <a:pPr>
              <a:buFontTx/>
              <a:buNone/>
            </a:pPr>
            <a:r>
              <a:rPr lang="en-GB" sz="2400" dirty="0"/>
              <a:t>Fear of arbitrary power – unlimited monarchical </a:t>
            </a:r>
            <a:r>
              <a:rPr lang="en-GB" sz="2400" dirty="0" smtClean="0"/>
              <a:t>power unaccountable to the law</a:t>
            </a:r>
            <a:endParaRPr lang="en-GB" sz="2400" dirty="0"/>
          </a:p>
          <a:p>
            <a:pPr>
              <a:buFontTx/>
              <a:buNone/>
            </a:pPr>
            <a:r>
              <a:rPr lang="en-GB" sz="2400" dirty="0"/>
              <a:t>The disruption of the power of voluntary office-holders by governmental </a:t>
            </a:r>
            <a:r>
              <a:rPr lang="en-GB" sz="2400" dirty="0" smtClean="0"/>
              <a:t>intrusion (moves to pack Parliament in 1668)</a:t>
            </a:r>
            <a:endParaRPr lang="en-GB" sz="2400" dirty="0"/>
          </a:p>
          <a:p>
            <a:pPr>
              <a:buFontTx/>
              <a:buNone/>
            </a:pPr>
            <a:r>
              <a:rPr lang="en-GB" sz="2400" dirty="0"/>
              <a:t>European war dictating William of Orange’s need for English resources to fight </a:t>
            </a:r>
            <a:r>
              <a:rPr lang="en-GB" sz="2400" dirty="0" smtClean="0"/>
              <a:t>France </a:t>
            </a:r>
            <a:endParaRPr lang="en-GB" sz="2400" dirty="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2363</TotalTime>
  <Words>1001</Words>
  <Application>Microsoft PowerPoint</Application>
  <PresentationFormat>On-screen Show (4:3)</PresentationFormat>
  <Paragraphs>89</Paragraphs>
  <Slides>24</Slides>
  <Notes>7</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24</vt:i4>
      </vt:variant>
    </vt:vector>
  </HeadingPairs>
  <TitlesOfParts>
    <vt:vector size="26" baseType="lpstr">
      <vt:lpstr>Arial</vt:lpstr>
      <vt:lpstr>Default Design</vt:lpstr>
      <vt:lpstr>Georgian Britain:  The Seventeenth-Century Revolutions and their legacy </vt:lpstr>
      <vt:lpstr>The First Revolution 1642-1660</vt:lpstr>
      <vt:lpstr>Slide 3</vt:lpstr>
      <vt:lpstr>Legacies of 1649 (the regicide) and the creation of a Commonwealth</vt:lpstr>
      <vt:lpstr>The Legacy of 1649 and the creation of a Commonwealth</vt:lpstr>
      <vt:lpstr>Slide 6</vt:lpstr>
      <vt:lpstr>Slide 7</vt:lpstr>
      <vt:lpstr>The Restoration</vt:lpstr>
      <vt:lpstr>The Second Revolution, 1688-9</vt:lpstr>
      <vt:lpstr>Slide 10</vt:lpstr>
      <vt:lpstr>Legacies of The ‘Glorious Revolution’</vt:lpstr>
      <vt:lpstr>Legacies of The ‘Glorious Revolution’</vt:lpstr>
      <vt:lpstr>The challenge to patriarchal ideology – in the home as well as in the state?</vt:lpstr>
      <vt:lpstr>The view back</vt:lpstr>
      <vt:lpstr>Slide 15</vt:lpstr>
      <vt:lpstr>The Whig version of British history, or evolution NOT revolution</vt:lpstr>
      <vt:lpstr>Challenges to the Whig interpretation of the past</vt:lpstr>
      <vt:lpstr>The spectre of the past</vt:lpstr>
      <vt:lpstr>1788  Examples of the ‘radical’ memory of 1688 a century on</vt:lpstr>
      <vt:lpstr>The struggle over the ‘revolution’ in the 1790s</vt:lpstr>
      <vt:lpstr>Britannia</vt:lpstr>
      <vt:lpstr>Slide 22</vt:lpstr>
      <vt:lpstr>Slide 23</vt:lpstr>
      <vt:lpstr>Slide 24</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Georgian Britain:  The Seventeenth-Century Revolutions and their legacy </dc:title>
  <dc:creator>Mark Knights</dc:creator>
  <cp:lastModifiedBy>hyspau</cp:lastModifiedBy>
  <cp:revision>54</cp:revision>
  <dcterms:created xsi:type="dcterms:W3CDTF">2007-10-08T15:22:18Z</dcterms:created>
  <dcterms:modified xsi:type="dcterms:W3CDTF">2010-10-08T14:18:29Z</dcterms:modified>
</cp:coreProperties>
</file>