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6"/>
  </p:handoutMasterIdLst>
  <p:sldIdLst>
    <p:sldId id="256" r:id="rId2"/>
    <p:sldId id="267" r:id="rId3"/>
    <p:sldId id="263" r:id="rId4"/>
    <p:sldId id="273" r:id="rId5"/>
    <p:sldId id="258" r:id="rId6"/>
    <p:sldId id="257" r:id="rId7"/>
    <p:sldId id="294" r:id="rId8"/>
    <p:sldId id="281" r:id="rId9"/>
    <p:sldId id="280" r:id="rId10"/>
    <p:sldId id="265" r:id="rId11"/>
    <p:sldId id="293" r:id="rId12"/>
    <p:sldId id="282" r:id="rId13"/>
    <p:sldId id="261" r:id="rId14"/>
    <p:sldId id="279" r:id="rId15"/>
    <p:sldId id="285" r:id="rId16"/>
    <p:sldId id="278" r:id="rId17"/>
    <p:sldId id="269" r:id="rId18"/>
    <p:sldId id="262" r:id="rId19"/>
    <p:sldId id="284" r:id="rId20"/>
    <p:sldId id="259" r:id="rId21"/>
    <p:sldId id="274" r:id="rId22"/>
    <p:sldId id="260" r:id="rId23"/>
    <p:sldId id="295" r:id="rId24"/>
    <p:sldId id="264" r:id="rId25"/>
    <p:sldId id="296" r:id="rId26"/>
    <p:sldId id="266" r:id="rId27"/>
    <p:sldId id="287" r:id="rId28"/>
    <p:sldId id="271" r:id="rId29"/>
    <p:sldId id="275" r:id="rId30"/>
    <p:sldId id="276" r:id="rId31"/>
    <p:sldId id="289" r:id="rId32"/>
    <p:sldId id="290" r:id="rId33"/>
    <p:sldId id="291" r:id="rId34"/>
    <p:sldId id="292" r:id="rId35"/>
  </p:sldIdLst>
  <p:sldSz cx="9144000" cy="6858000" type="screen4x3"/>
  <p:notesSz cx="6858000" cy="9296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7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967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79E6681-2A29-4422-AA87-994DC13215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3928C-1856-455A-9005-C38CC38004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C1DF5-DDE5-46A9-8EBE-8E64762F70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4782D-F3A8-4D79-B576-8D05661C35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832A5-7279-48D7-AA69-5660B6D547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42CAB-7F67-43CD-8C9C-24CD8CBBC3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A6DA5-C2EB-4BAA-9982-4A1FBB5C45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3F38A-122E-4CB6-8627-07E72D9927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3367B-3B7C-472F-8D33-CC81FF60F9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8B98C-4373-44AE-A822-57FF2CCE37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AD331-F41E-4833-9813-EE33C0AE8F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50D17-DAD3-4CDD-B146-1CE0A96080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80E79-4A30-4338-AB82-648497523F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32DC7-22A1-4401-A041-E2F2C593F4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2A510550-D6E1-45B1-BADF-28E257B082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Print culture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Getting out the Government’s message</a:t>
            </a:r>
            <a:endParaRPr lang="en-GB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400" dirty="0" smtClean="0"/>
              <a:t>Government sponsored propaganda [Robert </a:t>
            </a:r>
            <a:r>
              <a:rPr lang="en-GB" sz="2400" dirty="0" smtClean="0"/>
              <a:t>Harley relied on Defoe </a:t>
            </a:r>
            <a:r>
              <a:rPr lang="en-GB" sz="2400" dirty="0" smtClean="0"/>
              <a:t>and </a:t>
            </a:r>
            <a:r>
              <a:rPr lang="en-GB" sz="2400" dirty="0" smtClean="0"/>
              <a:t>Swift to write influential pieces</a:t>
            </a:r>
          </a:p>
          <a:p>
            <a:pPr eaLnBrk="1" hangingPunct="1"/>
            <a:r>
              <a:rPr lang="en-GB" sz="2400" dirty="0" smtClean="0"/>
              <a:t>1742 </a:t>
            </a:r>
            <a:r>
              <a:rPr lang="en-GB" sz="2400" dirty="0" smtClean="0"/>
              <a:t>enquiry found Walpole spent over £50,000 on </a:t>
            </a:r>
            <a:r>
              <a:rPr lang="en-GB" sz="2400" dirty="0" smtClean="0"/>
              <a:t>propaganda. </a:t>
            </a:r>
          </a:p>
          <a:p>
            <a:pPr eaLnBrk="1" hangingPunct="1"/>
            <a:r>
              <a:rPr lang="en-GB" altLang="zh-CN" sz="2400" i="1" dirty="0" smtClean="0">
                <a:ea typeface="宋体" charset="-122"/>
              </a:rPr>
              <a:t>London </a:t>
            </a:r>
            <a:r>
              <a:rPr lang="en-GB" altLang="zh-CN" sz="2400" i="1" dirty="0" smtClean="0">
                <a:ea typeface="宋体" charset="-122"/>
              </a:rPr>
              <a:t>Journal</a:t>
            </a:r>
            <a:r>
              <a:rPr lang="en-GB" altLang="zh-CN" sz="2400" dirty="0" smtClean="0">
                <a:ea typeface="宋体" charset="-122"/>
              </a:rPr>
              <a:t> was taken over in 1720s by govt and its publication increased from 650 to 3700 by 1731. </a:t>
            </a:r>
            <a:endParaRPr lang="en-GB" altLang="zh-CN" sz="2400" dirty="0" smtClean="0">
              <a:ea typeface="宋体" charset="-122"/>
            </a:endParaRPr>
          </a:p>
          <a:p>
            <a:pPr eaLnBrk="1" hangingPunct="1"/>
            <a:r>
              <a:rPr lang="en-GB" altLang="zh-CN" sz="2400" dirty="0" smtClean="0">
                <a:ea typeface="宋体" charset="-122"/>
              </a:rPr>
              <a:t>Also </a:t>
            </a:r>
            <a:r>
              <a:rPr lang="en-GB" altLang="zh-CN" sz="2400" dirty="0" smtClean="0">
                <a:ea typeface="宋体" charset="-122"/>
              </a:rPr>
              <a:t>subsidy of the </a:t>
            </a:r>
            <a:r>
              <a:rPr lang="en-GB" altLang="zh-CN" sz="2400" i="1" dirty="0" smtClean="0">
                <a:ea typeface="宋体" charset="-122"/>
              </a:rPr>
              <a:t>Daily Courant</a:t>
            </a:r>
            <a:r>
              <a:rPr lang="en-GB" altLang="zh-CN" sz="2400" dirty="0" smtClean="0">
                <a:ea typeface="宋体" charset="-122"/>
              </a:rPr>
              <a:t> and </a:t>
            </a:r>
            <a:r>
              <a:rPr lang="en-GB" altLang="zh-CN" sz="2400" i="1" dirty="0" smtClean="0">
                <a:ea typeface="宋体" charset="-122"/>
              </a:rPr>
              <a:t>Daily Gazetteer</a:t>
            </a:r>
            <a:r>
              <a:rPr lang="en-GB" altLang="zh-CN" sz="2400" dirty="0" smtClean="0">
                <a:ea typeface="宋体" charset="-122"/>
              </a:rPr>
              <a:t> (in 1741 almost 11,000 copies of this sent for distribution per week </a:t>
            </a:r>
            <a:r>
              <a:rPr lang="en-GB" sz="2400" dirty="0" smtClean="0"/>
              <a:t>] </a:t>
            </a:r>
          </a:p>
          <a:p>
            <a:pPr eaLnBrk="1" hangingPunct="1"/>
            <a:endParaRPr lang="en-GB" sz="24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eaLnBrk="1" hangingPunct="1"/>
            <a:r>
              <a:rPr lang="en-GB" sz="2000" b="1" dirty="0" smtClean="0"/>
              <a:t>Who was able to read?</a:t>
            </a:r>
            <a:endParaRPr lang="en-GB" sz="2000" b="1" dirty="0" smtClean="0"/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765175"/>
            <a:ext cx="8229600" cy="1368425"/>
          </a:xfrm>
        </p:spPr>
        <p:txBody>
          <a:bodyPr/>
          <a:lstStyle/>
          <a:p>
            <a:pPr eaLnBrk="1" hangingPunct="1"/>
            <a:r>
              <a:rPr lang="en-GB" sz="2000" dirty="0" smtClean="0"/>
              <a:t>Literacy: </a:t>
            </a:r>
            <a:r>
              <a:rPr lang="en-GB" altLang="zh-CN" sz="2000" dirty="0" smtClean="0">
                <a:ea typeface="宋体" charset="-122"/>
              </a:rPr>
              <a:t>In England literacy rates rose from about 30% in 1640 to about 60% by mid C18th, with female literacy at about 35-40%. In Scotland in 1750s it was about 65%. In France in </a:t>
            </a:r>
            <a:r>
              <a:rPr lang="en-GB" altLang="zh-CN" sz="2000" dirty="0" smtClean="0">
                <a:ea typeface="宋体" charset="-122"/>
              </a:rPr>
              <a:t>1680s </a:t>
            </a:r>
            <a:r>
              <a:rPr lang="en-GB" altLang="zh-CN" sz="2000" dirty="0" smtClean="0">
                <a:ea typeface="宋体" charset="-122"/>
              </a:rPr>
              <a:t>about 30% of men and 14% of women could </a:t>
            </a:r>
            <a:r>
              <a:rPr lang="en-GB" altLang="zh-CN" sz="2000" dirty="0" smtClean="0">
                <a:ea typeface="宋体" charset="-122"/>
              </a:rPr>
              <a:t>sign their names (caveat) </a:t>
            </a:r>
            <a:endParaRPr lang="en-GB" sz="2000" dirty="0" smtClean="0">
              <a:ea typeface="宋体" charset="-122"/>
            </a:endParaRPr>
          </a:p>
        </p:txBody>
      </p:sp>
      <p:pic>
        <p:nvPicPr>
          <p:cNvPr id="13316" name="Picture 7" descr="Img0081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2122488"/>
            <a:ext cx="6480175" cy="4618037"/>
          </a:xfr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en-GB" sz="3200" smtClean="0"/>
              <a:t>Literacy: Early Eighteenth Century Horn Book</a:t>
            </a:r>
          </a:p>
        </p:txBody>
      </p:sp>
      <p:pic>
        <p:nvPicPr>
          <p:cNvPr id="11267" name="Picture 4" descr="1705 horn book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1025525"/>
            <a:ext cx="6192837" cy="6192838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How did people access print?</a:t>
            </a:r>
            <a:endParaRPr lang="en-GB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GB" sz="2400" dirty="0" smtClean="0"/>
          </a:p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Postal </a:t>
            </a:r>
            <a:r>
              <a:rPr lang="en-GB" sz="2400" dirty="0" smtClean="0"/>
              <a:t>system</a:t>
            </a:r>
            <a:endParaRPr lang="en-GB" sz="2400" dirty="0" smtClean="0"/>
          </a:p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Libraries. 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Clubs and societies. 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Booksellers</a:t>
            </a:r>
          </a:p>
          <a:p>
            <a:pPr eaLnBrk="1" hangingPunct="1">
              <a:lnSpc>
                <a:spcPct val="80000"/>
              </a:lnSpc>
            </a:pPr>
            <a:endParaRPr lang="en-GB" sz="24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pPr eaLnBrk="1" hangingPunct="1"/>
            <a:r>
              <a:rPr lang="en-GB" sz="1800" smtClean="0"/>
              <a:t>The Compleat Auctioneer</a:t>
            </a:r>
          </a:p>
        </p:txBody>
      </p:sp>
      <p:pic>
        <p:nvPicPr>
          <p:cNvPr id="14339" name="Picture 4" descr="compleat auctioneer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86013" y="620713"/>
            <a:ext cx="4203700" cy="6237287"/>
          </a:xfr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55000"/>
              </a:lnSpc>
            </a:pPr>
            <a:r>
              <a:rPr lang="en-GB" sz="1800" smtClean="0"/>
              <a:t>Coffee houses. </a:t>
            </a:r>
            <a:r>
              <a:rPr lang="en-GB" altLang="zh-CN" sz="1800" smtClean="0">
                <a:ea typeface="宋体" charset="-122"/>
              </a:rPr>
              <a:t>In 1739 there were c. 551 coffee houses, 207 inns and 447 taverns in London</a:t>
            </a:r>
            <a:r>
              <a:rPr lang="en-GB" altLang="zh-CN" smtClean="0">
                <a:ea typeface="宋体" charset="-122"/>
              </a:rPr>
              <a:t>.</a:t>
            </a:r>
            <a:endParaRPr lang="en-GB" smtClean="0"/>
          </a:p>
        </p:txBody>
      </p:sp>
      <p:pic>
        <p:nvPicPr>
          <p:cNvPr id="15363" name="Picture 4" descr="coffee house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085850"/>
            <a:ext cx="8569325" cy="5665788"/>
          </a:xfr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eaLnBrk="1" hangingPunct="1"/>
            <a:r>
              <a:rPr lang="en-GB" sz="2000" smtClean="0"/>
              <a:t>1730s coffee house politicians</a:t>
            </a:r>
          </a:p>
        </p:txBody>
      </p:sp>
      <p:pic>
        <p:nvPicPr>
          <p:cNvPr id="16387" name="Picture 4" descr="coffee house politicians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49513" y="692150"/>
            <a:ext cx="4124325" cy="6165850"/>
          </a:xfr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en-GB" sz="1400" b="1" smtClean="0"/>
              <a:t>Multiple readers</a:t>
            </a:r>
            <a:r>
              <a:rPr lang="en-GB" sz="1400" smtClean="0"/>
              <a:t>. </a:t>
            </a:r>
            <a:r>
              <a:rPr lang="en-GB" altLang="zh-CN" sz="1400" smtClean="0">
                <a:ea typeface="宋体" charset="-122"/>
              </a:rPr>
              <a:t>In 1730s it was estimated that </a:t>
            </a:r>
            <a:r>
              <a:rPr lang="en-GB" altLang="zh-CN" sz="1400" i="1" smtClean="0">
                <a:ea typeface="宋体" charset="-122"/>
              </a:rPr>
              <a:t>The Craftsman</a:t>
            </a:r>
            <a:r>
              <a:rPr lang="en-GB" altLang="zh-CN" sz="1400" smtClean="0">
                <a:ea typeface="宋体" charset="-122"/>
              </a:rPr>
              <a:t> had 40 readers per issue, giving it a total readership of c.1/2m</a:t>
            </a:r>
            <a:endParaRPr lang="en-GB" sz="1400" smtClean="0"/>
          </a:p>
        </p:txBody>
      </p:sp>
      <p:pic>
        <p:nvPicPr>
          <p:cNvPr id="17411" name="Picture 6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858838"/>
            <a:ext cx="6769100" cy="6010275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Reading practices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zh-CN" sz="2800" dirty="0" smtClean="0">
              <a:ea typeface="宋体" charset="-122"/>
            </a:endParaRPr>
          </a:p>
          <a:p>
            <a:pPr eaLnBrk="1" hangingPunct="1"/>
            <a:r>
              <a:rPr lang="en-GB" altLang="zh-CN" sz="2800" dirty="0" smtClean="0">
                <a:ea typeface="宋体" charset="-122"/>
              </a:rPr>
              <a:t>Extensive/intensive reading [1773, Dr. Johnson ‘No Sir, do </a:t>
            </a:r>
            <a:r>
              <a:rPr lang="en-GB" altLang="zh-CN" sz="2800" i="1" dirty="0" smtClean="0">
                <a:ea typeface="宋体" charset="-122"/>
              </a:rPr>
              <a:t>you</a:t>
            </a:r>
            <a:r>
              <a:rPr lang="en-GB" altLang="zh-CN" sz="2800" dirty="0" smtClean="0">
                <a:ea typeface="宋体" charset="-122"/>
              </a:rPr>
              <a:t> read books </a:t>
            </a:r>
            <a:r>
              <a:rPr lang="en-GB" altLang="zh-CN" sz="2800" i="1" dirty="0" smtClean="0">
                <a:ea typeface="宋体" charset="-122"/>
              </a:rPr>
              <a:t>through</a:t>
            </a:r>
            <a:r>
              <a:rPr lang="en-GB" altLang="zh-CN" sz="2800" dirty="0" smtClean="0">
                <a:ea typeface="宋体" charset="-122"/>
              </a:rPr>
              <a:t>?’ ]</a:t>
            </a:r>
            <a:endParaRPr lang="en-GB" sz="2800" dirty="0" smtClean="0"/>
          </a:p>
          <a:p>
            <a:pPr eaLnBrk="1" hangingPunct="1"/>
            <a:r>
              <a:rPr lang="en-GB" sz="2800" dirty="0" smtClean="0"/>
              <a:t>Letters to editors – </a:t>
            </a:r>
            <a:r>
              <a:rPr lang="en-GB" sz="2800" dirty="0" smtClean="0"/>
              <a:t>evidence of interaction</a:t>
            </a:r>
            <a:r>
              <a:rPr lang="en-GB" sz="2800" dirty="0" smtClean="0"/>
              <a:t>; </a:t>
            </a:r>
            <a:r>
              <a:rPr lang="en-GB" sz="2800" dirty="0" smtClean="0"/>
              <a:t>and looking for moral </a:t>
            </a:r>
            <a:r>
              <a:rPr lang="en-GB" sz="2800" dirty="0" smtClean="0"/>
              <a:t>guidance [</a:t>
            </a:r>
            <a:r>
              <a:rPr lang="en-GB" altLang="zh-CN" sz="2800" i="1" dirty="0" smtClean="0">
                <a:ea typeface="宋体" charset="-122"/>
              </a:rPr>
              <a:t>Athenian Mercury</a:t>
            </a:r>
            <a:r>
              <a:rPr lang="en-GB" altLang="zh-CN" sz="2800" dirty="0" smtClean="0">
                <a:ea typeface="宋体" charset="-122"/>
              </a:rPr>
              <a:t> 1690s]</a:t>
            </a:r>
            <a:endParaRPr lang="en-GB" sz="2800" dirty="0" smtClean="0"/>
          </a:p>
          <a:p>
            <a:pPr eaLnBrk="1" hangingPunct="1"/>
            <a:r>
              <a:rPr lang="en-GB" sz="2800" dirty="0" smtClean="0"/>
              <a:t>Advertisements – commercial but also </a:t>
            </a:r>
            <a:r>
              <a:rPr lang="en-GB" sz="2800" dirty="0" smtClean="0"/>
              <a:t>entertaining</a:t>
            </a:r>
          </a:p>
          <a:p>
            <a:pPr eaLnBrk="1" hangingPunct="1"/>
            <a:r>
              <a:rPr lang="en-GB" sz="2800" dirty="0" smtClean="0"/>
              <a:t>Different levels of engagement with different kinds of texts—the Bible versus a newspaper</a:t>
            </a:r>
            <a:endParaRPr lang="en-GB" sz="2800" dirty="0" smtClean="0"/>
          </a:p>
          <a:p>
            <a:pPr eaLnBrk="1" hangingPunct="1"/>
            <a:endParaRPr lang="en-GB" sz="2800" dirty="0" smtClean="0"/>
          </a:p>
          <a:p>
            <a:pPr eaLnBrk="1" hangingPunct="1"/>
            <a:endParaRPr lang="en-GB" sz="28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pPr eaLnBrk="1" hangingPunct="1"/>
            <a:r>
              <a:rPr lang="en-GB" altLang="zh-CN" sz="1400" dirty="0" smtClean="0">
                <a:ea typeface="宋体" charset="-122"/>
              </a:rPr>
              <a:t>Single </a:t>
            </a:r>
            <a:r>
              <a:rPr lang="en-GB" altLang="zh-CN" sz="1400" dirty="0" smtClean="0">
                <a:ea typeface="宋体" charset="-122"/>
              </a:rPr>
              <a:t>readers and notions of the interior self, also encouraged by reading </a:t>
            </a:r>
            <a:r>
              <a:rPr lang="en-GB" altLang="zh-CN" sz="1400" dirty="0" smtClean="0">
                <a:ea typeface="宋体" charset="-122"/>
              </a:rPr>
              <a:t>novels </a:t>
            </a:r>
            <a:br>
              <a:rPr lang="en-GB" altLang="zh-CN" sz="1400" dirty="0" smtClean="0">
                <a:ea typeface="宋体" charset="-122"/>
              </a:rPr>
            </a:br>
            <a:r>
              <a:rPr lang="en-GB" altLang="zh-CN" sz="1400" dirty="0" smtClean="0">
                <a:ea typeface="宋体" charset="-122"/>
              </a:rPr>
              <a:t>By end of C18th some 85-90 new novels a year were published in England. </a:t>
            </a:r>
            <a:endParaRPr lang="en-GB" sz="1400" dirty="0" smtClean="0"/>
          </a:p>
        </p:txBody>
      </p:sp>
      <p:pic>
        <p:nvPicPr>
          <p:cNvPr id="19459" name="Picture 6" descr="woman reading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147763"/>
            <a:ext cx="8351837" cy="5526087"/>
          </a:xfrm>
          <a:noFill/>
        </p:spPr>
      </p:pic>
      <p:sp>
        <p:nvSpPr>
          <p:cNvPr id="1946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8229600" cy="676275"/>
          </a:xfrm>
        </p:spPr>
        <p:txBody>
          <a:bodyPr/>
          <a:lstStyle/>
          <a:p>
            <a:pPr eaLnBrk="1" hangingPunct="1"/>
            <a:endParaRPr lang="en-US" sz="28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Why </a:t>
            </a:r>
            <a:r>
              <a:rPr lang="en-GB" dirty="0" smtClean="0"/>
              <a:t>is print important</a:t>
            </a:r>
            <a:r>
              <a:rPr lang="en-GB" dirty="0" smtClean="0"/>
              <a:t>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800" dirty="0" smtClean="0"/>
              <a:t>Role in fostering national identity</a:t>
            </a:r>
          </a:p>
          <a:p>
            <a:pPr eaLnBrk="1" hangingPunct="1"/>
            <a:r>
              <a:rPr lang="en-GB" sz="2800" dirty="0" smtClean="0"/>
              <a:t>Role in undermining morality and piety</a:t>
            </a:r>
          </a:p>
          <a:p>
            <a:pPr eaLnBrk="1" hangingPunct="1"/>
            <a:r>
              <a:rPr lang="en-GB" sz="2800" dirty="0" smtClean="0"/>
              <a:t>Role in popular politics and reform movements</a:t>
            </a:r>
          </a:p>
          <a:p>
            <a:pPr eaLnBrk="1" hangingPunct="1"/>
            <a:r>
              <a:rPr lang="en-GB" sz="2800" dirty="0" smtClean="0"/>
              <a:t>Vehicle for ‘</a:t>
            </a:r>
            <a:r>
              <a:rPr lang="en-GB" sz="2800" dirty="0" smtClean="0"/>
              <a:t>enlightenment’ ideas</a:t>
            </a:r>
            <a:endParaRPr lang="en-GB" sz="2800" dirty="0" smtClean="0"/>
          </a:p>
          <a:p>
            <a:pPr eaLnBrk="1" hangingPunct="1"/>
            <a:r>
              <a:rPr lang="en-GB" sz="2800" dirty="0" smtClean="0"/>
              <a:t>As a commodity</a:t>
            </a:r>
          </a:p>
          <a:p>
            <a:pPr eaLnBrk="1" hangingPunct="1"/>
            <a:r>
              <a:rPr lang="en-GB" sz="2800" dirty="0" smtClean="0"/>
              <a:t>Reading practices</a:t>
            </a:r>
          </a:p>
          <a:p>
            <a:pPr eaLnBrk="1" hangingPunct="1"/>
            <a:r>
              <a:rPr lang="en-GB" sz="2800" dirty="0" smtClean="0"/>
              <a:t>Current debates about censorship and regulation?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pPr eaLnBrk="1" hangingPunct="1"/>
            <a:r>
              <a:rPr lang="en-GB" sz="2000" smtClean="0"/>
              <a:t>Genres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765175"/>
            <a:ext cx="8229600" cy="863600"/>
          </a:xfrm>
        </p:spPr>
        <p:txBody>
          <a:bodyPr/>
          <a:lstStyle/>
          <a:p>
            <a:pPr eaLnBrk="1" hangingPunct="1"/>
            <a:r>
              <a:rPr lang="en-GB" sz="2000" dirty="0" smtClean="0"/>
              <a:t>Must remember the continuing importance </a:t>
            </a:r>
            <a:r>
              <a:rPr lang="en-GB" sz="2000" dirty="0" smtClean="0"/>
              <a:t>of religious works</a:t>
            </a:r>
          </a:p>
          <a:p>
            <a:pPr eaLnBrk="1" hangingPunct="1"/>
            <a:r>
              <a:rPr lang="en-GB" sz="2000" dirty="0" smtClean="0"/>
              <a:t>Popular and cheap print: ballads, almanacs, handbills</a:t>
            </a:r>
          </a:p>
        </p:txBody>
      </p:sp>
      <p:pic>
        <p:nvPicPr>
          <p:cNvPr id="20484" name="Picture 5" descr="Img0082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627313" y="1773238"/>
            <a:ext cx="3633787" cy="4784725"/>
          </a:xfr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pPr eaLnBrk="1" hangingPunct="1"/>
            <a:r>
              <a:rPr lang="en-GB" sz="1800" smtClean="0"/>
              <a:t>1780 Englishman’s delight in news</a:t>
            </a:r>
          </a:p>
        </p:txBody>
      </p:sp>
      <p:pic>
        <p:nvPicPr>
          <p:cNvPr id="21507" name="Picture 4" descr="1780 englishman's delight re news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5000" y="620713"/>
            <a:ext cx="5980113" cy="7272337"/>
          </a:xfr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Newspapers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en-GB" sz="2400" dirty="0" smtClean="0"/>
              <a:t>	During a lapse of censorship 1679-82 </a:t>
            </a:r>
            <a:r>
              <a:rPr lang="en-GB" sz="2400" dirty="0" smtClean="0"/>
              <a:t>papers had been twice weekly</a:t>
            </a:r>
            <a:r>
              <a:rPr lang="en-GB" sz="2400" dirty="0" smtClean="0"/>
              <a:t>; then a</a:t>
            </a:r>
            <a:r>
              <a:rPr lang="en-GB" sz="2400" dirty="0" smtClean="0"/>
              <a:t>fter 1695 there </a:t>
            </a:r>
            <a:r>
              <a:rPr lang="en-GB" sz="2400" dirty="0" smtClean="0"/>
              <a:t>was a </a:t>
            </a:r>
            <a:r>
              <a:rPr lang="en-GB" sz="2400" dirty="0" smtClean="0"/>
              <a:t>rapid spread of newspaper press: </a:t>
            </a:r>
            <a:r>
              <a:rPr lang="en-GB" sz="2400" dirty="0" smtClean="0"/>
              <a:t>in </a:t>
            </a:r>
            <a:r>
              <a:rPr lang="en-GB" sz="2400" dirty="0" smtClean="0"/>
              <a:t>1695 tri-weeklies appeared; 1696 first evening newspaper; first daily paper in 1702; first </a:t>
            </a:r>
            <a:r>
              <a:rPr lang="en-GB" sz="2400" dirty="0" smtClean="0"/>
              <a:t>Sunday-only </a:t>
            </a:r>
            <a:r>
              <a:rPr lang="en-GB" sz="2400" dirty="0" smtClean="0"/>
              <a:t>appeared 1779. </a:t>
            </a:r>
            <a:endParaRPr lang="en-GB" sz="2400" dirty="0" smtClean="0"/>
          </a:p>
          <a:p>
            <a:pPr eaLnBrk="1" hangingPunct="1">
              <a:lnSpc>
                <a:spcPct val="80000"/>
              </a:lnSpc>
              <a:buNone/>
            </a:pPr>
            <a:endParaRPr lang="en-GB" sz="24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GB" sz="2400" dirty="0" smtClean="0"/>
              <a:t>	France </a:t>
            </a:r>
            <a:r>
              <a:rPr lang="en-GB" sz="2400" dirty="0" smtClean="0"/>
              <a:t>had no daily newspaper until last quarter of C18th; London had one in 1702 and had half a dozen by 1730s.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Newspaper Numbers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dirty="0" smtClean="0"/>
              <a:t>Overall consumption: c.2.5m in 1713; 9.4m in 1760; 12.6m by 1775; 16m by 1801.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GB" dirty="0" smtClean="0"/>
              <a:t>	Print-runs: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GB" dirty="0" smtClean="0"/>
              <a:t>	1712 Stamp Act returns show best-selling paper (</a:t>
            </a:r>
            <a:r>
              <a:rPr lang="en-GB" i="1" dirty="0" smtClean="0"/>
              <a:t>Post Man</a:t>
            </a:r>
            <a:r>
              <a:rPr lang="en-GB" dirty="0" smtClean="0"/>
              <a:t>) sold 3812 copies; in 1720s </a:t>
            </a:r>
            <a:r>
              <a:rPr lang="en-GB" i="1" dirty="0" smtClean="0"/>
              <a:t>London Journal</a:t>
            </a:r>
            <a:r>
              <a:rPr lang="en-GB" dirty="0" smtClean="0"/>
              <a:t> had 10,000 run; this type of figure was not exceeded before early C19th.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Provincial newspapers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earliest provincial paper was in Norwich in 1701; </a:t>
            </a:r>
            <a:r>
              <a:rPr lang="en-GB" altLang="zh-CN" sz="2400" dirty="0" smtClean="0">
                <a:ea typeface="宋体" charset="-122"/>
              </a:rPr>
              <a:t>In mid 1720s there were 24 provincial ones, 41 by 1740s </a:t>
            </a:r>
            <a:r>
              <a:rPr lang="en-GB" sz="2400" dirty="0" smtClean="0"/>
              <a:t>By 1780 there were 50 provincial newspapers. 9 in Scotland. By 1800 Scotland had 13 papers and twice as many again by 1820. By 1820 GB had over 300 papers in all</a:t>
            </a:r>
            <a:r>
              <a:rPr lang="en-GB" sz="2400" dirty="0" smtClean="0"/>
              <a:t>.</a:t>
            </a:r>
            <a:endParaRPr lang="en-GB" sz="2400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Provincial newspapers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dirty="0" smtClean="0"/>
              <a:t>Most of the provincial papers padded out local news with material from London ones. This helped create national concept: easier to imagine the country.</a:t>
            </a:r>
          </a:p>
          <a:p>
            <a:pPr eaLnBrk="1" hangingPunct="1">
              <a:lnSpc>
                <a:spcPct val="80000"/>
              </a:lnSpc>
            </a:pPr>
            <a:r>
              <a:rPr lang="en-GB" dirty="0" smtClean="0"/>
              <a:t>Provincial papers had circulations of hundreds. Hampshire Chronicle 1781-3 had run of 1050-1100.</a:t>
            </a:r>
          </a:p>
          <a:p>
            <a:pPr eaLnBrk="1" hangingPunct="1">
              <a:lnSpc>
                <a:spcPct val="80000"/>
              </a:lnSpc>
            </a:pPr>
            <a:r>
              <a:rPr lang="en-GB" dirty="0" smtClean="0"/>
              <a:t>Other types of periodicals </a:t>
            </a:r>
            <a:r>
              <a:rPr lang="en-GB" dirty="0" err="1" smtClean="0"/>
              <a:t>e.g</a:t>
            </a:r>
            <a:r>
              <a:rPr lang="en-GB" dirty="0" smtClean="0"/>
              <a:t> </a:t>
            </a:r>
            <a:r>
              <a:rPr lang="en-GB" altLang="zh-CN" i="1" dirty="0" err="1" smtClean="0">
                <a:ea typeface="宋体" charset="-122"/>
              </a:rPr>
              <a:t>Tatler</a:t>
            </a:r>
            <a:r>
              <a:rPr lang="en-GB" altLang="zh-CN" i="1" dirty="0" smtClean="0">
                <a:ea typeface="宋体" charset="-122"/>
              </a:rPr>
              <a:t> </a:t>
            </a:r>
            <a:r>
              <a:rPr lang="en-GB" altLang="zh-CN" dirty="0" smtClean="0">
                <a:ea typeface="宋体" charset="-122"/>
              </a:rPr>
              <a:t>(1709-11) and </a:t>
            </a:r>
            <a:r>
              <a:rPr lang="en-GB" altLang="zh-CN" i="1" dirty="0" smtClean="0">
                <a:ea typeface="宋体" charset="-122"/>
              </a:rPr>
              <a:t>Spectator</a:t>
            </a:r>
            <a:r>
              <a:rPr lang="en-GB" altLang="zh-CN" dirty="0" smtClean="0">
                <a:ea typeface="宋体" charset="-122"/>
              </a:rPr>
              <a:t> (1711-12). 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Graphic satire: poking fun at the powerful</a:t>
            </a:r>
            <a:endParaRPr lang="en-GB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pPr eaLnBrk="1" hangingPunct="1">
              <a:buNone/>
            </a:pPr>
            <a:r>
              <a:rPr lang="en-GB" dirty="0" smtClean="0"/>
              <a:t> </a:t>
            </a:r>
            <a:endParaRPr lang="en-GB" dirty="0" smtClean="0"/>
          </a:p>
          <a:p>
            <a:pPr eaLnBrk="1" hangingPunct="1"/>
            <a:r>
              <a:rPr lang="en-GB" dirty="0" smtClean="0"/>
              <a:t>Social, moral, religious and political </a:t>
            </a:r>
            <a:r>
              <a:rPr lang="en-GB" dirty="0" smtClean="0"/>
              <a:t>satire very popular from mid-century. </a:t>
            </a:r>
            <a:endParaRPr lang="en-GB" dirty="0" smtClean="0"/>
          </a:p>
          <a:p>
            <a:pPr eaLnBrk="1" hangingPunct="1"/>
            <a:r>
              <a:rPr lang="en-GB" altLang="zh-CN" dirty="0" smtClean="0">
                <a:ea typeface="宋体" charset="-122"/>
              </a:rPr>
              <a:t>Hogarth’s depiction of Wilkes sold 40,000 copies in 4 weeks. a whole issue of the North Briton devoted to attacking Hogarth. </a:t>
            </a:r>
            <a:endParaRPr lang="en-GB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en-GB" sz="2000" smtClean="0"/>
              <a:t>Boot and the Blockhead [Bute and Hogarth]</a:t>
            </a:r>
          </a:p>
        </p:txBody>
      </p:sp>
      <p:pic>
        <p:nvPicPr>
          <p:cNvPr id="25603" name="Picture 4" descr="boot and the blockhead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14588" y="836613"/>
            <a:ext cx="4289425" cy="6021387"/>
          </a:xfr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/>
          <a:lstStyle/>
          <a:p>
            <a:pPr eaLnBrk="1" hangingPunct="1"/>
            <a:r>
              <a:rPr lang="en-GB" sz="1800" smtClean="0"/>
              <a:t>1774 Spectators at a print shop</a:t>
            </a:r>
          </a:p>
        </p:txBody>
      </p:sp>
      <p:pic>
        <p:nvPicPr>
          <p:cNvPr id="30723" name="Picture 6" descr="1774 spectgators atg rpint shop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78063" y="692150"/>
            <a:ext cx="4457700" cy="6165850"/>
          </a:xfr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eaLnBrk="1" hangingPunct="1"/>
            <a:r>
              <a:rPr lang="en-GB" sz="1800" smtClean="0"/>
              <a:t>1783 print shop</a:t>
            </a:r>
          </a:p>
        </p:txBody>
      </p:sp>
      <p:pic>
        <p:nvPicPr>
          <p:cNvPr id="31747" name="Picture 4" descr="1783 print shop of bowles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55838" y="620713"/>
            <a:ext cx="4456112" cy="6237287"/>
          </a:xfr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Public opinion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altLang="zh-CN" sz="2400" dirty="0" smtClean="0">
                <a:ea typeface="宋体" charset="-122"/>
              </a:rPr>
              <a:t>Joseph Danvers MP for Totnes 1738: ‘I believe the people of Great Britain are governed by a power that was never heard of as a supreme authority in any age or country before... it is the government of the press.’ </a:t>
            </a:r>
            <a:endParaRPr lang="en-GB" altLang="zh-CN" sz="2400" u="sng" dirty="0" smtClean="0">
              <a:ea typeface="宋体" charset="-122"/>
            </a:endParaRPr>
          </a:p>
          <a:p>
            <a:pPr eaLnBrk="1" hangingPunct="1">
              <a:lnSpc>
                <a:spcPct val="80000"/>
              </a:lnSpc>
            </a:pPr>
            <a:r>
              <a:rPr lang="en-GB" altLang="zh-CN" sz="2400" u="sng" dirty="0" err="1" smtClean="0">
                <a:ea typeface="宋体" charset="-122"/>
              </a:rPr>
              <a:t>Habermas</a:t>
            </a:r>
            <a:r>
              <a:rPr lang="en-GB" altLang="zh-CN" sz="2400" u="sng" dirty="0" smtClean="0">
                <a:ea typeface="宋体" charset="-122"/>
              </a:rPr>
              <a:t> and the public sphere:</a:t>
            </a:r>
            <a:r>
              <a:rPr lang="en-GB" altLang="zh-CN" sz="2400" dirty="0" smtClean="0">
                <a:ea typeface="宋体" charset="-122"/>
              </a:rPr>
              <a:t> press was vehicle by which the private </a:t>
            </a:r>
            <a:r>
              <a:rPr lang="en-GB" altLang="zh-CN" sz="2400" dirty="0" smtClean="0">
                <a:ea typeface="宋体" charset="-122"/>
              </a:rPr>
              <a:t>reason </a:t>
            </a:r>
            <a:r>
              <a:rPr lang="en-GB" altLang="zh-CN" sz="2400" dirty="0" smtClean="0">
                <a:ea typeface="宋体" charset="-122"/>
              </a:rPr>
              <a:t>of the bourgeois classes were made public. </a:t>
            </a:r>
            <a:endParaRPr lang="en-GB" altLang="zh-CN" sz="2400" dirty="0" smtClean="0">
              <a:ea typeface="宋体" charset="-122"/>
            </a:endParaRPr>
          </a:p>
          <a:p>
            <a:pPr eaLnBrk="1" hangingPunct="1">
              <a:lnSpc>
                <a:spcPct val="80000"/>
              </a:lnSpc>
            </a:pPr>
            <a:r>
              <a:rPr lang="en-GB" altLang="zh-CN" sz="2400" dirty="0" smtClean="0">
                <a:ea typeface="宋体" charset="-122"/>
              </a:rPr>
              <a:t>By encouraging </a:t>
            </a:r>
            <a:r>
              <a:rPr lang="en-GB" altLang="zh-CN" sz="2400" dirty="0" smtClean="0">
                <a:ea typeface="宋体" charset="-122"/>
              </a:rPr>
              <a:t>public intervention in politics the press acted to undermine traditional structures and forms of political life. As politics became more open it became more influenced by middle class. </a:t>
            </a:r>
            <a:endParaRPr lang="en-GB" sz="2400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en-GB" sz="2000" smtClean="0"/>
              <a:t>1794 exhibition of caricatures</a:t>
            </a:r>
          </a:p>
        </p:txBody>
      </p:sp>
      <p:pic>
        <p:nvPicPr>
          <p:cNvPr id="32771" name="Picture 6" descr="1794 exhibition of caricatures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220788"/>
            <a:ext cx="8497887" cy="5376862"/>
          </a:xfr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powerful catch on</a:t>
            </a:r>
            <a:endParaRPr lang="en-US" dirty="0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zh-CN" dirty="0" smtClean="0">
                <a:ea typeface="宋体" charset="-122"/>
              </a:rPr>
              <a:t>From about 1782 Pitt was using them </a:t>
            </a:r>
            <a:r>
              <a:rPr lang="en-GB" altLang="zh-CN" dirty="0" err="1" smtClean="0">
                <a:ea typeface="宋体" charset="-122"/>
              </a:rPr>
              <a:t>vs</a:t>
            </a:r>
            <a:r>
              <a:rPr lang="en-GB" altLang="zh-CN" dirty="0" smtClean="0">
                <a:ea typeface="宋体" charset="-122"/>
              </a:rPr>
              <a:t> his opponents, attempts to discredit the patriot credentials of Fox </a:t>
            </a:r>
          </a:p>
          <a:p>
            <a:pPr eaLnBrk="1" hangingPunct="1"/>
            <a:r>
              <a:rPr lang="en-GB" dirty="0" smtClean="0"/>
              <a:t>Impolite? The </a:t>
            </a:r>
            <a:r>
              <a:rPr lang="en-GB" dirty="0" smtClean="0"/>
              <a:t>Duchess </a:t>
            </a:r>
            <a:r>
              <a:rPr lang="en-GB" dirty="0" smtClean="0"/>
              <a:t>canvassing for her favourite member (1784); the Poll (1784)</a:t>
            </a:r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 descr="1784 poll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79375"/>
            <a:ext cx="9144000" cy="6559550"/>
          </a:xfr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dutchess canvssing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60325"/>
            <a:ext cx="8748712" cy="6578600"/>
          </a:xfr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zh-CN" dirty="0" smtClean="0">
                <a:ea typeface="宋体" charset="-122"/>
              </a:rPr>
              <a:t>By </a:t>
            </a:r>
            <a:r>
              <a:rPr lang="en-GB" altLang="zh-CN" dirty="0" smtClean="0">
                <a:ea typeface="宋体" charset="-122"/>
              </a:rPr>
              <a:t>1830s the </a:t>
            </a:r>
            <a:r>
              <a:rPr lang="en-GB" altLang="zh-CN" dirty="0" smtClean="0">
                <a:ea typeface="宋体" charset="-122"/>
              </a:rPr>
              <a:t>number of single </a:t>
            </a:r>
            <a:r>
              <a:rPr lang="en-GB" altLang="zh-CN" dirty="0" smtClean="0">
                <a:ea typeface="宋体" charset="-122"/>
              </a:rPr>
              <a:t>prints </a:t>
            </a:r>
            <a:r>
              <a:rPr lang="en-GB" altLang="zh-CN" dirty="0" smtClean="0">
                <a:ea typeface="宋体" charset="-122"/>
              </a:rPr>
              <a:t>fell </a:t>
            </a:r>
            <a:r>
              <a:rPr lang="en-GB" altLang="zh-CN" dirty="0" smtClean="0">
                <a:ea typeface="宋体" charset="-122"/>
              </a:rPr>
              <a:t>- replaced by comic journal with text interspersed with cartoons.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zh-CN" dirty="0" smtClean="0">
                <a:ea typeface="宋体" charset="-122"/>
              </a:rPr>
              <a:t>Why? sexual and satirical humour found less favour – shift of manners and morals. Combination of text and picture in the new cheap press productions meant less demand. </a:t>
            </a:r>
            <a:endParaRPr lang="en-GB" dirty="0" smtClean="0">
              <a:ea typeface="宋体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/>
          <a:lstStyle/>
          <a:p>
            <a:pPr eaLnBrk="1" hangingPunct="1"/>
            <a:r>
              <a:rPr lang="en-GB" sz="2400" dirty="0" smtClean="0"/>
              <a:t>1779: A meeting </a:t>
            </a:r>
            <a:r>
              <a:rPr lang="en-GB" sz="2400" dirty="0" smtClean="0"/>
              <a:t>of the politicians</a:t>
            </a:r>
          </a:p>
        </p:txBody>
      </p:sp>
      <p:pic>
        <p:nvPicPr>
          <p:cNvPr id="5123" name="Picture 4" descr="1779 meeting of city politicians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052513"/>
            <a:ext cx="8280400" cy="5541962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Output </a:t>
            </a:r>
            <a:br>
              <a:rPr lang="en-GB" smtClean="0"/>
            </a:br>
            <a:r>
              <a:rPr lang="en-GB" sz="1200" smtClean="0"/>
              <a:t>(source: ESTC)</a:t>
            </a:r>
          </a:p>
        </p:txBody>
      </p:sp>
      <p:pic>
        <p:nvPicPr>
          <p:cNvPr id="6147" name="Picture 4" descr="TitlesperDecade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412875"/>
            <a:ext cx="8748712" cy="4887913"/>
          </a:xfr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The end of censorship?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7610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GB" sz="1800" dirty="0" smtClean="0"/>
          </a:p>
          <a:p>
            <a:pPr eaLnBrk="1" hangingPunct="1">
              <a:lnSpc>
                <a:spcPct val="80000"/>
              </a:lnSpc>
            </a:pPr>
            <a:endParaRPr lang="en-GB" sz="1800" dirty="0" smtClean="0"/>
          </a:p>
          <a:p>
            <a:pPr eaLnBrk="1" hangingPunct="1">
              <a:lnSpc>
                <a:spcPct val="80000"/>
              </a:lnSpc>
            </a:pPr>
            <a:endParaRPr lang="en-GB" sz="1800" dirty="0" smtClean="0"/>
          </a:p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Pre-publication </a:t>
            </a:r>
            <a:r>
              <a:rPr lang="en-GB" sz="2400" dirty="0" smtClean="0"/>
              <a:t>censorship lapsed 1695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But </a:t>
            </a:r>
            <a:r>
              <a:rPr lang="en-GB" sz="2400" dirty="0" smtClean="0"/>
              <a:t>the government still monitored the press</a:t>
            </a:r>
            <a:endParaRPr lang="en-GB" sz="2400" dirty="0" smtClean="0"/>
          </a:p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1712 Stamp </a:t>
            </a:r>
            <a:r>
              <a:rPr lang="en-GB" sz="2400" dirty="0" smtClean="0"/>
              <a:t>Act: a tax on paper, on advertisements, and on the size and pages of newspapers and pamphlets</a:t>
            </a:r>
            <a:endParaRPr lang="en-GB" sz="2400" dirty="0" smtClean="0"/>
          </a:p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Libel prosecutions [1792 libel act gave juries competence]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Seditious </a:t>
            </a:r>
            <a:r>
              <a:rPr lang="en-GB" sz="2400" dirty="0" smtClean="0"/>
              <a:t>libel—more serious </a:t>
            </a:r>
            <a:r>
              <a:rPr lang="en-GB" sz="2400" dirty="0" smtClean="0"/>
              <a:t>[Paine, 1792; and for selling Paine’s work]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General warrants [Wilkes]. </a:t>
            </a:r>
            <a:r>
              <a:rPr lang="en-GB" altLang="zh-CN" sz="2400" dirty="0" smtClean="0">
                <a:ea typeface="宋体" charset="-122"/>
              </a:rPr>
              <a:t>1763 John Wilkes was prosecuted for libel, for writing an article in his newspaper the North Briton that was fiercely critical of George III’s minister Lord Bute. </a:t>
            </a:r>
            <a:endParaRPr lang="en-GB" sz="24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 </a:t>
            </a:r>
            <a:r>
              <a:rPr lang="en-GB" dirty="0" err="1" smtClean="0"/>
              <a:t>unfree</a:t>
            </a:r>
            <a:r>
              <a:rPr lang="en-GB" dirty="0" smtClean="0"/>
              <a:t> press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altLang="zh-CN" sz="1800" dirty="0" smtClean="0">
                <a:ea typeface="宋体" charset="-122"/>
              </a:rPr>
              <a:t>A ban on reporting of parliamentary news existed until 1771 (though regularly printed 1731 onwards, sometimes in allegorical form; and earlier division lists)</a:t>
            </a:r>
            <a:endParaRPr lang="en-GB" sz="1800" dirty="0" smtClean="0"/>
          </a:p>
          <a:p>
            <a:pPr eaLnBrk="1" hangingPunct="1">
              <a:lnSpc>
                <a:spcPct val="80000"/>
              </a:lnSpc>
            </a:pPr>
            <a:r>
              <a:rPr lang="en-GB" sz="1800" dirty="0" smtClean="0"/>
              <a:t>1790s: increase in stamp duties 1789 and 1797; 1798 requirement for names and addresses of publishers on prints; 1799 registry of printing presses; 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dirty="0" smtClean="0"/>
              <a:t>1792 proclamation </a:t>
            </a:r>
            <a:r>
              <a:rPr lang="en-GB" sz="1800" dirty="0" err="1" smtClean="0"/>
              <a:t>vs</a:t>
            </a:r>
            <a:r>
              <a:rPr lang="en-GB" sz="1800" dirty="0" smtClean="0"/>
              <a:t> tumultuous meetings and seditious writings; 1795 Treasonable Practices Act 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dirty="0" smtClean="0"/>
              <a:t>1819 in wake of </a:t>
            </a:r>
            <a:r>
              <a:rPr lang="en-GB" sz="1800" dirty="0" err="1" smtClean="0"/>
              <a:t>Peterloo</a:t>
            </a:r>
            <a:r>
              <a:rPr lang="en-GB" sz="1800" dirty="0" smtClean="0"/>
              <a:t> Blasphemous and Seditious Libels Act [Richard </a:t>
            </a:r>
            <a:r>
              <a:rPr lang="en-GB" sz="1800" dirty="0" err="1" smtClean="0"/>
              <a:t>Carlile</a:t>
            </a:r>
            <a:r>
              <a:rPr lang="en-GB" sz="1800" dirty="0" smtClean="0"/>
              <a:t> got 6 yrs for republishing Paine in 1819; another 2 yrs for seditious libel in 1831-2]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dirty="0" smtClean="0"/>
              <a:t>70 prosecutions 1808-1821, 34 resulting in convictions; 36 prosecutions 1821-34, resulting in 27 convictions</a:t>
            </a:r>
          </a:p>
          <a:p>
            <a:endParaRPr lang="en-GB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74637"/>
          </a:xfrm>
        </p:spPr>
        <p:txBody>
          <a:bodyPr/>
          <a:lstStyle/>
          <a:p>
            <a:pPr eaLnBrk="1" hangingPunct="1"/>
            <a:r>
              <a:rPr lang="en-GB" sz="1400" smtClean="0"/>
              <a:t>1795</a:t>
            </a:r>
          </a:p>
        </p:txBody>
      </p:sp>
      <p:pic>
        <p:nvPicPr>
          <p:cNvPr id="8195" name="Picture 6" descr="freeborn englisham1795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92350" y="549275"/>
            <a:ext cx="4338638" cy="6308725"/>
          </a:xfr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/>
          <a:lstStyle/>
          <a:p>
            <a:pPr eaLnBrk="1" hangingPunct="1"/>
            <a:r>
              <a:rPr lang="en-GB" sz="1600" smtClean="0"/>
              <a:t>1819</a:t>
            </a:r>
          </a:p>
        </p:txBody>
      </p:sp>
      <p:pic>
        <p:nvPicPr>
          <p:cNvPr id="9219" name="Picture 4" descr="fee born englishman 1819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86013" y="692150"/>
            <a:ext cx="4249737" cy="6165850"/>
          </a:xfr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972</Words>
  <Application>Microsoft PowerPoint</Application>
  <PresentationFormat>On-screen Show (4:3)</PresentationFormat>
  <Paragraphs>89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宋体</vt:lpstr>
      <vt:lpstr>Default Design</vt:lpstr>
      <vt:lpstr>Print culture</vt:lpstr>
      <vt:lpstr>Why is print important?</vt:lpstr>
      <vt:lpstr>Public opinion</vt:lpstr>
      <vt:lpstr>1779: A meeting of the politicians</vt:lpstr>
      <vt:lpstr>Output  (source: ESTC)</vt:lpstr>
      <vt:lpstr>The end of censorship?</vt:lpstr>
      <vt:lpstr>An unfree press?</vt:lpstr>
      <vt:lpstr>1795</vt:lpstr>
      <vt:lpstr>1819</vt:lpstr>
      <vt:lpstr>Getting out the Government’s message</vt:lpstr>
      <vt:lpstr>Who was able to read?</vt:lpstr>
      <vt:lpstr>Literacy: Early Eighteenth Century Horn Book</vt:lpstr>
      <vt:lpstr>How did people access print?</vt:lpstr>
      <vt:lpstr>The Compleat Auctioneer</vt:lpstr>
      <vt:lpstr>Coffee houses. In 1739 there were c. 551 coffee houses, 207 inns and 447 taverns in London.</vt:lpstr>
      <vt:lpstr>1730s coffee house politicians</vt:lpstr>
      <vt:lpstr>Multiple readers. In 1730s it was estimated that The Craftsman had 40 readers per issue, giving it a total readership of c.1/2m</vt:lpstr>
      <vt:lpstr>Reading practices</vt:lpstr>
      <vt:lpstr>Single readers and notions of the interior self, also encouraged by reading novels  By end of C18th some 85-90 new novels a year were published in England. </vt:lpstr>
      <vt:lpstr>Genres</vt:lpstr>
      <vt:lpstr>1780 Englishman’s delight in news</vt:lpstr>
      <vt:lpstr>Newspapers</vt:lpstr>
      <vt:lpstr>Newspaper Numbers</vt:lpstr>
      <vt:lpstr>Provincial newspapers</vt:lpstr>
      <vt:lpstr>Provincial newspapers</vt:lpstr>
      <vt:lpstr>Graphic satire: poking fun at the powerful</vt:lpstr>
      <vt:lpstr>Boot and the Blockhead [Bute and Hogarth]</vt:lpstr>
      <vt:lpstr>1774 Spectators at a print shop</vt:lpstr>
      <vt:lpstr>1783 print shop</vt:lpstr>
      <vt:lpstr>1794 exhibition of caricatures</vt:lpstr>
      <vt:lpstr>The powerful catch on</vt:lpstr>
      <vt:lpstr>Slide 32</vt:lpstr>
      <vt:lpstr>Slide 33</vt:lpstr>
      <vt:lpstr>Slide 34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Print culture</dc:title>
  <dc:creator>Mark Knights</dc:creator>
  <cp:lastModifiedBy>hyspau</cp:lastModifiedBy>
  <cp:revision>32</cp:revision>
  <dcterms:created xsi:type="dcterms:W3CDTF">2008-01-28T16:56:41Z</dcterms:created>
  <dcterms:modified xsi:type="dcterms:W3CDTF">2010-11-12T17:18:57Z</dcterms:modified>
</cp:coreProperties>
</file>