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60" r:id="rId4"/>
    <p:sldId id="261" r:id="rId5"/>
    <p:sldId id="262" r:id="rId6"/>
    <p:sldId id="263" r:id="rId7"/>
    <p:sldId id="264" r:id="rId8"/>
    <p:sldId id="265" r:id="rId9"/>
    <p:sldId id="266" r:id="rId10"/>
    <p:sldId id="267" r:id="rId11"/>
    <p:sldId id="268" r:id="rId12"/>
    <p:sldId id="270" r:id="rId13"/>
    <p:sldId id="271" r:id="rId14"/>
    <p:sldId id="285" r:id="rId15"/>
    <p:sldId id="269" r:id="rId16"/>
    <p:sldId id="272" r:id="rId17"/>
    <p:sldId id="273" r:id="rId18"/>
    <p:sldId id="287" r:id="rId19"/>
    <p:sldId id="274" r:id="rId20"/>
    <p:sldId id="289" r:id="rId21"/>
    <p:sldId id="288" r:id="rId22"/>
    <p:sldId id="275" r:id="rId23"/>
    <p:sldId id="286" r:id="rId24"/>
    <p:sldId id="290" r:id="rId25"/>
    <p:sldId id="277" r:id="rId26"/>
    <p:sldId id="284" r:id="rId27"/>
    <p:sldId id="278" r:id="rId28"/>
    <p:sldId id="276" r:id="rId29"/>
    <p:sldId id="280" r:id="rId30"/>
    <p:sldId id="281" r:id="rId31"/>
    <p:sldId id="282" r:id="rId32"/>
    <p:sldId id="279" r:id="rId33"/>
    <p:sldId id="283" r:id="rId34"/>
    <p:sldId id="291" r:id="rId3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94" d="100"/>
          <a:sy n="94" d="100"/>
        </p:scale>
        <p:origin x="-1320"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printerSettings" Target="printerSettings/printerSettings1.bin"/><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esProps" Target="presProps.xml"/><Relationship Id="rId38" Type="http://schemas.openxmlformats.org/officeDocument/2006/relationships/viewProps" Target="viewProps.xml"/><Relationship Id="rId39" Type="http://schemas.openxmlformats.org/officeDocument/2006/relationships/theme" Target="theme/theme1.xml"/><Relationship Id="rId4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5FA34B55-8D7D-8A43-BC8C-AEBAB7285401}" type="datetimeFigureOut">
              <a:rPr lang="en-US" smtClean="0"/>
              <a:t>3/8/15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28715AD-DA50-BF4C-A2D8-596C7BA8F652}" type="slidenum">
              <a:rPr lang="en-US" smtClean="0"/>
              <a:t>‹#›</a:t>
            </a:fld>
            <a:endParaRPr lang="en-US" dirty="0"/>
          </a:p>
        </p:txBody>
      </p:sp>
    </p:spTree>
    <p:extLst>
      <p:ext uri="{BB962C8B-B14F-4D97-AF65-F5344CB8AC3E}">
        <p14:creationId xmlns:p14="http://schemas.microsoft.com/office/powerpoint/2010/main" val="27757341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5FA34B55-8D7D-8A43-BC8C-AEBAB7285401}" type="datetimeFigureOut">
              <a:rPr lang="en-US" smtClean="0"/>
              <a:t>3/8/15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28715AD-DA50-BF4C-A2D8-596C7BA8F652}" type="slidenum">
              <a:rPr lang="en-US" smtClean="0"/>
              <a:t>‹#›</a:t>
            </a:fld>
            <a:endParaRPr lang="en-US" dirty="0"/>
          </a:p>
        </p:txBody>
      </p:sp>
    </p:spTree>
    <p:extLst>
      <p:ext uri="{BB962C8B-B14F-4D97-AF65-F5344CB8AC3E}">
        <p14:creationId xmlns:p14="http://schemas.microsoft.com/office/powerpoint/2010/main" val="8526766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5FA34B55-8D7D-8A43-BC8C-AEBAB7285401}" type="datetimeFigureOut">
              <a:rPr lang="en-US" smtClean="0"/>
              <a:t>3/8/15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28715AD-DA50-BF4C-A2D8-596C7BA8F652}" type="slidenum">
              <a:rPr lang="en-US" smtClean="0"/>
              <a:t>‹#›</a:t>
            </a:fld>
            <a:endParaRPr lang="en-US" dirty="0"/>
          </a:p>
        </p:txBody>
      </p:sp>
    </p:spTree>
    <p:extLst>
      <p:ext uri="{BB962C8B-B14F-4D97-AF65-F5344CB8AC3E}">
        <p14:creationId xmlns:p14="http://schemas.microsoft.com/office/powerpoint/2010/main" val="37916743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5FA34B55-8D7D-8A43-BC8C-AEBAB7285401}" type="datetimeFigureOut">
              <a:rPr lang="en-US" smtClean="0"/>
              <a:t>3/8/15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28715AD-DA50-BF4C-A2D8-596C7BA8F652}" type="slidenum">
              <a:rPr lang="en-US" smtClean="0"/>
              <a:t>‹#›</a:t>
            </a:fld>
            <a:endParaRPr lang="en-US" dirty="0"/>
          </a:p>
        </p:txBody>
      </p:sp>
    </p:spTree>
    <p:extLst>
      <p:ext uri="{BB962C8B-B14F-4D97-AF65-F5344CB8AC3E}">
        <p14:creationId xmlns:p14="http://schemas.microsoft.com/office/powerpoint/2010/main" val="4034322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5FA34B55-8D7D-8A43-BC8C-AEBAB7285401}" type="datetimeFigureOut">
              <a:rPr lang="en-US" smtClean="0"/>
              <a:t>3/8/15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28715AD-DA50-BF4C-A2D8-596C7BA8F652}" type="slidenum">
              <a:rPr lang="en-US" smtClean="0"/>
              <a:t>‹#›</a:t>
            </a:fld>
            <a:endParaRPr lang="en-US" dirty="0"/>
          </a:p>
        </p:txBody>
      </p:sp>
    </p:spTree>
    <p:extLst>
      <p:ext uri="{BB962C8B-B14F-4D97-AF65-F5344CB8AC3E}">
        <p14:creationId xmlns:p14="http://schemas.microsoft.com/office/powerpoint/2010/main" val="31354952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5FA34B55-8D7D-8A43-BC8C-AEBAB7285401}" type="datetimeFigureOut">
              <a:rPr lang="en-US" smtClean="0"/>
              <a:t>3/8/15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28715AD-DA50-BF4C-A2D8-596C7BA8F652}" type="slidenum">
              <a:rPr lang="en-US" smtClean="0"/>
              <a:t>‹#›</a:t>
            </a:fld>
            <a:endParaRPr lang="en-US" dirty="0"/>
          </a:p>
        </p:txBody>
      </p:sp>
    </p:spTree>
    <p:extLst>
      <p:ext uri="{BB962C8B-B14F-4D97-AF65-F5344CB8AC3E}">
        <p14:creationId xmlns:p14="http://schemas.microsoft.com/office/powerpoint/2010/main" val="26692339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5FA34B55-8D7D-8A43-BC8C-AEBAB7285401}" type="datetimeFigureOut">
              <a:rPr lang="en-US" smtClean="0"/>
              <a:t>3/8/15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28715AD-DA50-BF4C-A2D8-596C7BA8F652}" type="slidenum">
              <a:rPr lang="en-US" smtClean="0"/>
              <a:t>‹#›</a:t>
            </a:fld>
            <a:endParaRPr lang="en-US" dirty="0"/>
          </a:p>
        </p:txBody>
      </p:sp>
    </p:spTree>
    <p:extLst>
      <p:ext uri="{BB962C8B-B14F-4D97-AF65-F5344CB8AC3E}">
        <p14:creationId xmlns:p14="http://schemas.microsoft.com/office/powerpoint/2010/main" val="7837887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5FA34B55-8D7D-8A43-BC8C-AEBAB7285401}" type="datetimeFigureOut">
              <a:rPr lang="en-US" smtClean="0"/>
              <a:t>3/8/15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28715AD-DA50-BF4C-A2D8-596C7BA8F652}" type="slidenum">
              <a:rPr lang="en-US" smtClean="0"/>
              <a:t>‹#›</a:t>
            </a:fld>
            <a:endParaRPr lang="en-US" dirty="0"/>
          </a:p>
        </p:txBody>
      </p:sp>
    </p:spTree>
    <p:extLst>
      <p:ext uri="{BB962C8B-B14F-4D97-AF65-F5344CB8AC3E}">
        <p14:creationId xmlns:p14="http://schemas.microsoft.com/office/powerpoint/2010/main" val="8435210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FA34B55-8D7D-8A43-BC8C-AEBAB7285401}" type="datetimeFigureOut">
              <a:rPr lang="en-US" smtClean="0"/>
              <a:t>3/8/15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28715AD-DA50-BF4C-A2D8-596C7BA8F652}" type="slidenum">
              <a:rPr lang="en-US" smtClean="0"/>
              <a:t>‹#›</a:t>
            </a:fld>
            <a:endParaRPr lang="en-US" dirty="0"/>
          </a:p>
        </p:txBody>
      </p:sp>
    </p:spTree>
    <p:extLst>
      <p:ext uri="{BB962C8B-B14F-4D97-AF65-F5344CB8AC3E}">
        <p14:creationId xmlns:p14="http://schemas.microsoft.com/office/powerpoint/2010/main" val="7693737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5FA34B55-8D7D-8A43-BC8C-AEBAB7285401}" type="datetimeFigureOut">
              <a:rPr lang="en-US" smtClean="0"/>
              <a:t>3/8/15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28715AD-DA50-BF4C-A2D8-596C7BA8F652}" type="slidenum">
              <a:rPr lang="en-US" smtClean="0"/>
              <a:t>‹#›</a:t>
            </a:fld>
            <a:endParaRPr lang="en-US" dirty="0"/>
          </a:p>
        </p:txBody>
      </p:sp>
    </p:spTree>
    <p:extLst>
      <p:ext uri="{BB962C8B-B14F-4D97-AF65-F5344CB8AC3E}">
        <p14:creationId xmlns:p14="http://schemas.microsoft.com/office/powerpoint/2010/main" val="31104860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5FA34B55-8D7D-8A43-BC8C-AEBAB7285401}" type="datetimeFigureOut">
              <a:rPr lang="en-US" smtClean="0"/>
              <a:t>3/8/15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28715AD-DA50-BF4C-A2D8-596C7BA8F652}" type="slidenum">
              <a:rPr lang="en-US" smtClean="0"/>
              <a:t>‹#›</a:t>
            </a:fld>
            <a:endParaRPr lang="en-US" dirty="0"/>
          </a:p>
        </p:txBody>
      </p:sp>
    </p:spTree>
    <p:extLst>
      <p:ext uri="{BB962C8B-B14F-4D97-AF65-F5344CB8AC3E}">
        <p14:creationId xmlns:p14="http://schemas.microsoft.com/office/powerpoint/2010/main" val="24324357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FA34B55-8D7D-8A43-BC8C-AEBAB7285401}" type="datetimeFigureOut">
              <a:rPr lang="en-US" smtClean="0"/>
              <a:t>3/8/15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8715AD-DA50-BF4C-A2D8-596C7BA8F652}" type="slidenum">
              <a:rPr lang="en-US" smtClean="0"/>
              <a:t>‹#›</a:t>
            </a:fld>
            <a:endParaRPr lang="en-US" dirty="0"/>
          </a:p>
        </p:txBody>
      </p:sp>
    </p:spTree>
    <p:extLst>
      <p:ext uri="{BB962C8B-B14F-4D97-AF65-F5344CB8AC3E}">
        <p14:creationId xmlns:p14="http://schemas.microsoft.com/office/powerpoint/2010/main" val="30872693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3.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610334"/>
            <a:ext cx="8229600" cy="5515830"/>
          </a:xfrm>
        </p:spPr>
        <p:txBody>
          <a:bodyPr/>
          <a:lstStyle/>
          <a:p>
            <a:pPr marL="0" indent="0">
              <a:buNone/>
            </a:pPr>
            <a:r>
              <a:rPr lang="en-US" i="1" dirty="0" smtClean="0"/>
              <a:t>History 172</a:t>
            </a:r>
          </a:p>
          <a:p>
            <a:pPr marL="0" indent="0">
              <a:buNone/>
            </a:pPr>
            <a:r>
              <a:rPr lang="en-US" i="1" dirty="0" smtClean="0"/>
              <a:t>Modern France</a:t>
            </a:r>
            <a:endParaRPr lang="en-US" i="1" dirty="0"/>
          </a:p>
        </p:txBody>
      </p:sp>
      <p:pic>
        <p:nvPicPr>
          <p:cNvPr id="6" name="Picture 5" descr="imag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38757" y="1620144"/>
            <a:ext cx="2400300" cy="3390900"/>
          </a:xfrm>
          <a:prstGeom prst="rect">
            <a:avLst/>
          </a:prstGeom>
        </p:spPr>
      </p:pic>
    </p:spTree>
    <p:extLst>
      <p:ext uri="{BB962C8B-B14F-4D97-AF65-F5344CB8AC3E}">
        <p14:creationId xmlns:p14="http://schemas.microsoft.com/office/powerpoint/2010/main" val="2495029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Coastal areas: </a:t>
            </a:r>
            <a:br>
              <a:rPr lang="en-US" dirty="0" smtClean="0"/>
            </a:br>
            <a:r>
              <a:rPr lang="en-US" dirty="0" smtClean="0"/>
              <a:t>Oran, Algiers, Constantine</a:t>
            </a:r>
            <a:endParaRPr lang="en-US" dirty="0"/>
          </a:p>
        </p:txBody>
      </p:sp>
      <p:pic>
        <p:nvPicPr>
          <p:cNvPr id="4" name="Content Placeholder 3" descr="220px-Algérie_fr.jpg"/>
          <p:cNvPicPr>
            <a:picLocks noGrp="1" noChangeAspect="1"/>
          </p:cNvPicPr>
          <p:nvPr>
            <p:ph idx="1"/>
          </p:nvPr>
        </p:nvPicPr>
        <p:blipFill>
          <a:blip r:embed="rId2">
            <a:extLst>
              <a:ext uri="{28A0092B-C50C-407E-A947-70E740481C1C}">
                <a14:useLocalDpi xmlns:a14="http://schemas.microsoft.com/office/drawing/2010/main" val="0"/>
              </a:ext>
            </a:extLst>
          </a:blip>
          <a:srcRect l="-30171" r="-30171"/>
          <a:stretch>
            <a:fillRect/>
          </a:stretch>
        </p:blipFill>
        <p:spPr/>
      </p:pic>
    </p:spTree>
    <p:extLst>
      <p:ext uri="{BB962C8B-B14F-4D97-AF65-F5344CB8AC3E}">
        <p14:creationId xmlns:p14="http://schemas.microsoft.com/office/powerpoint/2010/main" val="29715227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World War II</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Under Vichy until 1943, when the Allies arrived</a:t>
            </a:r>
          </a:p>
          <a:p>
            <a:r>
              <a:rPr lang="en-US" dirty="0" smtClean="0"/>
              <a:t>Colons supported Pétain</a:t>
            </a:r>
          </a:p>
          <a:p>
            <a:r>
              <a:rPr lang="en-US" dirty="0" smtClean="0"/>
              <a:t>Muslims saw in Allied arrival hopes for self-determination (Atlantic Charter of 1941 had called for self-determination – Roosevelt pushed for this).</a:t>
            </a:r>
          </a:p>
          <a:p>
            <a:r>
              <a:rPr lang="en-US" dirty="0" smtClean="0"/>
              <a:t>Muslim delegates approach Free France with political demands. Response from officials: </a:t>
            </a:r>
          </a:p>
          <a:p>
            <a:pPr marL="0" indent="0">
              <a:buNone/>
            </a:pPr>
            <a:r>
              <a:rPr lang="en-US" dirty="0"/>
              <a:t> </a:t>
            </a:r>
            <a:r>
              <a:rPr lang="en-US" dirty="0" smtClean="0"/>
              <a:t>    ‘I don’t care about reforms. I want soldiers first’.</a:t>
            </a:r>
            <a:endParaRPr lang="en-US" dirty="0"/>
          </a:p>
        </p:txBody>
      </p:sp>
    </p:spTree>
    <p:extLst>
      <p:ext uri="{BB962C8B-B14F-4D97-AF65-F5344CB8AC3E}">
        <p14:creationId xmlns:p14="http://schemas.microsoft.com/office/powerpoint/2010/main" val="40959304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Inequality persists after WWII</a:t>
            </a:r>
            <a:endParaRPr lang="en-US" dirty="0"/>
          </a:p>
        </p:txBody>
      </p:sp>
      <p:sp>
        <p:nvSpPr>
          <p:cNvPr id="3" name="Content Placeholder 2"/>
          <p:cNvSpPr>
            <a:spLocks noGrp="1"/>
          </p:cNvSpPr>
          <p:nvPr>
            <p:ph idx="1"/>
          </p:nvPr>
        </p:nvSpPr>
        <p:spPr/>
        <p:txBody>
          <a:bodyPr/>
          <a:lstStyle/>
          <a:p>
            <a:r>
              <a:rPr lang="en-US" dirty="0" smtClean="0"/>
              <a:t>Average farm holdings</a:t>
            </a:r>
          </a:p>
          <a:p>
            <a:pPr lvl="1"/>
            <a:r>
              <a:rPr lang="en-US" dirty="0" smtClean="0"/>
              <a:t>European    123.7 hectares</a:t>
            </a:r>
          </a:p>
          <a:p>
            <a:pPr lvl="1"/>
            <a:r>
              <a:rPr lang="en-US" dirty="0" smtClean="0"/>
              <a:t>Muslim          11.6 hectares</a:t>
            </a:r>
          </a:p>
          <a:p>
            <a:pPr lvl="1"/>
            <a:endParaRPr lang="en-US" dirty="0"/>
          </a:p>
          <a:p>
            <a:r>
              <a:rPr lang="en-US" dirty="0" smtClean="0"/>
              <a:t>Annual earnings from farms</a:t>
            </a:r>
          </a:p>
          <a:p>
            <a:pPr lvl="1"/>
            <a:r>
              <a:rPr lang="en-US" dirty="0" smtClean="0"/>
              <a:t>European	2,800 pounds</a:t>
            </a:r>
          </a:p>
          <a:p>
            <a:pPr lvl="1"/>
            <a:r>
              <a:rPr lang="en-US" dirty="0" smtClean="0"/>
              <a:t>Muslim          100 pounds</a:t>
            </a:r>
          </a:p>
          <a:p>
            <a:endParaRPr lang="en-US" dirty="0"/>
          </a:p>
          <a:p>
            <a:endParaRPr lang="en-US" dirty="0"/>
          </a:p>
        </p:txBody>
      </p:sp>
    </p:spTree>
    <p:extLst>
      <p:ext uri="{BB962C8B-B14F-4D97-AF65-F5344CB8AC3E}">
        <p14:creationId xmlns:p14="http://schemas.microsoft.com/office/powerpoint/2010/main" val="26595667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Inequality</a:t>
            </a:r>
            <a:endParaRPr lang="en-US" dirty="0"/>
          </a:p>
        </p:txBody>
      </p:sp>
      <p:sp>
        <p:nvSpPr>
          <p:cNvPr id="3" name="Content Placeholder 2"/>
          <p:cNvSpPr>
            <a:spLocks noGrp="1"/>
          </p:cNvSpPr>
          <p:nvPr>
            <p:ph idx="1"/>
          </p:nvPr>
        </p:nvSpPr>
        <p:spPr/>
        <p:txBody>
          <a:bodyPr/>
          <a:lstStyle/>
          <a:p>
            <a:r>
              <a:rPr lang="en-US" dirty="0" smtClean="0"/>
              <a:t>Annual earnings (1955)</a:t>
            </a:r>
          </a:p>
          <a:p>
            <a:pPr lvl="1"/>
            <a:r>
              <a:rPr lang="en-US" dirty="0" smtClean="0"/>
              <a:t>European     450,000 francs</a:t>
            </a:r>
          </a:p>
          <a:p>
            <a:pPr lvl="1"/>
            <a:r>
              <a:rPr lang="en-US" dirty="0" smtClean="0"/>
              <a:t>Muslim		     16,000 francs</a:t>
            </a:r>
          </a:p>
          <a:p>
            <a:pPr lvl="1"/>
            <a:endParaRPr lang="en-US" dirty="0"/>
          </a:p>
          <a:p>
            <a:r>
              <a:rPr lang="en-US" dirty="0" smtClean="0"/>
              <a:t>Some political gains under Blum (1930s)</a:t>
            </a:r>
          </a:p>
          <a:p>
            <a:pPr lvl="1"/>
            <a:r>
              <a:rPr lang="en-US" dirty="0" smtClean="0"/>
              <a:t>25K (of 6 million) Muslims receive citizenship</a:t>
            </a:r>
          </a:p>
          <a:p>
            <a:pPr lvl="1"/>
            <a:r>
              <a:rPr lang="en-US" dirty="0" smtClean="0"/>
              <a:t>Jews receive citizenship but not Muslims in 1870 (the Crémieux decree)</a:t>
            </a:r>
            <a:endParaRPr lang="en-US" dirty="0"/>
          </a:p>
        </p:txBody>
      </p:sp>
    </p:spTree>
    <p:extLst>
      <p:ext uri="{BB962C8B-B14F-4D97-AF65-F5344CB8AC3E}">
        <p14:creationId xmlns:p14="http://schemas.microsoft.com/office/powerpoint/2010/main" val="26948431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Inequality</a:t>
            </a:r>
            <a:endParaRPr lang="en-US" dirty="0"/>
          </a:p>
        </p:txBody>
      </p:sp>
      <p:sp>
        <p:nvSpPr>
          <p:cNvPr id="3" name="Content Placeholder 2"/>
          <p:cNvSpPr>
            <a:spLocks noGrp="1"/>
          </p:cNvSpPr>
          <p:nvPr>
            <p:ph idx="1"/>
          </p:nvPr>
        </p:nvSpPr>
        <p:spPr/>
        <p:txBody>
          <a:bodyPr/>
          <a:lstStyle/>
          <a:p>
            <a:r>
              <a:rPr lang="en-US" dirty="0" smtClean="0"/>
              <a:t>Literacy rates after WWII</a:t>
            </a:r>
          </a:p>
          <a:p>
            <a:pPr lvl="1"/>
            <a:r>
              <a:rPr lang="en-US" dirty="0" smtClean="0"/>
              <a:t>Only 15% literate</a:t>
            </a:r>
          </a:p>
          <a:p>
            <a:pPr lvl="1"/>
            <a:r>
              <a:rPr lang="en-US" dirty="0" smtClean="0"/>
              <a:t>1 in 5 boys can read French</a:t>
            </a:r>
          </a:p>
          <a:p>
            <a:pPr lvl="1"/>
            <a:r>
              <a:rPr lang="en-US" dirty="0" smtClean="0"/>
              <a:t>1 in 16 girls</a:t>
            </a:r>
          </a:p>
        </p:txBody>
      </p:sp>
    </p:spTree>
    <p:extLst>
      <p:ext uri="{BB962C8B-B14F-4D97-AF65-F5344CB8AC3E}">
        <p14:creationId xmlns:p14="http://schemas.microsoft.com/office/powerpoint/2010/main" val="31367622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Sétif, 1945</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One year anniversary of France’s Liberation</a:t>
            </a:r>
          </a:p>
          <a:p>
            <a:endParaRPr lang="en-US" dirty="0"/>
          </a:p>
          <a:p>
            <a:r>
              <a:rPr lang="en-US" dirty="0" smtClean="0"/>
              <a:t>Anti-colonial demonstrators clashed with police… shots fired, both sides kill</a:t>
            </a:r>
          </a:p>
          <a:p>
            <a:endParaRPr lang="en-US" dirty="0"/>
          </a:p>
          <a:p>
            <a:r>
              <a:rPr lang="en-US" dirty="0" smtClean="0"/>
              <a:t>Subsequent attack on colons in the countryside by Muslims: 103 killed</a:t>
            </a:r>
          </a:p>
          <a:p>
            <a:endParaRPr lang="en-US" dirty="0"/>
          </a:p>
          <a:p>
            <a:r>
              <a:rPr lang="en-US" dirty="0" smtClean="0"/>
              <a:t>Reprisals: massacres, arrests, colons vigilante violence, air-bombings.  Deaths: 10-15K to 45K</a:t>
            </a:r>
          </a:p>
          <a:p>
            <a:endParaRPr lang="en-US" dirty="0"/>
          </a:p>
          <a:p>
            <a:endParaRPr lang="en-US" dirty="0"/>
          </a:p>
        </p:txBody>
      </p:sp>
    </p:spTree>
    <p:extLst>
      <p:ext uri="{BB962C8B-B14F-4D97-AF65-F5344CB8AC3E}">
        <p14:creationId xmlns:p14="http://schemas.microsoft.com/office/powerpoint/2010/main" val="2497205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Sétif 1945</a:t>
            </a:r>
            <a:endParaRPr lang="en-US" dirty="0"/>
          </a:p>
        </p:txBody>
      </p:sp>
      <p:pic>
        <p:nvPicPr>
          <p:cNvPr id="4" name="Content Placeholder 3" descr="tumblr_mkkthv29QH1rqkjy0o8_r1_400.jpg"/>
          <p:cNvPicPr>
            <a:picLocks noGrp="1" noChangeAspect="1"/>
          </p:cNvPicPr>
          <p:nvPr>
            <p:ph idx="1"/>
          </p:nvPr>
        </p:nvPicPr>
        <p:blipFill>
          <a:blip r:embed="rId2">
            <a:extLst>
              <a:ext uri="{28A0092B-C50C-407E-A947-70E740481C1C}">
                <a14:useLocalDpi xmlns:a14="http://schemas.microsoft.com/office/drawing/2010/main" val="0"/>
              </a:ext>
            </a:extLst>
          </a:blip>
          <a:srcRect l="-15156" r="-15156"/>
          <a:stretch>
            <a:fillRect/>
          </a:stretch>
        </p:blipFill>
        <p:spPr/>
      </p:pic>
    </p:spTree>
    <p:extLst>
      <p:ext uri="{BB962C8B-B14F-4D97-AF65-F5344CB8AC3E}">
        <p14:creationId xmlns:p14="http://schemas.microsoft.com/office/powerpoint/2010/main" val="33004420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Post Sétif (1945-1954)</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Initial calm after Sétif (leaders arrested)</a:t>
            </a:r>
          </a:p>
          <a:p>
            <a:endParaRPr lang="en-US" dirty="0"/>
          </a:p>
          <a:p>
            <a:r>
              <a:rPr lang="en-US" dirty="0" smtClean="0"/>
              <a:t>OS (Opération spéciale)</a:t>
            </a:r>
          </a:p>
          <a:p>
            <a:pPr lvl="1"/>
            <a:r>
              <a:rPr lang="en-US" dirty="0" smtClean="0"/>
              <a:t>Militant anti-colonialism</a:t>
            </a:r>
          </a:p>
          <a:p>
            <a:pPr lvl="1"/>
            <a:r>
              <a:rPr lang="en-US" dirty="0" smtClean="0"/>
              <a:t>Ben Bella, leading figure</a:t>
            </a:r>
          </a:p>
          <a:p>
            <a:pPr lvl="2"/>
            <a:r>
              <a:rPr lang="en-US" dirty="0" smtClean="0"/>
              <a:t>Brother died of wounds in WWI, fighting for France</a:t>
            </a:r>
          </a:p>
          <a:p>
            <a:pPr lvl="2"/>
            <a:r>
              <a:rPr lang="en-US" dirty="0" smtClean="0"/>
              <a:t>He himself fought for France in WWII</a:t>
            </a:r>
          </a:p>
          <a:p>
            <a:pPr lvl="2"/>
            <a:r>
              <a:rPr lang="en-US" dirty="0" smtClean="0"/>
              <a:t>Fought for De Gaulle, received medal</a:t>
            </a:r>
          </a:p>
          <a:p>
            <a:pPr lvl="2"/>
            <a:r>
              <a:rPr lang="en-US" dirty="0" smtClean="0"/>
              <a:t>Fought attempts to seize his father’s land, shot someone</a:t>
            </a:r>
          </a:p>
          <a:p>
            <a:pPr lvl="2"/>
            <a:r>
              <a:rPr lang="en-US" dirty="0" smtClean="0"/>
              <a:t>Went underground</a:t>
            </a:r>
            <a:endParaRPr lang="en-US" dirty="0"/>
          </a:p>
          <a:p>
            <a:r>
              <a:rPr lang="en-US" dirty="0" smtClean="0"/>
              <a:t>CRUA – Comité révolutionnaire d’unité et d’action</a:t>
            </a:r>
          </a:p>
          <a:p>
            <a:pPr lvl="1"/>
            <a:r>
              <a:rPr lang="en-US" dirty="0" smtClean="0"/>
              <a:t>Founded on day France is defeated at Dien Bien Phu</a:t>
            </a:r>
          </a:p>
          <a:p>
            <a:pPr lvl="1"/>
            <a:r>
              <a:rPr lang="en-US" dirty="0" smtClean="0"/>
              <a:t>Revolutionary movement forged among Arab/Kabyle groups (both Muslim, traditionally hostile to each other)</a:t>
            </a:r>
          </a:p>
          <a:p>
            <a:pPr lvl="1"/>
            <a:r>
              <a:rPr lang="en-US" dirty="0" smtClean="0"/>
              <a:t>‘Arm, train, prepare!’</a:t>
            </a:r>
          </a:p>
          <a:p>
            <a:endParaRPr lang="en-US" dirty="0"/>
          </a:p>
          <a:p>
            <a:endParaRPr lang="en-US" dirty="0"/>
          </a:p>
        </p:txBody>
      </p:sp>
    </p:spTree>
    <p:extLst>
      <p:ext uri="{BB962C8B-B14F-4D97-AF65-F5344CB8AC3E}">
        <p14:creationId xmlns:p14="http://schemas.microsoft.com/office/powerpoint/2010/main" val="5289282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1954: Founding of FLN</a:t>
            </a:r>
            <a:br>
              <a:rPr lang="en-US" dirty="0" smtClean="0"/>
            </a:br>
            <a:r>
              <a:rPr lang="en-US" i="1" dirty="0" smtClean="0"/>
              <a:t>Front de libération nationale</a:t>
            </a:r>
            <a:endParaRPr lang="en-US" i="1" dirty="0"/>
          </a:p>
        </p:txBody>
      </p:sp>
      <p:sp>
        <p:nvSpPr>
          <p:cNvPr id="3" name="Content Placeholder 2"/>
          <p:cNvSpPr>
            <a:spLocks noGrp="1"/>
          </p:cNvSpPr>
          <p:nvPr>
            <p:ph idx="1"/>
          </p:nvPr>
        </p:nvSpPr>
        <p:spPr/>
        <p:txBody>
          <a:bodyPr/>
          <a:lstStyle/>
          <a:p>
            <a:r>
              <a:rPr lang="en-US" dirty="0" smtClean="0"/>
              <a:t>Grew out of prior factions and splits</a:t>
            </a:r>
          </a:p>
          <a:p>
            <a:r>
              <a:rPr lang="en-US" dirty="0" smtClean="0"/>
              <a:t>Largely secular… opposed to political solutions (they had failed up until then to change the situation)</a:t>
            </a:r>
          </a:p>
          <a:p>
            <a:r>
              <a:rPr lang="en-US" dirty="0" smtClean="0"/>
              <a:t>Rival liberation group: MNA (Mouvement national Algérien)</a:t>
            </a:r>
          </a:p>
          <a:p>
            <a:r>
              <a:rPr lang="en-US" dirty="0" smtClean="0"/>
              <a:t>Civil war, in Algeria and France: 4000 killed in metropole</a:t>
            </a:r>
            <a:endParaRPr lang="en-US" dirty="0"/>
          </a:p>
        </p:txBody>
      </p:sp>
    </p:spTree>
    <p:extLst>
      <p:ext uri="{BB962C8B-B14F-4D97-AF65-F5344CB8AC3E}">
        <p14:creationId xmlns:p14="http://schemas.microsoft.com/office/powerpoint/2010/main" val="38232438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All Saint’s Day, 1954</a:t>
            </a:r>
            <a:endParaRPr lang="en-US" dirty="0"/>
          </a:p>
        </p:txBody>
      </p:sp>
      <p:sp>
        <p:nvSpPr>
          <p:cNvPr id="3" name="Content Placeholder 2"/>
          <p:cNvSpPr>
            <a:spLocks noGrp="1"/>
          </p:cNvSpPr>
          <p:nvPr>
            <p:ph idx="1"/>
          </p:nvPr>
        </p:nvSpPr>
        <p:spPr/>
        <p:txBody>
          <a:bodyPr/>
          <a:lstStyle/>
          <a:p>
            <a:r>
              <a:rPr lang="en-US" dirty="0" smtClean="0"/>
              <a:t>Countrywide attacks on police, military and communications</a:t>
            </a:r>
          </a:p>
          <a:p>
            <a:endParaRPr lang="en-US" dirty="0"/>
          </a:p>
          <a:p>
            <a:r>
              <a:rPr lang="en-US" dirty="0" smtClean="0"/>
              <a:t>Failure (started too soon in one area, which sent the alarm in advance of attacks in other areas)</a:t>
            </a:r>
            <a:endParaRPr lang="en-US" dirty="0"/>
          </a:p>
        </p:txBody>
      </p:sp>
    </p:spTree>
    <p:extLst>
      <p:ext uri="{BB962C8B-B14F-4D97-AF65-F5344CB8AC3E}">
        <p14:creationId xmlns:p14="http://schemas.microsoft.com/office/powerpoint/2010/main" val="8945802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3200" dirty="0" smtClean="0"/>
              <a:t>History 172</a:t>
            </a:r>
            <a:br>
              <a:rPr lang="en-US" sz="3200" dirty="0" smtClean="0"/>
            </a:br>
            <a:r>
              <a:rPr lang="en-US" sz="3200" dirty="0" smtClean="0"/>
              <a:t>Modern France</a:t>
            </a:r>
            <a:endParaRPr lang="en-US" sz="3200" dirty="0"/>
          </a:p>
        </p:txBody>
      </p:sp>
      <p:pic>
        <p:nvPicPr>
          <p:cNvPr id="7" name="Content Placeholder 6" descr="images.jpg"/>
          <p:cNvPicPr>
            <a:picLocks noGrp="1" noChangeAspect="1"/>
          </p:cNvPicPr>
          <p:nvPr>
            <p:ph idx="1"/>
          </p:nvPr>
        </p:nvPicPr>
        <p:blipFill>
          <a:blip r:embed="rId2">
            <a:extLst>
              <a:ext uri="{28A0092B-C50C-407E-A947-70E740481C1C}">
                <a14:useLocalDpi xmlns:a14="http://schemas.microsoft.com/office/drawing/2010/main" val="0"/>
              </a:ext>
            </a:extLst>
          </a:blip>
          <a:srcRect l="-6767" r="-6767"/>
          <a:stretch>
            <a:fillRect/>
          </a:stretch>
        </p:blipFill>
        <p:spPr/>
      </p:pic>
      <p:sp>
        <p:nvSpPr>
          <p:cNvPr id="6" name="Text Placeholder 5"/>
          <p:cNvSpPr>
            <a:spLocks noGrp="1"/>
          </p:cNvSpPr>
          <p:nvPr>
            <p:ph type="body" sz="half" idx="2"/>
          </p:nvPr>
        </p:nvSpPr>
        <p:spPr/>
        <p:txBody>
          <a:bodyPr>
            <a:normAutofit/>
          </a:bodyPr>
          <a:lstStyle/>
          <a:p>
            <a:endParaRPr lang="en-US" sz="2400" i="1" dirty="0" smtClean="0"/>
          </a:p>
          <a:p>
            <a:endParaRPr lang="en-US" sz="2400" i="1" dirty="0"/>
          </a:p>
          <a:p>
            <a:endParaRPr lang="en-US" sz="2400" i="1" dirty="0" smtClean="0"/>
          </a:p>
          <a:p>
            <a:r>
              <a:rPr lang="en-US" sz="2400" i="1" dirty="0" smtClean="0"/>
              <a:t>Decolonisation </a:t>
            </a:r>
          </a:p>
          <a:p>
            <a:endParaRPr lang="en-US" sz="2400" i="1" dirty="0" smtClean="0"/>
          </a:p>
          <a:p>
            <a:r>
              <a:rPr lang="en-US" sz="2400" i="1" dirty="0"/>
              <a:t>a</a:t>
            </a:r>
            <a:r>
              <a:rPr lang="en-US" sz="2400" i="1" dirty="0" smtClean="0"/>
              <a:t>nd</a:t>
            </a:r>
          </a:p>
          <a:p>
            <a:endParaRPr lang="en-US" sz="2400" i="1" dirty="0" smtClean="0"/>
          </a:p>
          <a:p>
            <a:r>
              <a:rPr lang="en-US" sz="2400" i="1" dirty="0" smtClean="0"/>
              <a:t>The Algerian War</a:t>
            </a:r>
          </a:p>
          <a:p>
            <a:r>
              <a:rPr lang="en-US" sz="2400" i="1" dirty="0" smtClean="0"/>
              <a:t>(1954-1962)</a:t>
            </a:r>
            <a:endParaRPr lang="en-US" sz="2400" i="1" dirty="0"/>
          </a:p>
        </p:txBody>
      </p:sp>
    </p:spTree>
    <p:extLst>
      <p:ext uri="{BB962C8B-B14F-4D97-AF65-F5344CB8AC3E}">
        <p14:creationId xmlns:p14="http://schemas.microsoft.com/office/powerpoint/2010/main" val="41295122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Egypt</a:t>
            </a:r>
            <a:endParaRPr lang="en-US" dirty="0"/>
          </a:p>
        </p:txBody>
      </p:sp>
      <p:sp>
        <p:nvSpPr>
          <p:cNvPr id="3" name="Content Placeholder 2"/>
          <p:cNvSpPr>
            <a:spLocks noGrp="1"/>
          </p:cNvSpPr>
          <p:nvPr>
            <p:ph idx="1"/>
          </p:nvPr>
        </p:nvSpPr>
        <p:spPr/>
        <p:txBody>
          <a:bodyPr/>
          <a:lstStyle/>
          <a:p>
            <a:r>
              <a:rPr lang="en-US" dirty="0" smtClean="0"/>
              <a:t>Nasser supports FLN, allows them to use Cairo for planning</a:t>
            </a:r>
          </a:p>
          <a:p>
            <a:r>
              <a:rPr lang="en-US" dirty="0" smtClean="0"/>
              <a:t>Suez Crisis: France, along with Britain, seeks to undermine Nasser and assert control of the Suez</a:t>
            </a:r>
          </a:p>
          <a:p>
            <a:r>
              <a:rPr lang="en-US" dirty="0" smtClean="0"/>
              <a:t>US and USSR pressure Europeans to leave</a:t>
            </a:r>
          </a:p>
          <a:p>
            <a:r>
              <a:rPr lang="en-US" dirty="0" smtClean="0"/>
              <a:t>Nasser stands… continues support of FLN</a:t>
            </a:r>
            <a:endParaRPr lang="en-US" dirty="0"/>
          </a:p>
        </p:txBody>
      </p:sp>
    </p:spTree>
    <p:extLst>
      <p:ext uri="{BB962C8B-B14F-4D97-AF65-F5344CB8AC3E}">
        <p14:creationId xmlns:p14="http://schemas.microsoft.com/office/powerpoint/2010/main" val="37464830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Harkis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Algerians who sided with France. Why?</a:t>
            </a:r>
          </a:p>
          <a:p>
            <a:pPr lvl="1"/>
            <a:r>
              <a:rPr lang="en-US" dirty="0" smtClean="0"/>
              <a:t>Already advantaged?</a:t>
            </a:r>
          </a:p>
          <a:p>
            <a:pPr lvl="1"/>
            <a:r>
              <a:rPr lang="en-US" dirty="0" smtClean="0"/>
              <a:t>Tired of civil strife among Algerian resistance groups – hoped France could restore order</a:t>
            </a:r>
          </a:p>
          <a:p>
            <a:endParaRPr lang="en-US" dirty="0" smtClean="0"/>
          </a:p>
          <a:p>
            <a:r>
              <a:rPr lang="en-US" dirty="0" smtClean="0"/>
              <a:t>Harkis would be mercilessly targeted by FLN</a:t>
            </a:r>
          </a:p>
          <a:p>
            <a:r>
              <a:rPr lang="en-US" dirty="0" smtClean="0"/>
              <a:t>Even today, Algerian hatred over the Harkis</a:t>
            </a:r>
            <a:r>
              <a:rPr lang="en-US" dirty="0"/>
              <a:t> </a:t>
            </a:r>
            <a:r>
              <a:rPr lang="en-US" dirty="0" smtClean="0"/>
              <a:t>is a social and political hot issue</a:t>
            </a:r>
          </a:p>
          <a:p>
            <a:r>
              <a:rPr lang="en-US" dirty="0" smtClean="0"/>
              <a:t>Despite efforts by Chirac (2001) to honour this group for fighting with the French, this refugee group in France is outcast by both the French and Algerians (they are forbidden entry to Algeria and do not receive the same level of benefits as French soldiers)…</a:t>
            </a:r>
          </a:p>
          <a:p>
            <a:pPr lvl="1"/>
            <a:endParaRPr lang="en-US" dirty="0" smtClean="0"/>
          </a:p>
          <a:p>
            <a:endParaRPr lang="en-US" dirty="0"/>
          </a:p>
        </p:txBody>
      </p:sp>
    </p:spTree>
    <p:extLst>
      <p:ext uri="{BB962C8B-B14F-4D97-AF65-F5344CB8AC3E}">
        <p14:creationId xmlns:p14="http://schemas.microsoft.com/office/powerpoint/2010/main" val="31149516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Targets and Factional Strife</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Colons in the countryside, many of whom move to cities for safety</a:t>
            </a:r>
          </a:p>
          <a:p>
            <a:endParaRPr lang="en-US" dirty="0"/>
          </a:p>
          <a:p>
            <a:r>
              <a:rPr lang="en-US" dirty="0" smtClean="0"/>
              <a:t>Bombings and assassinations of colons in Algiers</a:t>
            </a:r>
          </a:p>
          <a:p>
            <a:endParaRPr lang="en-US" dirty="0"/>
          </a:p>
          <a:p>
            <a:r>
              <a:rPr lang="en-US" dirty="0" smtClean="0"/>
              <a:t>Meanwhile, Algerian liberation factions operating within France conduct ‘Café Wars’</a:t>
            </a:r>
          </a:p>
          <a:p>
            <a:pPr lvl="1"/>
            <a:r>
              <a:rPr lang="en-US" dirty="0" smtClean="0"/>
              <a:t>4K-10K killed or wounded in France in targeted assassination attempts</a:t>
            </a:r>
          </a:p>
          <a:p>
            <a:r>
              <a:rPr lang="en-US" dirty="0" smtClean="0"/>
              <a:t>Jacques Massu – Brigadier General, WWII hero</a:t>
            </a:r>
          </a:p>
          <a:p>
            <a:pPr lvl="1"/>
            <a:r>
              <a:rPr lang="en-US" dirty="0" smtClean="0"/>
              <a:t>Torture, coercion in the Battle of Algiers (1957)</a:t>
            </a:r>
          </a:p>
          <a:p>
            <a:endParaRPr lang="en-US" dirty="0"/>
          </a:p>
          <a:p>
            <a:endParaRPr lang="en-US" dirty="0"/>
          </a:p>
        </p:txBody>
      </p:sp>
    </p:spTree>
    <p:extLst>
      <p:ext uri="{BB962C8B-B14F-4D97-AF65-F5344CB8AC3E}">
        <p14:creationId xmlns:p14="http://schemas.microsoft.com/office/powerpoint/2010/main" val="35215430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1957</a:t>
            </a:r>
            <a:endParaRPr lang="en-US" dirty="0"/>
          </a:p>
        </p:txBody>
      </p:sp>
      <p:sp>
        <p:nvSpPr>
          <p:cNvPr id="3" name="Content Placeholder 2"/>
          <p:cNvSpPr>
            <a:spLocks noGrp="1"/>
          </p:cNvSpPr>
          <p:nvPr>
            <p:ph idx="1"/>
          </p:nvPr>
        </p:nvSpPr>
        <p:spPr/>
        <p:txBody>
          <a:bodyPr/>
          <a:lstStyle/>
          <a:p>
            <a:r>
              <a:rPr lang="en-US" dirty="0" smtClean="0"/>
              <a:t>Massu attacks the Casbah neighbourhood of Algiers</a:t>
            </a:r>
          </a:p>
          <a:p>
            <a:r>
              <a:rPr lang="en-US" dirty="0" smtClean="0"/>
              <a:t>Employs Nazi torture techniques</a:t>
            </a:r>
          </a:p>
          <a:p>
            <a:r>
              <a:rPr lang="en-US" dirty="0" smtClean="0"/>
              <a:t>Electrocution of feet, throat and genitals</a:t>
            </a:r>
          </a:p>
          <a:p>
            <a:r>
              <a:rPr lang="en-US" dirty="0" smtClean="0"/>
              <a:t>Won the battle of the Casbah but lost the war: repression breeds more resistance</a:t>
            </a:r>
          </a:p>
          <a:p>
            <a:r>
              <a:rPr lang="en-US" dirty="0" smtClean="0"/>
              <a:t>Armed allies in war against ‘terrorism’ turn against France</a:t>
            </a:r>
          </a:p>
          <a:p>
            <a:endParaRPr lang="en-US" dirty="0"/>
          </a:p>
        </p:txBody>
      </p:sp>
    </p:spTree>
    <p:extLst>
      <p:ext uri="{BB962C8B-B14F-4D97-AF65-F5344CB8AC3E}">
        <p14:creationId xmlns:p14="http://schemas.microsoft.com/office/powerpoint/2010/main" val="25213072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Irony: relaxed colonial control in other countries</a:t>
            </a:r>
            <a:endParaRPr lang="en-US" dirty="0"/>
          </a:p>
        </p:txBody>
      </p:sp>
      <p:sp>
        <p:nvSpPr>
          <p:cNvPr id="3" name="Content Placeholder 2"/>
          <p:cNvSpPr>
            <a:spLocks noGrp="1"/>
          </p:cNvSpPr>
          <p:nvPr>
            <p:ph idx="1"/>
          </p:nvPr>
        </p:nvSpPr>
        <p:spPr/>
        <p:txBody>
          <a:bodyPr/>
          <a:lstStyle/>
          <a:p>
            <a:r>
              <a:rPr lang="en-US" dirty="0" smtClean="0"/>
              <a:t>France extends more political freedom to other colonial areas: Madagascar, Morocco, Tunisia, French Caledonia </a:t>
            </a:r>
          </a:p>
        </p:txBody>
      </p:sp>
    </p:spTree>
    <p:extLst>
      <p:ext uri="{BB962C8B-B14F-4D97-AF65-F5344CB8AC3E}">
        <p14:creationId xmlns:p14="http://schemas.microsoft.com/office/powerpoint/2010/main" val="31561410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1958</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Rumors of prime minister (Pflimlin) negotiating with rebels (French government had collapsed, yet again…)</a:t>
            </a:r>
          </a:p>
          <a:p>
            <a:r>
              <a:rPr lang="en-US" dirty="0" smtClean="0"/>
              <a:t>Committee of Public Safety (colons) in Algiers mounts violent protest</a:t>
            </a:r>
          </a:p>
          <a:p>
            <a:r>
              <a:rPr lang="en-US" dirty="0" smtClean="0"/>
              <a:t>Gaullist sympathizers in French Army in Algeria (Massu) seize Corsica in a coup… plan to invade Paris to force the installation of De Gaulle</a:t>
            </a:r>
          </a:p>
          <a:p>
            <a:r>
              <a:rPr lang="en-US" dirty="0" smtClean="0"/>
              <a:t>Invasion of Paris cancelled: National Assembly puts De Gaulle into power</a:t>
            </a:r>
          </a:p>
          <a:p>
            <a:endParaRPr lang="en-US" dirty="0"/>
          </a:p>
        </p:txBody>
      </p:sp>
    </p:spTree>
    <p:extLst>
      <p:ext uri="{BB962C8B-B14F-4D97-AF65-F5344CB8AC3E}">
        <p14:creationId xmlns:p14="http://schemas.microsoft.com/office/powerpoint/2010/main" val="21022649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 understand you!’ </a:t>
            </a:r>
            <a:r>
              <a:rPr lang="en-US" dirty="0"/>
              <a:t/>
            </a:r>
            <a:br>
              <a:rPr lang="en-US" dirty="0"/>
            </a:br>
            <a:r>
              <a:rPr lang="en-US" dirty="0" smtClean="0"/>
              <a:t>De Gaulle to colons, 1958</a:t>
            </a:r>
            <a:endParaRPr lang="en-US" dirty="0"/>
          </a:p>
        </p:txBody>
      </p:sp>
      <p:pic>
        <p:nvPicPr>
          <p:cNvPr id="4" name="Content Placeholder 3" descr="26.jpg"/>
          <p:cNvPicPr>
            <a:picLocks noGrp="1" noChangeAspect="1"/>
          </p:cNvPicPr>
          <p:nvPr>
            <p:ph idx="1"/>
          </p:nvPr>
        </p:nvPicPr>
        <p:blipFill>
          <a:blip r:embed="rId2">
            <a:extLst>
              <a:ext uri="{28A0092B-C50C-407E-A947-70E740481C1C}">
                <a14:useLocalDpi xmlns:a14="http://schemas.microsoft.com/office/drawing/2010/main" val="0"/>
              </a:ext>
            </a:extLst>
          </a:blip>
          <a:srcRect t="3707" b="3707"/>
          <a:stretch>
            <a:fillRect/>
          </a:stretch>
        </p:blipFill>
        <p:spPr/>
      </p:pic>
    </p:spTree>
    <p:extLst>
      <p:ext uri="{BB962C8B-B14F-4D97-AF65-F5344CB8AC3E}">
        <p14:creationId xmlns:p14="http://schemas.microsoft.com/office/powerpoint/2010/main" val="150062595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Je vous ai compris!</a:t>
            </a:r>
            <a:endParaRPr lang="en-US" dirty="0"/>
          </a:p>
        </p:txBody>
      </p:sp>
      <p:sp>
        <p:nvSpPr>
          <p:cNvPr id="3" name="Content Placeholder 2"/>
          <p:cNvSpPr>
            <a:spLocks noGrp="1"/>
          </p:cNvSpPr>
          <p:nvPr>
            <p:ph idx="1"/>
          </p:nvPr>
        </p:nvSpPr>
        <p:spPr/>
        <p:txBody>
          <a:bodyPr/>
          <a:lstStyle/>
          <a:p>
            <a:r>
              <a:rPr lang="en-US" dirty="0" smtClean="0"/>
              <a:t>De Gaulle travels to Algiers, confirms colons wishes to maintain colony</a:t>
            </a:r>
          </a:p>
          <a:p>
            <a:r>
              <a:rPr lang="en-US" dirty="0" smtClean="0"/>
              <a:t>Soon, other French colonies are accorded freedom</a:t>
            </a:r>
          </a:p>
          <a:p>
            <a:pPr lvl="1"/>
            <a:r>
              <a:rPr lang="en-US" dirty="0" smtClean="0"/>
              <a:t>De Gaulle maintains technological and economic assistance (post-colonial relationships)</a:t>
            </a:r>
          </a:p>
          <a:p>
            <a:r>
              <a:rPr lang="en-US" dirty="0" smtClean="0"/>
              <a:t>Algeria?  Not technically a colony, but a Department of France</a:t>
            </a:r>
            <a:endParaRPr lang="en-US" dirty="0"/>
          </a:p>
        </p:txBody>
      </p:sp>
    </p:spTree>
    <p:extLst>
      <p:ext uri="{BB962C8B-B14F-4D97-AF65-F5344CB8AC3E}">
        <p14:creationId xmlns:p14="http://schemas.microsoft.com/office/powerpoint/2010/main" val="30993535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Colons strike back</a:t>
            </a:r>
            <a:endParaRPr lang="en-US" dirty="0"/>
          </a:p>
        </p:txBody>
      </p:sp>
      <p:sp>
        <p:nvSpPr>
          <p:cNvPr id="3" name="Content Placeholder 2"/>
          <p:cNvSpPr>
            <a:spLocks noGrp="1"/>
          </p:cNvSpPr>
          <p:nvPr>
            <p:ph idx="1"/>
          </p:nvPr>
        </p:nvSpPr>
        <p:spPr/>
        <p:txBody>
          <a:bodyPr/>
          <a:lstStyle/>
          <a:p>
            <a:r>
              <a:rPr lang="en-US" dirty="0" smtClean="0"/>
              <a:t>OAS – Organisation de l’armée secrète</a:t>
            </a:r>
          </a:p>
          <a:p>
            <a:pPr lvl="1"/>
            <a:r>
              <a:rPr lang="en-US" dirty="0" smtClean="0"/>
              <a:t>Unhappy with de-colonisation noises in France</a:t>
            </a:r>
          </a:p>
          <a:p>
            <a:pPr lvl="1"/>
            <a:r>
              <a:rPr lang="en-US" dirty="0" smtClean="0"/>
              <a:t>Paramilitary</a:t>
            </a:r>
          </a:p>
          <a:p>
            <a:pPr lvl="1"/>
            <a:r>
              <a:rPr lang="en-US" dirty="0" smtClean="0"/>
              <a:t>Organised in Franco’s Spain (fascist)</a:t>
            </a:r>
          </a:p>
          <a:p>
            <a:pPr lvl="1"/>
            <a:r>
              <a:rPr lang="en-US" dirty="0" smtClean="0"/>
              <a:t>‘Algeria is French and will remain that way!’</a:t>
            </a:r>
          </a:p>
          <a:p>
            <a:pPr lvl="1"/>
            <a:r>
              <a:rPr lang="en-US" dirty="0" smtClean="0"/>
              <a:t>Torture</a:t>
            </a:r>
          </a:p>
          <a:p>
            <a:pPr lvl="1"/>
            <a:r>
              <a:rPr lang="en-US" dirty="0" smtClean="0"/>
              <a:t>Assassination attempt on De Gaulle (1962)</a:t>
            </a:r>
          </a:p>
          <a:p>
            <a:pPr lvl="1"/>
            <a:r>
              <a:rPr lang="en-US" dirty="0" smtClean="0"/>
              <a:t>Attempts on Jean-Paul Sartre</a:t>
            </a:r>
          </a:p>
          <a:p>
            <a:pPr marL="457200" lvl="1" indent="0">
              <a:buNone/>
            </a:pPr>
            <a:endParaRPr lang="en-US" dirty="0"/>
          </a:p>
        </p:txBody>
      </p:sp>
    </p:spTree>
    <p:extLst>
      <p:ext uri="{BB962C8B-B14F-4D97-AF65-F5344CB8AC3E}">
        <p14:creationId xmlns:p14="http://schemas.microsoft.com/office/powerpoint/2010/main" val="2462888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Savage War (1954-1962)</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1.5 million dead</a:t>
            </a:r>
          </a:p>
          <a:p>
            <a:pPr lvl="1"/>
            <a:r>
              <a:rPr lang="en-US" dirty="0" smtClean="0"/>
              <a:t>25K French soldiers</a:t>
            </a:r>
          </a:p>
          <a:p>
            <a:pPr lvl="1"/>
            <a:r>
              <a:rPr lang="en-US" dirty="0" smtClean="0"/>
              <a:t>10K civilians</a:t>
            </a:r>
          </a:p>
          <a:p>
            <a:pPr lvl="1"/>
            <a:r>
              <a:rPr lang="en-US" dirty="0" smtClean="0"/>
              <a:t>12K  FLN purges</a:t>
            </a:r>
          </a:p>
          <a:p>
            <a:pPr lvl="1"/>
            <a:r>
              <a:rPr lang="en-US" dirty="0" smtClean="0"/>
              <a:t>The rest, mostly Muslims (of about 8.7 million population in 1954)</a:t>
            </a:r>
          </a:p>
          <a:p>
            <a:r>
              <a:rPr lang="en-US" dirty="0" smtClean="0"/>
              <a:t>Revolution</a:t>
            </a:r>
          </a:p>
          <a:p>
            <a:pPr lvl="1"/>
            <a:r>
              <a:rPr lang="en-US" dirty="0" smtClean="0"/>
              <a:t>National? Socialist? Islam? </a:t>
            </a:r>
            <a:endParaRPr lang="en-US" dirty="0"/>
          </a:p>
          <a:p>
            <a:r>
              <a:rPr lang="en-US" dirty="0" smtClean="0"/>
              <a:t>Civil War</a:t>
            </a:r>
          </a:p>
          <a:p>
            <a:pPr lvl="1"/>
            <a:r>
              <a:rPr lang="en-US" dirty="0" smtClean="0"/>
              <a:t>Liberation factions</a:t>
            </a:r>
          </a:p>
          <a:p>
            <a:pPr lvl="1"/>
            <a:r>
              <a:rPr lang="en-US" dirty="0" smtClean="0"/>
              <a:t>Harkis</a:t>
            </a:r>
          </a:p>
          <a:p>
            <a:pPr marL="457200" lvl="1" indent="0">
              <a:buNone/>
            </a:pPr>
            <a:endParaRPr lang="en-US" dirty="0"/>
          </a:p>
          <a:p>
            <a:r>
              <a:rPr lang="en-US" dirty="0" smtClean="0"/>
              <a:t>Foreign war</a:t>
            </a:r>
            <a:endParaRPr lang="en-US" dirty="0"/>
          </a:p>
        </p:txBody>
      </p:sp>
    </p:spTree>
    <p:extLst>
      <p:ext uri="{BB962C8B-B14F-4D97-AF65-F5344CB8AC3E}">
        <p14:creationId xmlns:p14="http://schemas.microsoft.com/office/powerpoint/2010/main" val="9392478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2800" dirty="0" smtClean="0"/>
              <a:t>Algeria –</a:t>
            </a:r>
            <a:br>
              <a:rPr lang="en-US" sz="2800" dirty="0" smtClean="0"/>
            </a:br>
            <a:r>
              <a:rPr lang="en-US" sz="2800" dirty="0" smtClean="0"/>
              <a:t> not just a colony</a:t>
            </a:r>
            <a:endParaRPr lang="en-US" sz="2800" dirty="0"/>
          </a:p>
        </p:txBody>
      </p:sp>
      <p:sp>
        <p:nvSpPr>
          <p:cNvPr id="6" name="Text Placeholder 5"/>
          <p:cNvSpPr>
            <a:spLocks noGrp="1"/>
          </p:cNvSpPr>
          <p:nvPr>
            <p:ph type="body" sz="half" idx="2"/>
          </p:nvPr>
        </p:nvSpPr>
        <p:spPr/>
        <p:txBody>
          <a:bodyPr>
            <a:noAutofit/>
          </a:bodyPr>
          <a:lstStyle/>
          <a:p>
            <a:r>
              <a:rPr lang="en-US" sz="2000" dirty="0" smtClean="0"/>
              <a:t>Under Ottoman rule for more than 300 years</a:t>
            </a:r>
          </a:p>
          <a:p>
            <a:endParaRPr lang="en-US" sz="2000" dirty="0" smtClean="0"/>
          </a:p>
          <a:p>
            <a:r>
              <a:rPr lang="en-US" sz="2000" dirty="0" smtClean="0"/>
              <a:t>Conquered by Charles X</a:t>
            </a:r>
          </a:p>
          <a:p>
            <a:r>
              <a:rPr lang="en-US" sz="2000" dirty="0" smtClean="0"/>
              <a:t>1830</a:t>
            </a:r>
          </a:p>
          <a:p>
            <a:pPr lvl="1"/>
            <a:r>
              <a:rPr lang="en-US" sz="2000" dirty="0" smtClean="0"/>
              <a:t>Response to insult to French ambassador when he was whisked with a fly-swatter by the Dey</a:t>
            </a:r>
          </a:p>
          <a:p>
            <a:pPr lvl="1"/>
            <a:endParaRPr lang="en-US" sz="2000" dirty="0" smtClean="0"/>
          </a:p>
          <a:p>
            <a:pPr lvl="1"/>
            <a:r>
              <a:rPr lang="en-US" sz="2000" dirty="0" smtClean="0"/>
              <a:t>Did not save Charles X from revolution.</a:t>
            </a:r>
          </a:p>
          <a:p>
            <a:pPr lvl="1"/>
            <a:endParaRPr lang="en-US" sz="2000" dirty="0" smtClean="0"/>
          </a:p>
          <a:p>
            <a:endParaRPr lang="en-US" sz="2000" dirty="0"/>
          </a:p>
        </p:txBody>
      </p:sp>
      <p:pic>
        <p:nvPicPr>
          <p:cNvPr id="7" name="Content Placeholder 3" descr="imgres.jpg"/>
          <p:cNvPicPr>
            <a:picLocks noGrp="1" noChangeAspect="1"/>
          </p:cNvPicPr>
          <p:nvPr>
            <p:ph idx="1"/>
          </p:nvPr>
        </p:nvPicPr>
        <p:blipFill>
          <a:blip r:embed="rId2">
            <a:extLst>
              <a:ext uri="{28A0092B-C50C-407E-A947-70E740481C1C}">
                <a14:useLocalDpi xmlns:a14="http://schemas.microsoft.com/office/drawing/2010/main" val="0"/>
              </a:ext>
            </a:extLst>
          </a:blip>
          <a:srcRect l="-353" r="-353"/>
          <a:stretch>
            <a:fillRect/>
          </a:stretch>
        </p:blipFill>
        <p:spPr/>
      </p:pic>
    </p:spTree>
    <p:extLst>
      <p:ext uri="{BB962C8B-B14F-4D97-AF65-F5344CB8AC3E}">
        <p14:creationId xmlns:p14="http://schemas.microsoft.com/office/powerpoint/2010/main" val="49676995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Intellectuals weigh in</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Sartre</a:t>
            </a:r>
            <a:endParaRPr lang="en-US" dirty="0"/>
          </a:p>
          <a:p>
            <a:pPr lvl="1"/>
            <a:r>
              <a:rPr lang="en-US" dirty="0" smtClean="0"/>
              <a:t>Justified FLN violence</a:t>
            </a:r>
          </a:p>
          <a:p>
            <a:pPr lvl="2"/>
            <a:r>
              <a:rPr lang="en-US" dirty="0" smtClean="0"/>
              <a:t>Historical movement</a:t>
            </a:r>
          </a:p>
          <a:p>
            <a:pPr lvl="2"/>
            <a:r>
              <a:rPr lang="en-US" dirty="0" smtClean="0"/>
              <a:t>High-minded principles are irrelevant</a:t>
            </a:r>
          </a:p>
          <a:p>
            <a:pPr lvl="2"/>
            <a:r>
              <a:rPr lang="en-US" dirty="0" smtClean="0"/>
              <a:t>‘The union of the Algerian people creates disunion of the French people’</a:t>
            </a:r>
          </a:p>
          <a:p>
            <a:pPr lvl="2"/>
            <a:r>
              <a:rPr lang="en-US" dirty="0" smtClean="0"/>
              <a:t>‘Europe is springing leaks everywhere. De-colonisation has begun’</a:t>
            </a:r>
          </a:p>
          <a:p>
            <a:pPr lvl="1"/>
            <a:r>
              <a:rPr lang="en-US" dirty="0" smtClean="0"/>
              <a:t>Psychology</a:t>
            </a:r>
          </a:p>
          <a:p>
            <a:pPr lvl="2"/>
            <a:r>
              <a:rPr lang="en-US" dirty="0" smtClean="0"/>
              <a:t>Identity formation is naturally violent</a:t>
            </a:r>
          </a:p>
          <a:p>
            <a:pPr lvl="1"/>
            <a:r>
              <a:rPr lang="en-US" dirty="0" smtClean="0"/>
              <a:t>Cold War</a:t>
            </a:r>
          </a:p>
          <a:p>
            <a:pPr lvl="1"/>
            <a:endParaRPr lang="en-US" dirty="0"/>
          </a:p>
        </p:txBody>
      </p:sp>
    </p:spTree>
    <p:extLst>
      <p:ext uri="{BB962C8B-B14F-4D97-AF65-F5344CB8AC3E}">
        <p14:creationId xmlns:p14="http://schemas.microsoft.com/office/powerpoint/2010/main" val="156055026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this means for France?</a:t>
            </a:r>
            <a:endParaRPr lang="en-US" dirty="0"/>
          </a:p>
        </p:txBody>
      </p:sp>
      <p:sp>
        <p:nvSpPr>
          <p:cNvPr id="3" name="Content Placeholder 2"/>
          <p:cNvSpPr>
            <a:spLocks noGrp="1"/>
          </p:cNvSpPr>
          <p:nvPr>
            <p:ph idx="1"/>
          </p:nvPr>
        </p:nvSpPr>
        <p:spPr/>
        <p:txBody>
          <a:bodyPr/>
          <a:lstStyle/>
          <a:p>
            <a:r>
              <a:rPr lang="en-US" dirty="0" smtClean="0"/>
              <a:t>Undermines universal republicanism</a:t>
            </a:r>
          </a:p>
          <a:p>
            <a:endParaRPr lang="en-US" dirty="0"/>
          </a:p>
          <a:p>
            <a:r>
              <a:rPr lang="en-US" dirty="0" smtClean="0"/>
              <a:t>Massacres in Paris</a:t>
            </a:r>
          </a:p>
          <a:p>
            <a:pPr lvl="1"/>
            <a:r>
              <a:rPr lang="en-US" dirty="0" smtClean="0"/>
              <a:t>October 1961</a:t>
            </a:r>
          </a:p>
          <a:p>
            <a:pPr lvl="2"/>
            <a:r>
              <a:rPr lang="en-US" dirty="0" smtClean="0"/>
              <a:t>Algerian defiance of curfew</a:t>
            </a:r>
          </a:p>
          <a:p>
            <a:pPr lvl="1"/>
            <a:r>
              <a:rPr lang="en-US" dirty="0" smtClean="0"/>
              <a:t>February 1962</a:t>
            </a:r>
          </a:p>
          <a:p>
            <a:pPr lvl="2"/>
            <a:r>
              <a:rPr lang="en-US" dirty="0" smtClean="0"/>
              <a:t>Charonne</a:t>
            </a:r>
          </a:p>
          <a:p>
            <a:pPr lvl="1"/>
            <a:endParaRPr lang="en-US" dirty="0"/>
          </a:p>
        </p:txBody>
      </p:sp>
    </p:spTree>
    <p:extLst>
      <p:ext uri="{BB962C8B-B14F-4D97-AF65-F5344CB8AC3E}">
        <p14:creationId xmlns:p14="http://schemas.microsoft.com/office/powerpoint/2010/main" val="359896027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Evian Accords</a:t>
            </a:r>
            <a:endParaRPr lang="en-US" dirty="0"/>
          </a:p>
        </p:txBody>
      </p:sp>
      <p:sp>
        <p:nvSpPr>
          <p:cNvPr id="3" name="Content Placeholder 2"/>
          <p:cNvSpPr>
            <a:spLocks noGrp="1"/>
          </p:cNvSpPr>
          <p:nvPr>
            <p:ph idx="1"/>
          </p:nvPr>
        </p:nvSpPr>
        <p:spPr/>
        <p:txBody>
          <a:bodyPr/>
          <a:lstStyle/>
          <a:p>
            <a:r>
              <a:rPr lang="en-US" dirty="0" smtClean="0"/>
              <a:t>Recognized Algeria as an independent nation</a:t>
            </a:r>
          </a:p>
          <a:p>
            <a:endParaRPr lang="en-US" dirty="0"/>
          </a:p>
          <a:p>
            <a:r>
              <a:rPr lang="en-US" dirty="0" smtClean="0"/>
              <a:t>Colons to have options: French or Algerian nationality</a:t>
            </a:r>
            <a:endParaRPr lang="en-US" dirty="0"/>
          </a:p>
        </p:txBody>
      </p:sp>
    </p:spTree>
    <p:extLst>
      <p:ext uri="{BB962C8B-B14F-4D97-AF65-F5344CB8AC3E}">
        <p14:creationId xmlns:p14="http://schemas.microsoft.com/office/powerpoint/2010/main" val="5581309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Muslims in France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Universal republicanism disregarded in post-war nationality laws</a:t>
            </a:r>
          </a:p>
          <a:p>
            <a:endParaRPr lang="en-US" dirty="0"/>
          </a:p>
          <a:p>
            <a:r>
              <a:rPr lang="en-US" dirty="0" smtClean="0"/>
              <a:t>Many formerly French Algerians lose their French nationality</a:t>
            </a:r>
          </a:p>
          <a:p>
            <a:endParaRPr lang="en-US" dirty="0"/>
          </a:p>
          <a:p>
            <a:r>
              <a:rPr lang="en-US" dirty="0" smtClean="0"/>
              <a:t>Immigration from Algeria to France remains high in 1960s… status of Muslims as potential French citizens will remain problematic in coming decades.</a:t>
            </a:r>
            <a:endParaRPr lang="en-US" dirty="0"/>
          </a:p>
        </p:txBody>
      </p:sp>
    </p:spTree>
    <p:extLst>
      <p:ext uri="{BB962C8B-B14F-4D97-AF65-F5344CB8AC3E}">
        <p14:creationId xmlns:p14="http://schemas.microsoft.com/office/powerpoint/2010/main" val="155260778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Irony: France needs Muslim workers</a:t>
            </a:r>
            <a:endParaRPr lang="en-US" dirty="0"/>
          </a:p>
        </p:txBody>
      </p:sp>
      <p:sp>
        <p:nvSpPr>
          <p:cNvPr id="3" name="Content Placeholder 2"/>
          <p:cNvSpPr>
            <a:spLocks noGrp="1"/>
          </p:cNvSpPr>
          <p:nvPr>
            <p:ph idx="1"/>
          </p:nvPr>
        </p:nvSpPr>
        <p:spPr/>
        <p:txBody>
          <a:bodyPr/>
          <a:lstStyle/>
          <a:p>
            <a:r>
              <a:rPr lang="en-US" dirty="0" smtClean="0"/>
              <a:t>The hatreds of the Algerian War are not left in Algeria</a:t>
            </a:r>
          </a:p>
          <a:p>
            <a:r>
              <a:rPr lang="en-US" dirty="0" smtClean="0"/>
              <a:t>Many groups come to France for work</a:t>
            </a:r>
          </a:p>
          <a:p>
            <a:r>
              <a:rPr lang="en-US" dirty="0" smtClean="0"/>
              <a:t>Economically useful, culturally segregated</a:t>
            </a:r>
          </a:p>
          <a:p>
            <a:r>
              <a:rPr lang="en-US" dirty="0" smtClean="0"/>
              <a:t>Was French republican universalism inherently hypocritical or did history throw it off course and into hypocrisy? </a:t>
            </a:r>
            <a:endParaRPr lang="en-US" dirty="0"/>
          </a:p>
        </p:txBody>
      </p:sp>
    </p:spTree>
    <p:extLst>
      <p:ext uri="{BB962C8B-B14F-4D97-AF65-F5344CB8AC3E}">
        <p14:creationId xmlns:p14="http://schemas.microsoft.com/office/powerpoint/2010/main" val="39152623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Algeria</a:t>
            </a:r>
            <a:endParaRPr lang="en-US" dirty="0"/>
          </a:p>
        </p:txBody>
      </p:sp>
      <p:pic>
        <p:nvPicPr>
          <p:cNvPr id="7" name="Content Placeholder 6" descr="imgres.jpg"/>
          <p:cNvPicPr>
            <a:picLocks noGrp="1" noChangeAspect="1"/>
          </p:cNvPicPr>
          <p:nvPr>
            <p:ph idx="1"/>
          </p:nvPr>
        </p:nvPicPr>
        <p:blipFill>
          <a:blip r:embed="rId2">
            <a:extLst>
              <a:ext uri="{28A0092B-C50C-407E-A947-70E740481C1C}">
                <a14:useLocalDpi xmlns:a14="http://schemas.microsoft.com/office/drawing/2010/main" val="0"/>
              </a:ext>
            </a:extLst>
          </a:blip>
          <a:srcRect l="-47619" r="-47619"/>
          <a:stretch>
            <a:fillRect/>
          </a:stretch>
        </p:blipFill>
        <p:spPr/>
      </p:pic>
    </p:spTree>
    <p:extLst>
      <p:ext uri="{BB962C8B-B14F-4D97-AF65-F5344CB8AC3E}">
        <p14:creationId xmlns:p14="http://schemas.microsoft.com/office/powerpoint/2010/main" val="7430870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Algeria</a:t>
            </a:r>
            <a:endParaRPr lang="en-US" dirty="0"/>
          </a:p>
        </p:txBody>
      </p:sp>
      <p:sp>
        <p:nvSpPr>
          <p:cNvPr id="3" name="Content Placeholder 2"/>
          <p:cNvSpPr>
            <a:spLocks noGrp="1"/>
          </p:cNvSpPr>
          <p:nvPr>
            <p:ph idx="1"/>
          </p:nvPr>
        </p:nvSpPr>
        <p:spPr/>
        <p:txBody>
          <a:bodyPr/>
          <a:lstStyle/>
          <a:p>
            <a:r>
              <a:rPr lang="en-US" dirty="0" smtClean="0"/>
              <a:t>Nearly four times larger than France</a:t>
            </a:r>
          </a:p>
          <a:p>
            <a:endParaRPr lang="en-US" dirty="0"/>
          </a:p>
          <a:p>
            <a:endParaRPr lang="en-US" dirty="0"/>
          </a:p>
        </p:txBody>
      </p:sp>
      <p:pic>
        <p:nvPicPr>
          <p:cNvPr id="4" name="Picture 3" descr="imgr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54421" y="2277771"/>
            <a:ext cx="4821611" cy="4034409"/>
          </a:xfrm>
          <a:prstGeom prst="rect">
            <a:avLst/>
          </a:prstGeom>
        </p:spPr>
      </p:pic>
    </p:spTree>
    <p:extLst>
      <p:ext uri="{BB962C8B-B14F-4D97-AF65-F5344CB8AC3E}">
        <p14:creationId xmlns:p14="http://schemas.microsoft.com/office/powerpoint/2010/main" val="19987746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Algeria</a:t>
            </a:r>
            <a:endParaRPr lang="en-US" dirty="0"/>
          </a:p>
        </p:txBody>
      </p:sp>
      <p:sp>
        <p:nvSpPr>
          <p:cNvPr id="3" name="Content Placeholder 2"/>
          <p:cNvSpPr>
            <a:spLocks noGrp="1"/>
          </p:cNvSpPr>
          <p:nvPr>
            <p:ph idx="1"/>
          </p:nvPr>
        </p:nvSpPr>
        <p:spPr/>
        <p:txBody>
          <a:bodyPr>
            <a:normAutofit lnSpcReduction="10000"/>
          </a:bodyPr>
          <a:lstStyle/>
          <a:p>
            <a:r>
              <a:rPr lang="en-US" dirty="0" smtClean="0"/>
              <a:t>Population in 1830s</a:t>
            </a:r>
          </a:p>
          <a:p>
            <a:pPr lvl="1"/>
            <a:r>
              <a:rPr lang="en-US" dirty="0" smtClean="0"/>
              <a:t>Approx 3 million, mostly Muslims</a:t>
            </a:r>
          </a:p>
          <a:p>
            <a:pPr lvl="1"/>
            <a:r>
              <a:rPr lang="en-US" dirty="0" smtClean="0"/>
              <a:t>Reduced by nearly 1 million in first 30 years of war</a:t>
            </a:r>
            <a:endParaRPr lang="en-US" dirty="0"/>
          </a:p>
          <a:p>
            <a:pPr marL="457200" lvl="1" indent="0">
              <a:buNone/>
            </a:pPr>
            <a:endParaRPr lang="en-US" dirty="0"/>
          </a:p>
          <a:p>
            <a:r>
              <a:rPr lang="en-US" dirty="0" smtClean="0"/>
              <a:t>Mass expropriations, torture, mass killings</a:t>
            </a:r>
          </a:p>
          <a:p>
            <a:endParaRPr lang="en-US" dirty="0"/>
          </a:p>
          <a:p>
            <a:r>
              <a:rPr lang="en-US" dirty="0" smtClean="0"/>
              <a:t>Military/private companies prepare the colony for European exploitation</a:t>
            </a:r>
          </a:p>
          <a:p>
            <a:pPr lvl="1"/>
            <a:r>
              <a:rPr lang="en-US" dirty="0" smtClean="0"/>
              <a:t>Factories and farms, with cheap local labour</a:t>
            </a:r>
            <a:endParaRPr lang="en-US" dirty="0"/>
          </a:p>
        </p:txBody>
      </p:sp>
    </p:spTree>
    <p:extLst>
      <p:ext uri="{BB962C8B-B14F-4D97-AF65-F5344CB8AC3E}">
        <p14:creationId xmlns:p14="http://schemas.microsoft.com/office/powerpoint/2010/main" val="8891128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Tocqueville’s view</a:t>
            </a:r>
            <a:endParaRPr lang="en-US" dirty="0"/>
          </a:p>
        </p:txBody>
      </p:sp>
      <p:sp>
        <p:nvSpPr>
          <p:cNvPr id="3" name="Content Placeholder 2"/>
          <p:cNvSpPr>
            <a:spLocks noGrp="1"/>
          </p:cNvSpPr>
          <p:nvPr>
            <p:ph idx="1"/>
          </p:nvPr>
        </p:nvSpPr>
        <p:spPr/>
        <p:txBody>
          <a:bodyPr/>
          <a:lstStyle/>
          <a:p>
            <a:r>
              <a:rPr lang="en-US" dirty="0" smtClean="0"/>
              <a:t>I think that all the means available to wreck tribes must be used… </a:t>
            </a:r>
          </a:p>
          <a:p>
            <a:r>
              <a:rPr lang="en-US" dirty="0" smtClean="0"/>
              <a:t>I personally believe that the laws of war enable us to ravage the country and that we must do so by destroying the crops at harvest time, by making fast forays also known as raids the aim of which is to get hold of men or flocks.</a:t>
            </a:r>
          </a:p>
          <a:p>
            <a:pPr lvl="3"/>
            <a:r>
              <a:rPr lang="en-US" i="1" dirty="0" smtClean="0"/>
              <a:t>Travail sur l’Algérie</a:t>
            </a:r>
            <a:r>
              <a:rPr lang="en-US" dirty="0" smtClean="0"/>
              <a:t> (1841)</a:t>
            </a:r>
            <a:endParaRPr lang="en-US" i="1" dirty="0"/>
          </a:p>
        </p:txBody>
      </p:sp>
    </p:spTree>
    <p:extLst>
      <p:ext uri="{BB962C8B-B14F-4D97-AF65-F5344CB8AC3E}">
        <p14:creationId xmlns:p14="http://schemas.microsoft.com/office/powerpoint/2010/main" val="9789342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Rule</a:t>
            </a:r>
            <a:endParaRPr lang="en-US" dirty="0"/>
          </a:p>
        </p:txBody>
      </p:sp>
      <p:sp>
        <p:nvSpPr>
          <p:cNvPr id="3" name="Content Placeholder 2"/>
          <p:cNvSpPr>
            <a:spLocks noGrp="1"/>
          </p:cNvSpPr>
          <p:nvPr>
            <p:ph idx="1"/>
          </p:nvPr>
        </p:nvSpPr>
        <p:spPr/>
        <p:txBody>
          <a:bodyPr/>
          <a:lstStyle/>
          <a:p>
            <a:r>
              <a:rPr lang="en-US" dirty="0" smtClean="0"/>
              <a:t>Civil administration (dominated by colons)</a:t>
            </a:r>
          </a:p>
          <a:p>
            <a:endParaRPr lang="en-US" dirty="0"/>
          </a:p>
          <a:p>
            <a:r>
              <a:rPr lang="en-US" dirty="0" smtClean="0"/>
              <a:t>Mixed areas (colon representative, French governor)</a:t>
            </a:r>
          </a:p>
          <a:p>
            <a:endParaRPr lang="en-US" dirty="0"/>
          </a:p>
          <a:p>
            <a:r>
              <a:rPr lang="en-US" dirty="0" smtClean="0"/>
              <a:t>Indigenous communes under the </a:t>
            </a:r>
            <a:r>
              <a:rPr lang="en-US" i="1" dirty="0" smtClean="0"/>
              <a:t>régime du sabre</a:t>
            </a:r>
            <a:r>
              <a:rPr lang="en-US" dirty="0" smtClean="0"/>
              <a:t> (rule of the sword)</a:t>
            </a:r>
            <a:endParaRPr lang="en-US" dirty="0"/>
          </a:p>
        </p:txBody>
      </p:sp>
    </p:spTree>
    <p:extLst>
      <p:ext uri="{BB962C8B-B14F-4D97-AF65-F5344CB8AC3E}">
        <p14:creationId xmlns:p14="http://schemas.microsoft.com/office/powerpoint/2010/main" val="22494192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Colons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From Italy, Spain and France</a:t>
            </a:r>
          </a:p>
          <a:p>
            <a:endParaRPr lang="en-US" dirty="0"/>
          </a:p>
          <a:p>
            <a:r>
              <a:rPr lang="en-US" dirty="0" smtClean="0"/>
              <a:t>French criminals (prisons)</a:t>
            </a:r>
          </a:p>
          <a:p>
            <a:endParaRPr lang="en-US" dirty="0"/>
          </a:p>
          <a:p>
            <a:r>
              <a:rPr lang="en-US" dirty="0" smtClean="0"/>
              <a:t>Colons’ brutality criticized in France</a:t>
            </a:r>
          </a:p>
          <a:p>
            <a:endParaRPr lang="en-US" dirty="0"/>
          </a:p>
          <a:p>
            <a:r>
              <a:rPr lang="en-US" dirty="0" smtClean="0"/>
              <a:t>Napoleon III: wanted to check colons’ dominance over Muslims, restricting the colons to coastal areas</a:t>
            </a:r>
            <a:endParaRPr lang="en-US" dirty="0"/>
          </a:p>
        </p:txBody>
      </p:sp>
    </p:spTree>
    <p:extLst>
      <p:ext uri="{BB962C8B-B14F-4D97-AF65-F5344CB8AC3E}">
        <p14:creationId xmlns:p14="http://schemas.microsoft.com/office/powerpoint/2010/main" val="182865212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350</TotalTime>
  <Words>1308</Words>
  <Application>Microsoft Macintosh PowerPoint</Application>
  <PresentationFormat>On-screen Show (4:3)</PresentationFormat>
  <Paragraphs>207</Paragraphs>
  <Slides>34</Slides>
  <Notes>0</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Office Theme</vt:lpstr>
      <vt:lpstr>PowerPoint Presentation</vt:lpstr>
      <vt:lpstr>History 172 Modern France</vt:lpstr>
      <vt:lpstr>Algeria –  not just a colony</vt:lpstr>
      <vt:lpstr>Algeria</vt:lpstr>
      <vt:lpstr>Algeria</vt:lpstr>
      <vt:lpstr>Algeria</vt:lpstr>
      <vt:lpstr>Tocqueville’s view</vt:lpstr>
      <vt:lpstr>Rule</vt:lpstr>
      <vt:lpstr>Colons</vt:lpstr>
      <vt:lpstr>Coastal areas:  Oran, Algiers, Constantine</vt:lpstr>
      <vt:lpstr>World War II</vt:lpstr>
      <vt:lpstr>Inequality persists after WWII</vt:lpstr>
      <vt:lpstr>Inequality</vt:lpstr>
      <vt:lpstr>Inequality</vt:lpstr>
      <vt:lpstr>Sétif, 1945</vt:lpstr>
      <vt:lpstr>Sétif 1945</vt:lpstr>
      <vt:lpstr>Post Sétif (1945-1954)</vt:lpstr>
      <vt:lpstr>1954: Founding of FLN Front de libération nationale</vt:lpstr>
      <vt:lpstr>All Saint’s Day, 1954</vt:lpstr>
      <vt:lpstr>Egypt</vt:lpstr>
      <vt:lpstr>Harkis</vt:lpstr>
      <vt:lpstr>Targets and Factional Strife</vt:lpstr>
      <vt:lpstr>1957</vt:lpstr>
      <vt:lpstr>Irony: relaxed colonial control in other countries</vt:lpstr>
      <vt:lpstr>1958</vt:lpstr>
      <vt:lpstr>‘I understand you!’  De Gaulle to colons, 1958</vt:lpstr>
      <vt:lpstr>Je vous ai compris!</vt:lpstr>
      <vt:lpstr>Colons strike back</vt:lpstr>
      <vt:lpstr>Savage War (1954-1962)</vt:lpstr>
      <vt:lpstr>Intellectuals weigh in</vt:lpstr>
      <vt:lpstr>What this means for France?</vt:lpstr>
      <vt:lpstr>Evian Accords</vt:lpstr>
      <vt:lpstr>Muslims in France</vt:lpstr>
      <vt:lpstr>Irony: France needs Muslim workers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Charles Walton</dc:creator>
  <cp:lastModifiedBy>Charles Walton</cp:lastModifiedBy>
  <cp:revision>24</cp:revision>
  <dcterms:created xsi:type="dcterms:W3CDTF">2014-03-03T10:25:50Z</dcterms:created>
  <dcterms:modified xsi:type="dcterms:W3CDTF">2015-03-08T20:59:08Z</dcterms:modified>
</cp:coreProperties>
</file>