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63" r:id="rId6"/>
    <p:sldId id="290" r:id="rId7"/>
    <p:sldId id="291" r:id="rId8"/>
    <p:sldId id="261" r:id="rId9"/>
    <p:sldId id="259" r:id="rId10"/>
    <p:sldId id="262" r:id="rId11"/>
    <p:sldId id="264" r:id="rId12"/>
    <p:sldId id="269" r:id="rId13"/>
    <p:sldId id="297" r:id="rId14"/>
    <p:sldId id="298" r:id="rId15"/>
    <p:sldId id="299" r:id="rId16"/>
    <p:sldId id="300" r:id="rId17"/>
    <p:sldId id="292" r:id="rId18"/>
    <p:sldId id="293" r:id="rId19"/>
    <p:sldId id="304" r:id="rId20"/>
    <p:sldId id="289" r:id="rId21"/>
    <p:sldId id="288" r:id="rId22"/>
    <p:sldId id="285" r:id="rId23"/>
    <p:sldId id="301" r:id="rId24"/>
    <p:sldId id="303" r:id="rId25"/>
    <p:sldId id="30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31EAE-D92B-4D4A-99D7-CAE13259CF6C}" type="datetimeFigureOut">
              <a:rPr lang="en-US" smtClean="0"/>
              <a:t>2/16/15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A1A14-A9C2-F44E-9882-84DCAD6BC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08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A1A14-A9C2-F44E-9882-84DCAD6BCC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95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9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8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5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7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1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1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43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0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6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70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A3AD6-7A45-C143-BEED-EC683B48E778}" type="datetimeFigureOut">
              <a:rPr lang="en-US" smtClean="0"/>
              <a:t>2/16/15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86562-B109-7441-86F6-2694213B2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1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5TwrwJJ3G6w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8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9906" y="5175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Fourth Republic</a:t>
            </a:r>
            <a:br>
              <a:rPr lang="en-US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The End of the Thirty Years War of the 20</a:t>
            </a:r>
            <a:r>
              <a:rPr lang="en-US" baseline="30000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th</a:t>
            </a:r>
            <a:r>
              <a:rPr lang="en-US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century</a:t>
            </a:r>
            <a:endParaRPr lang="en-US" dirty="0">
              <a:solidFill>
                <a:srgbClr val="FF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904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</a:p>
          <a:p>
            <a:pPr lvl="1"/>
            <a:r>
              <a:rPr lang="en-US" dirty="0" smtClean="0"/>
              <a:t>Women get the right to vote</a:t>
            </a:r>
          </a:p>
          <a:p>
            <a:pPr lvl="2"/>
            <a:r>
              <a:rPr lang="en-US" i="1" dirty="0" err="1" smtClean="0"/>
              <a:t>Résistantes</a:t>
            </a:r>
            <a:r>
              <a:rPr lang="en-US" i="1" dirty="0" smtClean="0"/>
              <a:t>!!!</a:t>
            </a:r>
            <a:endParaRPr lang="en-US" dirty="0" smtClean="0"/>
          </a:p>
          <a:p>
            <a:pPr lvl="2"/>
            <a:r>
              <a:rPr lang="en-US" dirty="0" smtClean="0"/>
              <a:t>Communist Party supports this (as does USSR)</a:t>
            </a:r>
          </a:p>
          <a:p>
            <a:pPr lvl="2"/>
            <a:r>
              <a:rPr lang="en-US" dirty="0" smtClean="0"/>
              <a:t>Pushed by women delegates of the government-in-exile (run by De Gaulle in Algiers)</a:t>
            </a:r>
          </a:p>
          <a:p>
            <a:pPr lvl="1"/>
            <a:r>
              <a:rPr lang="en-US" dirty="0" smtClean="0"/>
              <a:t>Side note: notice the logic of citizenship rights</a:t>
            </a:r>
          </a:p>
          <a:p>
            <a:pPr lvl="3"/>
            <a:r>
              <a:rPr lang="en-US" dirty="0" smtClean="0"/>
              <a:t>One gets them for giving and sacrificing, not for being human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2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initial hiccups (1945-1948), dramatic economic growth</a:t>
            </a:r>
          </a:p>
          <a:p>
            <a:r>
              <a:rPr lang="en-US" i="1" dirty="0" err="1" smtClean="0"/>
              <a:t>Trentes</a:t>
            </a:r>
            <a:r>
              <a:rPr lang="en-US" i="1" dirty="0" smtClean="0"/>
              <a:t> </a:t>
            </a:r>
            <a:r>
              <a:rPr lang="en-US" i="1" dirty="0" err="1" smtClean="0"/>
              <a:t>glorieuses</a:t>
            </a:r>
            <a:r>
              <a:rPr lang="en-US" i="1" dirty="0" smtClean="0"/>
              <a:t> </a:t>
            </a:r>
            <a:r>
              <a:rPr lang="en-US" dirty="0" smtClean="0"/>
              <a:t>(late 1940s to the 1974 oil crisis)</a:t>
            </a:r>
          </a:p>
          <a:p>
            <a:r>
              <a:rPr lang="en-US" dirty="0"/>
              <a:t>Higher economic growth than in UK</a:t>
            </a:r>
          </a:p>
          <a:p>
            <a:pPr lvl="1"/>
            <a:r>
              <a:rPr lang="en-US" dirty="0"/>
              <a:t>Index of growth</a:t>
            </a:r>
          </a:p>
          <a:p>
            <a:pPr lvl="1"/>
            <a:r>
              <a:rPr lang="en-US" dirty="0"/>
              <a:t>France  1938 = 57       1967 = 155</a:t>
            </a:r>
          </a:p>
          <a:p>
            <a:pPr lvl="1"/>
            <a:r>
              <a:rPr lang="en-US" dirty="0"/>
              <a:t>UK         1938 = 67       1967 = 133</a:t>
            </a:r>
          </a:p>
          <a:p>
            <a:pPr lvl="1"/>
            <a:r>
              <a:rPr lang="en-US" dirty="0"/>
              <a:t>Why different growth rates? </a:t>
            </a:r>
          </a:p>
          <a:p>
            <a:pPr lvl="1"/>
            <a:r>
              <a:rPr lang="en-US" dirty="0"/>
              <a:t>Empire cost a lot; UK taxes were lower, so not as much public spending on infrastructure; welfare spending was lower than in France – less of a ‘New Deal’ in UK than in France</a:t>
            </a:r>
          </a:p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712808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mixed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 </a:t>
            </a:r>
            <a:r>
              <a:rPr lang="en-US" dirty="0"/>
              <a:t>took control of </a:t>
            </a:r>
          </a:p>
          <a:p>
            <a:pPr lvl="1"/>
            <a:r>
              <a:rPr lang="en-US" dirty="0"/>
              <a:t>largest banks</a:t>
            </a:r>
          </a:p>
          <a:p>
            <a:pPr lvl="1"/>
            <a:r>
              <a:rPr lang="en-US" dirty="0"/>
              <a:t>Renault auto factories (whose owner was a collaborator)</a:t>
            </a:r>
          </a:p>
          <a:p>
            <a:pPr lvl="1"/>
            <a:r>
              <a:rPr lang="en-US" dirty="0"/>
              <a:t>Gas, coal, steel and electricity</a:t>
            </a:r>
          </a:p>
          <a:p>
            <a:pPr lvl="1"/>
            <a:r>
              <a:rPr lang="en-US" dirty="0" smtClean="0"/>
              <a:t>Airlines</a:t>
            </a:r>
          </a:p>
          <a:p>
            <a:r>
              <a:rPr lang="en-US" dirty="0" smtClean="0"/>
              <a:t>State planning and cultural subsidies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77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the mixed state?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1930s</a:t>
            </a:r>
          </a:p>
          <a:p>
            <a:pPr lvl="1"/>
            <a:r>
              <a:rPr lang="en-US" dirty="0" smtClean="0"/>
              <a:t>Popular Front</a:t>
            </a:r>
          </a:p>
          <a:p>
            <a:pPr lvl="1"/>
            <a:r>
              <a:rPr lang="en-US" dirty="0" smtClean="0"/>
              <a:t>Christian Democrats</a:t>
            </a:r>
          </a:p>
          <a:p>
            <a:pPr lvl="1"/>
            <a:r>
              <a:rPr lang="en-US" dirty="0" smtClean="0"/>
              <a:t>Catholics (pro-</a:t>
            </a:r>
            <a:r>
              <a:rPr lang="en-US" dirty="0" err="1" smtClean="0"/>
              <a:t>natalist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Vichy Years</a:t>
            </a:r>
          </a:p>
          <a:p>
            <a:pPr lvl="1"/>
            <a:r>
              <a:rPr lang="en-US" dirty="0" smtClean="0"/>
              <a:t>Technocrats</a:t>
            </a:r>
          </a:p>
          <a:p>
            <a:r>
              <a:rPr lang="en-US" dirty="0" smtClean="0"/>
              <a:t>Post war</a:t>
            </a:r>
          </a:p>
          <a:p>
            <a:pPr lvl="1"/>
            <a:r>
              <a:rPr lang="en-US" dirty="0" smtClean="0"/>
              <a:t>Desire to use state institutions as ballast in otherwise turbulent political waters</a:t>
            </a:r>
          </a:p>
          <a:p>
            <a:pPr lvl="1"/>
            <a:r>
              <a:rPr lang="en-US" dirty="0" smtClean="0"/>
              <a:t>Social security (like NHS, but different)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853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institutions to study </a:t>
            </a:r>
            <a:br>
              <a:rPr lang="en-US" dirty="0" smtClean="0"/>
            </a:br>
            <a:r>
              <a:rPr lang="en-US" dirty="0" smtClean="0"/>
              <a:t>and manage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L’ENA </a:t>
            </a:r>
            <a:r>
              <a:rPr lang="en-US" dirty="0" smtClean="0"/>
              <a:t>-</a:t>
            </a:r>
            <a:r>
              <a:rPr lang="en-US" dirty="0" err="1" smtClean="0"/>
              <a:t>Ecole</a:t>
            </a:r>
            <a:r>
              <a:rPr lang="en-US" dirty="0" smtClean="0"/>
              <a:t> </a:t>
            </a:r>
            <a:r>
              <a:rPr lang="en-US" dirty="0" err="1"/>
              <a:t>nationale</a:t>
            </a:r>
            <a:r>
              <a:rPr lang="en-US" dirty="0"/>
              <a:t> </a:t>
            </a:r>
            <a:r>
              <a:rPr lang="en-US" dirty="0" err="1" smtClean="0"/>
              <a:t>d’administration</a:t>
            </a:r>
            <a:endParaRPr lang="en-US" dirty="0" smtClean="0"/>
          </a:p>
          <a:p>
            <a:pPr lvl="1"/>
            <a:r>
              <a:rPr lang="en-US" dirty="0" smtClean="0"/>
              <a:t>Sciences Po: not a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école</a:t>
            </a:r>
            <a:r>
              <a:rPr lang="en-US" dirty="0" smtClean="0"/>
              <a:t> but a grand </a:t>
            </a:r>
            <a:r>
              <a:rPr lang="en-US" dirty="0" err="1" smtClean="0"/>
              <a:t>établissement</a:t>
            </a:r>
            <a:r>
              <a:rPr lang="en-US" dirty="0" smtClean="0"/>
              <a:t>: feeder for ENA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L’INSEE </a:t>
            </a:r>
            <a:r>
              <a:rPr lang="en-US" dirty="0" smtClean="0"/>
              <a:t>- </a:t>
            </a:r>
            <a:r>
              <a:rPr lang="en-US" dirty="0" err="1" smtClean="0"/>
              <a:t>Institut</a:t>
            </a:r>
            <a:r>
              <a:rPr lang="en-US" dirty="0" smtClean="0"/>
              <a:t> </a:t>
            </a:r>
            <a:r>
              <a:rPr lang="en-US" dirty="0" smtClean="0"/>
              <a:t>national de la </a:t>
            </a:r>
            <a:r>
              <a:rPr lang="en-US" dirty="0" err="1" smtClean="0"/>
              <a:t>statistique</a:t>
            </a:r>
            <a:r>
              <a:rPr lang="en-US" dirty="0" smtClean="0"/>
              <a:t> et des </a:t>
            </a:r>
            <a:r>
              <a:rPr lang="en-US" dirty="0" err="1" smtClean="0"/>
              <a:t>études</a:t>
            </a:r>
            <a:r>
              <a:rPr lang="en-US" dirty="0" smtClean="0"/>
              <a:t> </a:t>
            </a:r>
            <a:r>
              <a:rPr lang="en-US" dirty="0" err="1" smtClean="0"/>
              <a:t>économiques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L’Institut</a:t>
            </a:r>
            <a:r>
              <a:rPr lang="en-US" dirty="0" smtClean="0"/>
              <a:t> national </a:t>
            </a:r>
            <a:r>
              <a:rPr lang="en-US" dirty="0" err="1" smtClean="0"/>
              <a:t>d’études</a:t>
            </a:r>
            <a:r>
              <a:rPr lang="en-US" dirty="0" smtClean="0"/>
              <a:t> </a:t>
            </a:r>
            <a:r>
              <a:rPr lang="en-US" dirty="0" err="1" smtClean="0"/>
              <a:t>démographiques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State planning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042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Ministry of Culture (André Malraux)</a:t>
            </a:r>
          </a:p>
          <a:p>
            <a:pPr lvl="1"/>
            <a:r>
              <a:rPr lang="en-US" dirty="0" smtClean="0"/>
              <a:t>Created in 1958</a:t>
            </a:r>
          </a:p>
          <a:p>
            <a:endParaRPr lang="en-US" dirty="0"/>
          </a:p>
          <a:p>
            <a:r>
              <a:rPr lang="en-US" dirty="0" smtClean="0"/>
              <a:t>De-</a:t>
            </a:r>
            <a:r>
              <a:rPr lang="en-US" dirty="0" err="1" smtClean="0"/>
              <a:t>centralisation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smtClean="0"/>
              <a:t>theatre: much funding for performance art (eventually, special unemployment benefits for this group)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State funding for TV, film industry, radio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43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legacies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social-cultural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USA/UK</a:t>
            </a:r>
          </a:p>
          <a:p>
            <a:pPr lvl="1"/>
            <a:r>
              <a:rPr lang="en-US" dirty="0" smtClean="0"/>
              <a:t>Neo-liberalism</a:t>
            </a:r>
          </a:p>
          <a:p>
            <a:pPr lvl="1"/>
            <a:r>
              <a:rPr lang="en-US" dirty="0" smtClean="0"/>
              <a:t>Structural readjustments (austerity)</a:t>
            </a:r>
          </a:p>
          <a:p>
            <a:pPr lvl="1"/>
            <a:r>
              <a:rPr lang="en-US" dirty="0" err="1" smtClean="0"/>
              <a:t>Privatisation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France</a:t>
            </a:r>
            <a:endParaRPr lang="en-US" dirty="0" smtClean="0"/>
          </a:p>
          <a:p>
            <a:pPr lvl="1"/>
            <a:r>
              <a:rPr lang="en-US" dirty="0" smtClean="0"/>
              <a:t>Such institutions had support </a:t>
            </a:r>
            <a:r>
              <a:rPr lang="en-US" dirty="0" smtClean="0"/>
              <a:t>from the </a:t>
            </a:r>
            <a:r>
              <a:rPr lang="en-US" dirty="0" smtClean="0"/>
              <a:t>left </a:t>
            </a:r>
            <a:r>
              <a:rPr lang="en-US" i="1" dirty="0" smtClean="0"/>
              <a:t>and the right</a:t>
            </a:r>
            <a:r>
              <a:rPr lang="en-US" dirty="0" smtClean="0"/>
              <a:t>, the Popular Front </a:t>
            </a:r>
            <a:r>
              <a:rPr lang="en-US" dirty="0" smtClean="0"/>
              <a:t>types, </a:t>
            </a:r>
            <a:r>
              <a:rPr lang="en-US" dirty="0" smtClean="0"/>
              <a:t>conservative Catholics and </a:t>
            </a:r>
            <a:r>
              <a:rPr lang="en-US" dirty="0" err="1" smtClean="0"/>
              <a:t>Vichyites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68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Organisations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United Nations</a:t>
            </a:r>
          </a:p>
          <a:p>
            <a:pPr lvl="1"/>
            <a:r>
              <a:rPr lang="en-US" dirty="0" smtClean="0"/>
              <a:t>Stronger than League of Nations</a:t>
            </a:r>
          </a:p>
          <a:p>
            <a:pPr lvl="1"/>
            <a:r>
              <a:rPr lang="en-US" dirty="0" smtClean="0"/>
              <a:t>International security</a:t>
            </a:r>
          </a:p>
          <a:p>
            <a:pPr lvl="1"/>
            <a:r>
              <a:rPr lang="en-US" dirty="0" smtClean="0"/>
              <a:t>Freedom and self-determination</a:t>
            </a:r>
          </a:p>
          <a:p>
            <a:r>
              <a:rPr lang="en-US" dirty="0" smtClean="0"/>
              <a:t>Security Council</a:t>
            </a:r>
          </a:p>
          <a:p>
            <a:pPr lvl="1"/>
            <a:r>
              <a:rPr lang="en-US" dirty="0" smtClean="0"/>
              <a:t>US, UK, USSR, France, Republic of China (permanent members)</a:t>
            </a:r>
          </a:p>
          <a:p>
            <a:r>
              <a:rPr lang="en-US" dirty="0" smtClean="0"/>
              <a:t>War crimes, Universal Declaration of Human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607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Cold War</a:t>
            </a:r>
            <a:br>
              <a:rPr lang="en-US" dirty="0" smtClean="0"/>
            </a:br>
            <a:r>
              <a:rPr lang="en-US" dirty="0" smtClean="0"/>
              <a:t>(4</a:t>
            </a:r>
            <a:r>
              <a:rPr lang="en-US" baseline="30000" dirty="0" smtClean="0"/>
              <a:t>th</a:t>
            </a:r>
            <a:r>
              <a:rPr lang="en-US" dirty="0" smtClean="0"/>
              <a:t> and 5</a:t>
            </a:r>
            <a:r>
              <a:rPr lang="en-US" baseline="30000" dirty="0" smtClean="0"/>
              <a:t>th</a:t>
            </a:r>
            <a:r>
              <a:rPr lang="en-US" dirty="0" smtClean="0"/>
              <a:t> Republics)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North Atlantic Treaty </a:t>
            </a:r>
            <a:r>
              <a:rPr lang="en-US" dirty="0" err="1" smtClean="0"/>
              <a:t>Organisation</a:t>
            </a:r>
            <a:r>
              <a:rPr lang="en-US" dirty="0" smtClean="0"/>
              <a:t>, 1949</a:t>
            </a:r>
            <a:endParaRPr lang="en-US" dirty="0" smtClean="0"/>
          </a:p>
          <a:p>
            <a:pPr lvl="1"/>
            <a:r>
              <a:rPr lang="en-US" dirty="0" smtClean="0"/>
              <a:t>Protect Western Europe from USSR</a:t>
            </a:r>
            <a:endParaRPr lang="en-US" dirty="0"/>
          </a:p>
          <a:p>
            <a:pPr lvl="1"/>
            <a:r>
              <a:rPr lang="en-US" dirty="0" smtClean="0"/>
              <a:t>France’s relationship with Britain and US tense</a:t>
            </a:r>
          </a:p>
          <a:p>
            <a:pPr lvl="1"/>
            <a:r>
              <a:rPr lang="en-US" dirty="0" smtClean="0"/>
              <a:t>Strong pro-USSR sentiment in certain French sectors</a:t>
            </a:r>
          </a:p>
          <a:p>
            <a:pPr lvl="1"/>
            <a:r>
              <a:rPr lang="en-US" dirty="0" smtClean="0"/>
              <a:t>De Gaulle wants freedom to negotiate with Eastern Europe</a:t>
            </a:r>
          </a:p>
          <a:p>
            <a:pPr lvl="1"/>
            <a:r>
              <a:rPr lang="en-US" dirty="0" smtClean="0"/>
              <a:t>France gradually withdraws from NATO (1959-1966), but secretly agrees to return to NATO should East-West hostilities break out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1704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NATO</a:t>
            </a:r>
            <a:endParaRPr lang="en-US" dirty="0"/>
          </a:p>
        </p:txBody>
      </p:sp>
      <p:pic>
        <p:nvPicPr>
          <p:cNvPr id="4" name="Content Placeholder 3" descr="imgre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745" b="-187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560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Ouradour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Glane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http://www.youtube.com/watch?v=5TwrwJJ3G6w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770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War Colonial Crises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Atlantic Charter (1941) and United Nations Charter (1945)</a:t>
            </a:r>
          </a:p>
          <a:p>
            <a:pPr lvl="1"/>
            <a:r>
              <a:rPr lang="en-US" dirty="0" smtClean="0"/>
              <a:t>Right to self-determination</a:t>
            </a:r>
          </a:p>
          <a:p>
            <a:pPr lvl="1"/>
            <a:endParaRPr lang="en-US" dirty="0"/>
          </a:p>
          <a:p>
            <a:r>
              <a:rPr lang="en-US" dirty="0" smtClean="0"/>
              <a:t>UN Charter: ‘To develop friendly relations among nations based on respect for the principle of equal rights and self-determination’.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Principle is left vague</a:t>
            </a:r>
          </a:p>
        </p:txBody>
      </p:sp>
    </p:spTree>
    <p:extLst>
      <p:ext uri="{BB962C8B-B14F-4D97-AF65-F5344CB8AC3E}">
        <p14:creationId xmlns:p14="http://schemas.microsoft.com/office/powerpoint/2010/main" val="4202560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Crisis I – Indochina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controlled: 1887 to 1954</a:t>
            </a:r>
            <a:r>
              <a:rPr lang="en-US" dirty="0"/>
              <a:t>/6</a:t>
            </a:r>
          </a:p>
          <a:p>
            <a:r>
              <a:rPr lang="en-US" dirty="0" smtClean="0"/>
              <a:t>Japanese controlled in WWII, </a:t>
            </a:r>
            <a:r>
              <a:rPr lang="en-US" dirty="0"/>
              <a:t>until </a:t>
            </a:r>
            <a:r>
              <a:rPr lang="en-US" dirty="0" smtClean="0"/>
              <a:t>Aug </a:t>
            </a:r>
            <a:r>
              <a:rPr lang="en-US" dirty="0"/>
              <a:t>1945</a:t>
            </a:r>
          </a:p>
          <a:p>
            <a:r>
              <a:rPr lang="en-US" dirty="0" smtClean="0"/>
              <a:t>WWII: US </a:t>
            </a:r>
            <a:r>
              <a:rPr lang="en-US" dirty="0"/>
              <a:t>support Ho Chi Minh against </a:t>
            </a:r>
            <a:r>
              <a:rPr lang="en-US" dirty="0" smtClean="0"/>
              <a:t>Japanese control</a:t>
            </a:r>
            <a:endParaRPr lang="en-US" dirty="0"/>
          </a:p>
          <a:p>
            <a:r>
              <a:rPr lang="en-US" dirty="0"/>
              <a:t>Viet Minh = communists and nationalists</a:t>
            </a:r>
          </a:p>
          <a:p>
            <a:r>
              <a:rPr lang="en-US" dirty="0"/>
              <a:t>Battle of </a:t>
            </a:r>
            <a:r>
              <a:rPr lang="en-US" dirty="0" err="1"/>
              <a:t>Dien</a:t>
            </a:r>
            <a:r>
              <a:rPr lang="en-US" dirty="0"/>
              <a:t> Bien </a:t>
            </a:r>
            <a:r>
              <a:rPr lang="en-US" dirty="0" err="1"/>
              <a:t>Phu</a:t>
            </a:r>
            <a:r>
              <a:rPr lang="en-US" dirty="0"/>
              <a:t> (1954</a:t>
            </a:r>
            <a:r>
              <a:rPr lang="en-US" dirty="0" smtClean="0"/>
              <a:t>): France defeated in dramatic pitched battle</a:t>
            </a:r>
            <a:endParaRPr lang="en-US" dirty="0"/>
          </a:p>
          <a:p>
            <a:r>
              <a:rPr lang="en-US" dirty="0"/>
              <a:t>France gives up Indochina in 1956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856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Crisis II – Algeria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Controlled by France since 1830</a:t>
            </a:r>
          </a:p>
          <a:p>
            <a:endParaRPr lang="en-US" dirty="0"/>
          </a:p>
          <a:p>
            <a:r>
              <a:rPr lang="en-US" dirty="0" smtClean="0"/>
              <a:t>Independence movements rise after WWII, despite promises of extending rights</a:t>
            </a:r>
          </a:p>
          <a:p>
            <a:pPr lvl="1"/>
            <a:r>
              <a:rPr lang="en-US" dirty="0"/>
              <a:t>FLN (Front de </a:t>
            </a:r>
            <a:r>
              <a:rPr lang="en-US" dirty="0" err="1"/>
              <a:t>libération</a:t>
            </a:r>
            <a:r>
              <a:rPr lang="en-US" dirty="0"/>
              <a:t> </a:t>
            </a:r>
            <a:r>
              <a:rPr lang="en-US" dirty="0" err="1"/>
              <a:t>nationale</a:t>
            </a:r>
            <a:r>
              <a:rPr lang="en-US" dirty="0"/>
              <a:t>, 1954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i="1" dirty="0" err="1" smtClean="0"/>
              <a:t>Pieds</a:t>
            </a:r>
            <a:r>
              <a:rPr lang="en-US" i="1" dirty="0" smtClean="0"/>
              <a:t> noirs </a:t>
            </a:r>
            <a:r>
              <a:rPr lang="en-US" dirty="0" smtClean="0"/>
              <a:t>(colonists) fight to keep French Algeria </a:t>
            </a:r>
          </a:p>
          <a:p>
            <a:pPr lvl="1"/>
            <a:endParaRPr lang="en-US" dirty="0"/>
          </a:p>
          <a:p>
            <a:r>
              <a:rPr lang="en-US" dirty="0" smtClean="0"/>
              <a:t>More on Algeria, De Gaulle and the fall of the Fourth Republic in Week 9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6257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Currents </a:t>
            </a:r>
            <a:br>
              <a:rPr lang="en-US" dirty="0" smtClean="0"/>
            </a:br>
            <a:r>
              <a:rPr lang="en-US" dirty="0" smtClean="0"/>
              <a:t>1950s and early 1960s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Existentialism and variants (Sartre, Camus)</a:t>
            </a:r>
          </a:p>
          <a:p>
            <a:pPr lvl="1"/>
            <a:r>
              <a:rPr lang="en-US" dirty="0" smtClean="0"/>
              <a:t>Free will, ethics, humanism, despite the world’s absurdity and inability to predict or even control cause-effect relations, permanent anxiety, existence over essence…  For Sartre, tragedy resides in systems; for Camus, it resides in people and the inability for language to bind people </a:t>
            </a:r>
            <a:r>
              <a:rPr lang="en-US" dirty="0" smtClean="0"/>
              <a:t>together (</a:t>
            </a:r>
            <a:r>
              <a:rPr lang="en-US" dirty="0" smtClean="0"/>
              <a:t>he was proto-post-</a:t>
            </a:r>
            <a:r>
              <a:rPr lang="en-US" dirty="0" err="1" smtClean="0"/>
              <a:t>structuralist</a:t>
            </a:r>
            <a:r>
              <a:rPr lang="en-US" dirty="0" smtClean="0"/>
              <a:t>..)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Marxism (Historians, Communist Party strong)</a:t>
            </a:r>
          </a:p>
          <a:p>
            <a:pPr lvl="1"/>
            <a:r>
              <a:rPr lang="en-US" dirty="0" smtClean="0"/>
              <a:t>Often looked to USSR, though Sartre was pushed towards a more hardened socialism by the horrors of capitalism and racism in America</a:t>
            </a:r>
          </a:p>
          <a:p>
            <a:pPr lvl="1"/>
            <a:r>
              <a:rPr lang="en-US" dirty="0" err="1" smtClean="0"/>
              <a:t>Decolonisation</a:t>
            </a:r>
            <a:r>
              <a:rPr lang="en-US" dirty="0" smtClean="0"/>
              <a:t> (more in two weeks on this)</a:t>
            </a:r>
          </a:p>
          <a:p>
            <a:pPr lvl="1"/>
            <a:r>
              <a:rPr lang="en-US" dirty="0" smtClean="0"/>
              <a:t>Interested in binaries, class struggle, social oppression and the material-economic bases of inequality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126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Intellectual Currents </a:t>
            </a:r>
            <a:br>
              <a:rPr lang="en-US" dirty="0"/>
            </a:br>
            <a:r>
              <a:rPr lang="en-US" dirty="0"/>
              <a:t>1950s and early 1960s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Structuralism (Claude-</a:t>
            </a:r>
            <a:r>
              <a:rPr lang="en-US" dirty="0" err="1"/>
              <a:t>Lévy</a:t>
            </a:r>
            <a:r>
              <a:rPr lang="en-US" dirty="0"/>
              <a:t> Strauss)</a:t>
            </a:r>
          </a:p>
          <a:p>
            <a:pPr lvl="1"/>
            <a:r>
              <a:rPr lang="en-US" dirty="0"/>
              <a:t>Seek underlying structures of society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err="1"/>
              <a:t>Annales</a:t>
            </a:r>
            <a:r>
              <a:rPr lang="en-US" dirty="0"/>
              <a:t> School on history (</a:t>
            </a:r>
            <a:r>
              <a:rPr lang="en-US" dirty="0" err="1"/>
              <a:t>Fernand</a:t>
            </a:r>
            <a:r>
              <a:rPr lang="en-US" dirty="0"/>
              <a:t> </a:t>
            </a:r>
            <a:r>
              <a:rPr lang="en-US" dirty="0" err="1"/>
              <a:t>Braudel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Histoire </a:t>
            </a:r>
            <a:r>
              <a:rPr lang="en-US" dirty="0" err="1"/>
              <a:t>totale</a:t>
            </a:r>
            <a:r>
              <a:rPr lang="en-US" dirty="0"/>
              <a:t>, longue </a:t>
            </a:r>
            <a:r>
              <a:rPr lang="en-US" dirty="0" err="1"/>
              <a:t>durée</a:t>
            </a:r>
            <a:r>
              <a:rPr lang="en-US" dirty="0"/>
              <a:t>, material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46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Leading Intellectual/Political paradigms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Marxism (Sartre)</a:t>
            </a:r>
          </a:p>
          <a:p>
            <a:endParaRPr lang="en-US" dirty="0"/>
          </a:p>
          <a:p>
            <a:r>
              <a:rPr lang="en-US" dirty="0" err="1" smtClean="0"/>
              <a:t>Conservativism</a:t>
            </a:r>
            <a:r>
              <a:rPr lang="en-US" dirty="0" smtClean="0"/>
              <a:t> (</a:t>
            </a:r>
            <a:r>
              <a:rPr lang="en-US" dirty="0" smtClean="0"/>
              <a:t>Catholicism, Gaullist, </a:t>
            </a:r>
            <a:r>
              <a:rPr lang="en-US" dirty="0" err="1" smtClean="0"/>
              <a:t>Poujadisme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Liberalism (Raymond </a:t>
            </a:r>
            <a:r>
              <a:rPr lang="en-US" dirty="0" err="1" smtClean="0"/>
              <a:t>Aron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96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‘From resistance to revolution’?</a:t>
            </a:r>
          </a:p>
          <a:p>
            <a:pPr lvl="1"/>
            <a:r>
              <a:rPr lang="en-US" dirty="0" smtClean="0"/>
              <a:t>Revolutionary Left tries to seize the occasion to direct postwar politics</a:t>
            </a:r>
          </a:p>
          <a:p>
            <a:pPr lvl="1"/>
            <a:r>
              <a:rPr lang="en-US" dirty="0" smtClean="0"/>
              <a:t>‘They’re on the train for </a:t>
            </a:r>
            <a:r>
              <a:rPr lang="en-US" i="1" dirty="0" smtClean="0"/>
              <a:t>1984</a:t>
            </a:r>
            <a:r>
              <a:rPr lang="en-US" dirty="0" smtClean="0"/>
              <a:t>, thinking it was 1848’</a:t>
            </a:r>
          </a:p>
          <a:p>
            <a:pPr lvl="2"/>
            <a:r>
              <a:rPr lang="en-US" dirty="0" smtClean="0"/>
              <a:t>Quip of British journalist</a:t>
            </a:r>
          </a:p>
          <a:p>
            <a:pPr lvl="1"/>
            <a:r>
              <a:rPr lang="en-US" dirty="0" smtClean="0"/>
              <a:t>Communist Party – apogee of influence</a:t>
            </a:r>
          </a:p>
          <a:p>
            <a:pPr lvl="2"/>
            <a:r>
              <a:rPr lang="en-US" dirty="0" smtClean="0"/>
              <a:t>USSR seen in a positive light (even by the conservative Catholic De Gaulle)</a:t>
            </a:r>
          </a:p>
          <a:p>
            <a:pPr lvl="1"/>
            <a:r>
              <a:rPr lang="en-US" dirty="0" smtClean="0"/>
              <a:t>De Gaulle oversaw Constituent Assembly until January 1946 – dissatisfied with role for executive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Republic founded in October 1946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imited executive authority, much like in the 3</a:t>
            </a:r>
            <a:r>
              <a:rPr lang="en-US" baseline="30000" dirty="0" smtClean="0"/>
              <a:t>rd</a:t>
            </a:r>
            <a:r>
              <a:rPr lang="en-US" dirty="0" smtClean="0"/>
              <a:t> Republic…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4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8292"/>
            <a:ext cx="8229600" cy="51458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Vichy authorities and collaborators attacked</a:t>
            </a:r>
          </a:p>
          <a:p>
            <a:pPr lvl="1"/>
            <a:r>
              <a:rPr lang="en-US" dirty="0" smtClean="0"/>
              <a:t>Lower purge rates than in Belgium and Netherlands</a:t>
            </a:r>
          </a:p>
          <a:p>
            <a:pPr lvl="1"/>
            <a:r>
              <a:rPr lang="en-US" dirty="0" smtClean="0"/>
              <a:t>Body counts</a:t>
            </a:r>
          </a:p>
          <a:p>
            <a:pPr lvl="2"/>
            <a:r>
              <a:rPr lang="en-US" dirty="0" smtClean="0"/>
              <a:t>Rumors: 120K</a:t>
            </a:r>
          </a:p>
          <a:p>
            <a:pPr lvl="2"/>
            <a:r>
              <a:rPr lang="en-US" dirty="0" smtClean="0"/>
              <a:t>Reality: probably 10-12K</a:t>
            </a:r>
          </a:p>
          <a:p>
            <a:pPr lvl="3"/>
            <a:r>
              <a:rPr lang="en-US" dirty="0" smtClean="0"/>
              <a:t>Compare this to 15-30K during the Terror</a:t>
            </a:r>
          </a:p>
          <a:p>
            <a:pPr lvl="2"/>
            <a:r>
              <a:rPr lang="en-US" dirty="0" smtClean="0"/>
              <a:t>39K sentenced; 40K stripped of civic rights</a:t>
            </a:r>
          </a:p>
          <a:p>
            <a:pPr lvl="2"/>
            <a:r>
              <a:rPr lang="en-US" dirty="0" smtClean="0"/>
              <a:t>95K sentenced to ‘Civic Death’</a:t>
            </a:r>
          </a:p>
          <a:p>
            <a:pPr lvl="2"/>
            <a:r>
              <a:rPr lang="en-US" dirty="0" smtClean="0"/>
              <a:t>2K sentenced to death, only 700-800 were carried out</a:t>
            </a:r>
          </a:p>
          <a:p>
            <a:pPr lvl="1"/>
            <a:r>
              <a:rPr lang="en-US" dirty="0" err="1" smtClean="0"/>
              <a:t>Pétain</a:t>
            </a:r>
            <a:r>
              <a:rPr lang="en-US" dirty="0" smtClean="0"/>
              <a:t>: death sentence commuted by De Gaulle</a:t>
            </a:r>
          </a:p>
          <a:p>
            <a:pPr lvl="1"/>
            <a:r>
              <a:rPr lang="en-US" dirty="0" smtClean="0"/>
              <a:t>Laval: shot before a firing squad</a:t>
            </a:r>
          </a:p>
          <a:p>
            <a:r>
              <a:rPr lang="en-US" dirty="0" smtClean="0"/>
              <a:t>The political ‘deck’ is cleared.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93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Executions of Collaborators</a:t>
            </a:r>
            <a:endParaRPr lang="en-US" dirty="0"/>
          </a:p>
        </p:txBody>
      </p:sp>
      <p:pic>
        <p:nvPicPr>
          <p:cNvPr id="4" name="Content Placeholder 3" descr="Lvov, Poland, Seven Judenrat Members Executed Simultaneously by Hang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50" r="-17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573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Les </a:t>
            </a:r>
            <a:r>
              <a:rPr lang="en-US" sz="3600" dirty="0" err="1" smtClean="0"/>
              <a:t>tondues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Women suspected of sleeping with Germans</a:t>
            </a:r>
            <a:endParaRPr lang="en-US" sz="3600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63" r="-6463"/>
          <a:stretch>
            <a:fillRect/>
          </a:stretch>
        </p:blipFill>
        <p:spPr>
          <a:xfrm>
            <a:off x="457200" y="177825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90856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tondues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3" b="100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404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Gaulle founds RPF party: center-right</a:t>
            </a:r>
          </a:p>
          <a:p>
            <a:pPr lvl="1"/>
            <a:r>
              <a:rPr lang="en-US" i="1" dirty="0" err="1" smtClean="0"/>
              <a:t>Rassemblement</a:t>
            </a:r>
            <a:r>
              <a:rPr lang="en-US" i="1" dirty="0" smtClean="0"/>
              <a:t> du </a:t>
            </a:r>
            <a:r>
              <a:rPr lang="en-US" i="1" dirty="0" err="1" smtClean="0"/>
              <a:t>Peuple</a:t>
            </a:r>
            <a:r>
              <a:rPr lang="en-US" i="1" dirty="0" smtClean="0"/>
              <a:t> </a:t>
            </a:r>
            <a:r>
              <a:rPr lang="en-US" i="1" dirty="0" err="1" smtClean="0"/>
              <a:t>Français</a:t>
            </a:r>
            <a:endParaRPr lang="en-US" dirty="0" smtClean="0"/>
          </a:p>
          <a:p>
            <a:pPr lvl="1"/>
            <a:endParaRPr lang="en-US" i="1" dirty="0"/>
          </a:p>
          <a:p>
            <a:r>
              <a:rPr lang="en-US" dirty="0" smtClean="0"/>
              <a:t>Out of power, he and his party gain influence over the course of the </a:t>
            </a:r>
            <a:r>
              <a:rPr lang="en-US" dirty="0" smtClean="0"/>
              <a:t>early Fourth </a:t>
            </a:r>
            <a:r>
              <a:rPr lang="en-US" dirty="0" smtClean="0"/>
              <a:t>Republic</a:t>
            </a:r>
          </a:p>
          <a:p>
            <a:endParaRPr lang="en-US" dirty="0"/>
          </a:p>
          <a:p>
            <a:r>
              <a:rPr lang="en-US" dirty="0" smtClean="0"/>
              <a:t>Ancestor of the RPR and 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91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Fourth Republic, 1946-1958</a:t>
            </a:r>
            <a:br>
              <a:rPr lang="en-US" dirty="0" smtClean="0"/>
            </a:br>
            <a:r>
              <a:rPr lang="en-US" dirty="0" smtClean="0"/>
              <a:t>Unpopular, despite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Referendum on Constitution</a:t>
            </a:r>
          </a:p>
          <a:p>
            <a:pPr lvl="1"/>
            <a:r>
              <a:rPr lang="en-US" dirty="0" smtClean="0"/>
              <a:t>1/3 Support it</a:t>
            </a:r>
          </a:p>
          <a:p>
            <a:pPr lvl="1"/>
            <a:r>
              <a:rPr lang="en-US" dirty="0" smtClean="0"/>
              <a:t>1/3 Reject it</a:t>
            </a:r>
          </a:p>
          <a:p>
            <a:pPr lvl="1"/>
            <a:r>
              <a:rPr lang="en-US" dirty="0" smtClean="0"/>
              <a:t>1/3 Don’t vote</a:t>
            </a:r>
          </a:p>
          <a:p>
            <a:pPr lvl="1"/>
            <a:r>
              <a:rPr lang="en-US" dirty="0" smtClean="0"/>
              <a:t>Inauspicious founding!</a:t>
            </a:r>
          </a:p>
          <a:p>
            <a:pPr lvl="1"/>
            <a:r>
              <a:rPr lang="en-US" dirty="0"/>
              <a:t>Goal of constitution: reconcile parliamentary democracy with ministerial stability </a:t>
            </a:r>
            <a:r>
              <a:rPr lang="en-US" dirty="0" smtClean="0"/>
              <a:t>– failure:</a:t>
            </a:r>
          </a:p>
          <a:p>
            <a:pPr marL="457200" lvl="1" indent="0">
              <a:buNone/>
            </a:pPr>
            <a:r>
              <a:rPr lang="en-US" dirty="0" smtClean="0"/>
              <a:t>	24 different governments during 4</a:t>
            </a:r>
            <a:r>
              <a:rPr lang="en-US" baseline="30000" dirty="0" smtClean="0"/>
              <a:t>th</a:t>
            </a:r>
            <a:r>
              <a:rPr lang="en-US" dirty="0" smtClean="0"/>
              <a:t> Republic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31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1078</Words>
  <Application>Microsoft Macintosh PowerPoint</Application>
  <PresentationFormat>On-screen Show (4:3)</PresentationFormat>
  <Paragraphs>168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Fourth Republic The End of the Thirty Years War of the 20th century</vt:lpstr>
      <vt:lpstr>Ouradour sur Glane</vt:lpstr>
      <vt:lpstr>Postwar Politics</vt:lpstr>
      <vt:lpstr>Postwar Politics</vt:lpstr>
      <vt:lpstr>Executions of Collaborators</vt:lpstr>
      <vt:lpstr>Les tondues Women suspected of sleeping with Germans</vt:lpstr>
      <vt:lpstr>Les tondues</vt:lpstr>
      <vt:lpstr>Postwar Politics</vt:lpstr>
      <vt:lpstr>Fourth Republic, 1946-1958 Unpopular, despite progress</vt:lpstr>
      <vt:lpstr>Progress</vt:lpstr>
      <vt:lpstr>Economic Progress</vt:lpstr>
      <vt:lpstr>A mixed economy</vt:lpstr>
      <vt:lpstr>Origins of the mixed state?</vt:lpstr>
      <vt:lpstr>State institutions to study  and manage society</vt:lpstr>
      <vt:lpstr>Culture </vt:lpstr>
      <vt:lpstr>Different legacies of  the social-cultural state</vt:lpstr>
      <vt:lpstr>International Organisations</vt:lpstr>
      <vt:lpstr>Cold War (4th and 5th Republics)</vt:lpstr>
      <vt:lpstr>NATO</vt:lpstr>
      <vt:lpstr>Post War Colonial Crises</vt:lpstr>
      <vt:lpstr>Colonial Crisis I – Indochina</vt:lpstr>
      <vt:lpstr>Colonial Crisis II – Algeria</vt:lpstr>
      <vt:lpstr>Intellectual Currents  1950s and early 1960s</vt:lpstr>
      <vt:lpstr>Intellectual Currents  1950s and early 1960s</vt:lpstr>
      <vt:lpstr>Leading Intellectual/Political paradigms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End of the Thirty Years War</dc:title>
  <dc:creator>Charles Walton</dc:creator>
  <cp:lastModifiedBy>Charles Walton</cp:lastModifiedBy>
  <cp:revision>47</cp:revision>
  <dcterms:created xsi:type="dcterms:W3CDTF">2014-02-18T12:16:59Z</dcterms:created>
  <dcterms:modified xsi:type="dcterms:W3CDTF">2015-02-16T11:58:58Z</dcterms:modified>
</cp:coreProperties>
</file>