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5" r:id="rId1"/>
  </p:sldMasterIdLst>
  <p:notesMasterIdLst>
    <p:notesMasterId r:id="rId32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92" r:id="rId10"/>
    <p:sldId id="265" r:id="rId11"/>
    <p:sldId id="293" r:id="rId12"/>
    <p:sldId id="266" r:id="rId13"/>
    <p:sldId id="276" r:id="rId14"/>
    <p:sldId id="267" r:id="rId15"/>
    <p:sldId id="268" r:id="rId16"/>
    <p:sldId id="269" r:id="rId17"/>
    <p:sldId id="270" r:id="rId18"/>
    <p:sldId id="271" r:id="rId19"/>
    <p:sldId id="272" r:id="rId20"/>
    <p:sldId id="296" r:id="rId21"/>
    <p:sldId id="273" r:id="rId22"/>
    <p:sldId id="278" r:id="rId23"/>
    <p:sldId id="294" r:id="rId24"/>
    <p:sldId id="279" r:id="rId25"/>
    <p:sldId id="297" r:id="rId26"/>
    <p:sldId id="274" r:id="rId27"/>
    <p:sldId id="298" r:id="rId28"/>
    <p:sldId id="299" r:id="rId29"/>
    <p:sldId id="300" r:id="rId30"/>
    <p:sldId id="277" r:id="rId3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27" d="100"/>
          <a:sy n="127" d="100"/>
        </p:scale>
        <p:origin x="-96" y="-4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notesMaster" Target="notesMasters/notesMaster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interSettings" Target="printerSettings/printerSettings1.bin"/><Relationship Id="rId34" Type="http://schemas.openxmlformats.org/officeDocument/2006/relationships/presProps" Target="presProps.xml"/><Relationship Id="rId35" Type="http://schemas.openxmlformats.org/officeDocument/2006/relationships/viewProps" Target="viewProps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F788A8-81A9-464C-80AD-F6D44474CB09}" type="datetimeFigureOut">
              <a:rPr lang="en-US" smtClean="0"/>
              <a:t>11/4/13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6DF3BB-2856-6F43-B2B1-0605B4898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6239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6DF3BB-2856-6F43-B2B1-0605B48983D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2787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1C561-488A-A742-8402-A11E88CEE7EE}" type="datetimeFigureOut">
              <a:rPr lang="en-US" smtClean="0"/>
              <a:t>11/4/13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B64CF-7E84-1640-89EC-3D4FCF7471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4569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1C561-488A-A742-8402-A11E88CEE7EE}" type="datetimeFigureOut">
              <a:rPr lang="en-US" smtClean="0"/>
              <a:t>11/4/13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B64CF-7E84-1640-89EC-3D4FCF7471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6546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1C561-488A-A742-8402-A11E88CEE7EE}" type="datetimeFigureOut">
              <a:rPr lang="en-US" smtClean="0"/>
              <a:t>11/4/13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B64CF-7E84-1640-89EC-3D4FCF7471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2110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1C561-488A-A742-8402-A11E88CEE7EE}" type="datetimeFigureOut">
              <a:rPr lang="en-US" smtClean="0"/>
              <a:t>11/4/13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B64CF-7E84-1640-89EC-3D4FCF7471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01532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1C561-488A-A742-8402-A11E88CEE7EE}" type="datetimeFigureOut">
              <a:rPr lang="en-US" smtClean="0"/>
              <a:t>11/4/13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B64CF-7E84-1640-89EC-3D4FCF7471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1782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1C561-488A-A742-8402-A11E88CEE7EE}" type="datetimeFigureOut">
              <a:rPr lang="en-US" smtClean="0"/>
              <a:t>11/4/13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B64CF-7E84-1640-89EC-3D4FCF7471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9940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1C561-488A-A742-8402-A11E88CEE7EE}" type="datetimeFigureOut">
              <a:rPr lang="en-US" smtClean="0"/>
              <a:t>11/4/13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B64CF-7E84-1640-89EC-3D4FCF7471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5929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1C561-488A-A742-8402-A11E88CEE7EE}" type="datetimeFigureOut">
              <a:rPr lang="en-US" smtClean="0"/>
              <a:t>11/4/13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B64CF-7E84-1640-89EC-3D4FCF7471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08486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1C561-488A-A742-8402-A11E88CEE7EE}" type="datetimeFigureOut">
              <a:rPr lang="en-US" smtClean="0"/>
              <a:t>11/4/13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B64CF-7E84-1640-89EC-3D4FCF7471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1819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1C561-488A-A742-8402-A11E88CEE7EE}" type="datetimeFigureOut">
              <a:rPr lang="en-US" smtClean="0"/>
              <a:t>11/4/13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B64CF-7E84-1640-89EC-3D4FCF7471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9593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1C561-488A-A742-8402-A11E88CEE7EE}" type="datetimeFigureOut">
              <a:rPr lang="en-US" smtClean="0"/>
              <a:t>11/4/13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B64CF-7E84-1640-89EC-3D4FCF7471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9652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F1C561-488A-A742-8402-A11E88CEE7EE}" type="datetimeFigureOut">
              <a:rPr lang="en-US" smtClean="0"/>
              <a:t>11/4/13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9B64CF-7E84-1640-89EC-3D4FCF7471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340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25710"/>
            <a:ext cx="7772400" cy="1470025"/>
          </a:xfrm>
        </p:spPr>
        <p:txBody>
          <a:bodyPr/>
          <a:lstStyle/>
          <a:p>
            <a:r>
              <a:rPr lang="en-US" dirty="0" smtClean="0"/>
              <a:t>The French Revolution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435308"/>
            <a:ext cx="7772400" cy="4000862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en-US" dirty="0" smtClean="0">
                <a:solidFill>
                  <a:schemeClr val="tx1"/>
                </a:solidFill>
              </a:rPr>
              <a:t>It was the best of times, it was the worst of times.  - Charles Dickens</a:t>
            </a:r>
          </a:p>
          <a:p>
            <a:pPr algn="l"/>
            <a:endParaRPr lang="en-US" dirty="0">
              <a:solidFill>
                <a:schemeClr val="tx1"/>
              </a:solidFill>
            </a:endParaRP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The French Revolution is a movement of God. It is a pure gift to progress.  - Victor Hugo</a:t>
            </a:r>
          </a:p>
          <a:p>
            <a:pPr algn="l"/>
            <a:endParaRPr lang="en-US" dirty="0">
              <a:solidFill>
                <a:schemeClr val="tx1"/>
              </a:solidFill>
            </a:endParaRP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Terror is only justice: prompt, severe, inflexible. It is an emanation of virtue. – Robespierre</a:t>
            </a:r>
            <a:endParaRPr lang="en-US" dirty="0">
              <a:solidFill>
                <a:schemeClr val="tx1"/>
              </a:solidFill>
            </a:endParaRPr>
          </a:p>
          <a:p>
            <a:pPr algn="l"/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50456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Immediate Causes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u="sng" dirty="0" smtClean="0"/>
              <a:t>Financial</a:t>
            </a:r>
          </a:p>
          <a:p>
            <a:pPr lvl="1"/>
            <a:r>
              <a:rPr lang="en-US" dirty="0" smtClean="0"/>
              <a:t>Impending bankruptcy</a:t>
            </a:r>
          </a:p>
          <a:p>
            <a:pPr lvl="2"/>
            <a:r>
              <a:rPr lang="en-US" dirty="0" smtClean="0"/>
              <a:t>France helped finance the American War for Independence from Britain (1770s-1780s)</a:t>
            </a:r>
          </a:p>
          <a:p>
            <a:pPr lvl="2"/>
            <a:r>
              <a:rPr lang="en-US" dirty="0" smtClean="0"/>
              <a:t>More than half of annual tax revenues used up to pay interest on the debt (1786)</a:t>
            </a:r>
          </a:p>
          <a:p>
            <a:pPr lvl="2"/>
            <a:r>
              <a:rPr lang="en-US" dirty="0" smtClean="0"/>
              <a:t>No central bank, regime borrowed at high interest rates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99740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Immediate Causes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Political</a:t>
            </a:r>
          </a:p>
          <a:p>
            <a:pPr lvl="1"/>
            <a:r>
              <a:rPr lang="en-US" dirty="0"/>
              <a:t>Prior failure to persuade hand-picked assemblies of notables (1787 and 1788) to agree to more </a:t>
            </a:r>
            <a:r>
              <a:rPr lang="en-US" dirty="0" smtClean="0"/>
              <a:t>taxes (First and Second Assemblies of Notables)</a:t>
            </a:r>
          </a:p>
          <a:p>
            <a:pPr lvl="1"/>
            <a:endParaRPr lang="en-US" dirty="0"/>
          </a:p>
          <a:p>
            <a:pPr lvl="1"/>
            <a:r>
              <a:rPr lang="en-US" dirty="0" err="1" smtClean="0"/>
              <a:t>Parlement</a:t>
            </a:r>
            <a:r>
              <a:rPr lang="en-US" dirty="0" smtClean="0"/>
              <a:t> refuses to increase taxes. </a:t>
            </a:r>
          </a:p>
          <a:p>
            <a:pPr lvl="2"/>
            <a:r>
              <a:rPr lang="en-US" dirty="0" smtClean="0"/>
              <a:t>May 1788: King dismisses the magistrates: revolts break out</a:t>
            </a:r>
            <a:endParaRPr lang="en-US" dirty="0"/>
          </a:p>
          <a:p>
            <a:pPr lvl="2"/>
            <a:r>
              <a:rPr lang="en-US" dirty="0" smtClean="0"/>
              <a:t>King agrees to a Meeting of the Estates General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11904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Meeting of the Estates General</a:t>
            </a:r>
            <a:br>
              <a:rPr lang="en-US" dirty="0" smtClean="0"/>
            </a:br>
            <a:r>
              <a:rPr lang="en-US" dirty="0" smtClean="0"/>
              <a:t>May 1789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Clergy</a:t>
            </a:r>
            <a:r>
              <a:rPr lang="en-US" dirty="0" smtClean="0"/>
              <a:t>, nobles</a:t>
            </a:r>
            <a:r>
              <a:rPr lang="en-US" dirty="0"/>
              <a:t> </a:t>
            </a:r>
            <a:r>
              <a:rPr lang="en-US" dirty="0" smtClean="0"/>
              <a:t>and third estate. </a:t>
            </a:r>
          </a:p>
          <a:p>
            <a:endParaRPr lang="en-US" dirty="0"/>
          </a:p>
          <a:p>
            <a:r>
              <a:rPr lang="en-US" dirty="0" smtClean="0"/>
              <a:t>First time since 1614 (absolutism had suppressed most representative bodies)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 smtClean="0"/>
              <a:t>Vote by order or by head? </a:t>
            </a:r>
            <a:r>
              <a:rPr lang="en-US" dirty="0" smtClean="0"/>
              <a:t>Unresolved question.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06389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Phases of Revolution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Liberal Phase – 1789-1792</a:t>
            </a:r>
          </a:p>
          <a:p>
            <a:r>
              <a:rPr lang="en-US" dirty="0" smtClean="0"/>
              <a:t>Radical Phase – 1792-1794</a:t>
            </a:r>
          </a:p>
          <a:p>
            <a:pPr lvl="1"/>
            <a:r>
              <a:rPr lang="en-US" dirty="0" smtClean="0"/>
              <a:t>Year II, the Terror</a:t>
            </a:r>
          </a:p>
          <a:p>
            <a:r>
              <a:rPr lang="en-US" dirty="0" err="1" smtClean="0"/>
              <a:t>Thermidor</a:t>
            </a:r>
            <a:r>
              <a:rPr lang="en-US" dirty="0" smtClean="0"/>
              <a:t> – 1794-1795</a:t>
            </a:r>
          </a:p>
          <a:p>
            <a:r>
              <a:rPr lang="en-US" dirty="0" smtClean="0"/>
              <a:t>Directory – 1795-1799</a:t>
            </a:r>
          </a:p>
          <a:p>
            <a:r>
              <a:rPr lang="en-US" dirty="0" smtClean="0"/>
              <a:t>Consulate, First Empire – 1800-1814</a:t>
            </a:r>
          </a:p>
          <a:p>
            <a:pPr lvl="1"/>
            <a:r>
              <a:rPr lang="en-US" dirty="0" smtClean="0"/>
              <a:t>Napoleonic period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87766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1789 – </a:t>
            </a:r>
            <a:r>
              <a:rPr lang="en-US" i="1" dirty="0" smtClean="0"/>
              <a:t>La </a:t>
            </a:r>
            <a:r>
              <a:rPr lang="en-US" i="1" dirty="0" err="1" smtClean="0"/>
              <a:t>Révolution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June 17  - Third Estate, impatient and suspicious of Clergy and Nobles, declares itself to be ‘the nation’.  Asserts its sovereign authority over taxation and swears to uphold the debt</a:t>
            </a:r>
          </a:p>
          <a:p>
            <a:endParaRPr lang="en-US" dirty="0"/>
          </a:p>
          <a:p>
            <a:r>
              <a:rPr lang="en-US" dirty="0" smtClean="0"/>
              <a:t>Late June – Louis XVI eventually concedes but plots military repression.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2826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1789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July 14 – Storming the Bastille</a:t>
            </a:r>
          </a:p>
          <a:p>
            <a:pPr lvl="1"/>
            <a:r>
              <a:rPr lang="en-US" dirty="0" smtClean="0"/>
              <a:t>Parisians, in search of arms, attack this fortress and prison on the edge of Paris for arms; few prisoners being held there at the time. Governor fires on crowds, who storm the prison and put his head on a pike.</a:t>
            </a:r>
          </a:p>
          <a:p>
            <a:pPr lvl="1"/>
            <a:endParaRPr lang="en-US" dirty="0"/>
          </a:p>
          <a:p>
            <a:r>
              <a:rPr lang="en-US" dirty="0" smtClean="0"/>
              <a:t>August 4 – Abolition of Privilege</a:t>
            </a:r>
          </a:p>
          <a:p>
            <a:endParaRPr lang="en-US" dirty="0"/>
          </a:p>
          <a:p>
            <a:r>
              <a:rPr lang="en-US" dirty="0" smtClean="0"/>
              <a:t>August 28: Declaration of the Rights of Man and of the Citizen</a:t>
            </a:r>
          </a:p>
          <a:p>
            <a:pPr lvl="1"/>
            <a:r>
              <a:rPr lang="en-US" dirty="0" smtClean="0"/>
              <a:t>All sovereignty resides in the nation</a:t>
            </a:r>
          </a:p>
          <a:p>
            <a:pPr lvl="1"/>
            <a:endParaRPr lang="en-US" dirty="0"/>
          </a:p>
          <a:p>
            <a:r>
              <a:rPr lang="en-US" dirty="0" smtClean="0"/>
              <a:t>October 5-6 – Women’s Bread March to Versailles</a:t>
            </a:r>
          </a:p>
          <a:p>
            <a:pPr lvl="1"/>
            <a:r>
              <a:rPr lang="en-US" dirty="0" smtClean="0"/>
              <a:t>Brings King, Queen and National Assembly to Paris, where they were more vulnerable to popular pressures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07883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1790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43602"/>
            <a:ext cx="8229600" cy="5278692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Civil Constitution of the Clergy</a:t>
            </a:r>
          </a:p>
          <a:p>
            <a:pPr lvl="1"/>
            <a:r>
              <a:rPr lang="en-US" dirty="0" smtClean="0"/>
              <a:t>State seizes church lands (10-12% of all land), which will be auctioned off</a:t>
            </a:r>
          </a:p>
          <a:p>
            <a:pPr lvl="1"/>
            <a:r>
              <a:rPr lang="en-US" dirty="0" smtClean="0"/>
              <a:t>Closure of cloisters – monasteries and convents</a:t>
            </a:r>
          </a:p>
          <a:p>
            <a:pPr lvl="1"/>
            <a:r>
              <a:rPr lang="en-US" dirty="0" smtClean="0"/>
              <a:t>Mandatory oath to uphold the Constitution</a:t>
            </a:r>
          </a:p>
          <a:p>
            <a:endParaRPr lang="en-US" dirty="0"/>
          </a:p>
          <a:p>
            <a:r>
              <a:rPr lang="en-US" dirty="0" smtClean="0"/>
              <a:t>Left/Right splits in National Assembly</a:t>
            </a:r>
          </a:p>
          <a:p>
            <a:pPr lvl="1"/>
            <a:r>
              <a:rPr lang="en-US" dirty="0" smtClean="0"/>
              <a:t>Royalists sit on right; Jacobins and their allies on the left</a:t>
            </a:r>
          </a:p>
          <a:p>
            <a:endParaRPr lang="en-US" dirty="0"/>
          </a:p>
          <a:p>
            <a:r>
              <a:rPr lang="en-US" dirty="0" smtClean="0"/>
              <a:t>Spread of </a:t>
            </a:r>
            <a:r>
              <a:rPr lang="en-US" u="sng" dirty="0" smtClean="0"/>
              <a:t>Jacobin</a:t>
            </a:r>
            <a:r>
              <a:rPr lang="en-US" dirty="0" smtClean="0"/>
              <a:t> clubs throughout France</a:t>
            </a:r>
          </a:p>
          <a:p>
            <a:pPr lvl="1"/>
            <a:r>
              <a:rPr lang="en-US" dirty="0" smtClean="0"/>
              <a:t>Who were </a:t>
            </a:r>
            <a:r>
              <a:rPr lang="en-US" i="1" dirty="0" smtClean="0"/>
              <a:t>Jacobins?</a:t>
            </a:r>
            <a:endParaRPr lang="en-US" dirty="0" smtClean="0"/>
          </a:p>
          <a:p>
            <a:pPr lvl="2"/>
            <a:r>
              <a:rPr lang="en-US" dirty="0" smtClean="0"/>
              <a:t>Initially a group of legislators who meet to strategize</a:t>
            </a:r>
          </a:p>
          <a:p>
            <a:pPr lvl="2"/>
            <a:r>
              <a:rPr lang="en-US" dirty="0" smtClean="0"/>
              <a:t>Eventually, a nationwide network of clubs in favor of a constitution, rights and legal equality.</a:t>
            </a:r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marL="457200" lvl="1" indent="0">
              <a:buNone/>
            </a:pPr>
            <a:endParaRPr lang="en-US" dirty="0" smtClean="0"/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41452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1791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June: Flight to </a:t>
            </a:r>
            <a:r>
              <a:rPr lang="en-US" dirty="0" err="1" smtClean="0"/>
              <a:t>Varennes</a:t>
            </a:r>
            <a:endParaRPr lang="en-US" dirty="0" smtClean="0"/>
          </a:p>
          <a:p>
            <a:pPr lvl="1"/>
            <a:r>
              <a:rPr lang="en-US" dirty="0" smtClean="0"/>
              <a:t>King tries to flee France</a:t>
            </a:r>
          </a:p>
          <a:p>
            <a:pPr lvl="1"/>
            <a:r>
              <a:rPr lang="en-US" dirty="0" smtClean="0"/>
              <a:t>Intended to return with counterrevolutionary troops (Marie-Antoinette’s brother, Joseph, was emperor of the Habsburg Empire)</a:t>
            </a:r>
          </a:p>
          <a:p>
            <a:pPr lvl="1"/>
            <a:r>
              <a:rPr lang="en-US" dirty="0" smtClean="0"/>
              <a:t>Recognized at border by a postman</a:t>
            </a:r>
            <a:r>
              <a:rPr lang="en-US" dirty="0"/>
              <a:t> </a:t>
            </a:r>
            <a:r>
              <a:rPr lang="en-US" dirty="0" smtClean="0"/>
              <a:t>and sent back to Paris</a:t>
            </a:r>
          </a:p>
          <a:p>
            <a:r>
              <a:rPr lang="en-US" dirty="0" smtClean="0"/>
              <a:t>July: Radicals </a:t>
            </a:r>
            <a:r>
              <a:rPr lang="en-US" dirty="0" smtClean="0"/>
              <a:t>present petition for </a:t>
            </a:r>
            <a:r>
              <a:rPr lang="en-US" dirty="0" smtClean="0"/>
              <a:t>a Republic – authorities fire on them: Massacre on the Champs de Mars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61882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1792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April: War declared against Austria. Soon, revolutionary France is at war with most of its </a:t>
            </a:r>
            <a:r>
              <a:rPr lang="en-US" dirty="0" err="1" smtClean="0"/>
              <a:t>neighbours</a:t>
            </a:r>
            <a:r>
              <a:rPr lang="en-US" dirty="0" smtClean="0"/>
              <a:t>, who fear the spread of revolution.</a:t>
            </a:r>
          </a:p>
          <a:p>
            <a:endParaRPr lang="en-US" dirty="0"/>
          </a:p>
          <a:p>
            <a:r>
              <a:rPr lang="en-US" dirty="0" smtClean="0"/>
              <a:t>August 10: The monarchy falls in violent insurrection</a:t>
            </a:r>
          </a:p>
          <a:p>
            <a:endParaRPr lang="en-US" dirty="0"/>
          </a:p>
          <a:p>
            <a:r>
              <a:rPr lang="en-US" dirty="0" smtClean="0"/>
              <a:t>September 2-7: Prison massacres of priests and nobles in Paris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September 21: First Republic declared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67551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1793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January 21: Louis XVI is guillotined</a:t>
            </a:r>
          </a:p>
          <a:p>
            <a:r>
              <a:rPr lang="en-US" dirty="0" smtClean="0"/>
              <a:t>March: </a:t>
            </a:r>
          </a:p>
          <a:p>
            <a:pPr lvl="1"/>
            <a:r>
              <a:rPr lang="en-US" dirty="0" err="1" smtClean="0"/>
              <a:t>Vendée</a:t>
            </a:r>
            <a:r>
              <a:rPr lang="en-US" dirty="0" smtClean="0"/>
              <a:t> counterrevolutionary revolts</a:t>
            </a:r>
          </a:p>
          <a:p>
            <a:pPr lvl="1"/>
            <a:r>
              <a:rPr lang="en-US" dirty="0" smtClean="0"/>
              <a:t>Terror: ‘the order of the day’</a:t>
            </a:r>
          </a:p>
          <a:p>
            <a:r>
              <a:rPr lang="en-US" dirty="0" smtClean="0"/>
              <a:t>June: </a:t>
            </a:r>
            <a:r>
              <a:rPr lang="en-US" dirty="0" err="1" smtClean="0"/>
              <a:t>Girondins</a:t>
            </a:r>
            <a:r>
              <a:rPr lang="en-US" dirty="0" smtClean="0"/>
              <a:t> purged from National Convention</a:t>
            </a:r>
          </a:p>
          <a:p>
            <a:r>
              <a:rPr lang="en-US" dirty="0" smtClean="0"/>
              <a:t>Summer: Federalist Revolts in provinces against </a:t>
            </a:r>
            <a:r>
              <a:rPr lang="en-US" dirty="0" smtClean="0"/>
              <a:t>sans-culotte controlled Paris. The revolts are brutally </a:t>
            </a:r>
            <a:r>
              <a:rPr lang="en-US" dirty="0" smtClean="0"/>
              <a:t>crushed by central government and terror </a:t>
            </a:r>
            <a:r>
              <a:rPr lang="en-US" dirty="0" smtClean="0"/>
              <a:t>institutions in late summer and fall.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665469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Persistent Symbol of </a:t>
            </a:r>
            <a:br>
              <a:rPr lang="en-US" dirty="0" smtClean="0"/>
            </a:br>
            <a:r>
              <a:rPr lang="en-US" dirty="0" smtClean="0"/>
              <a:t>Social and Political Change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‘It will be like the French Revolution… It will take years.’</a:t>
            </a:r>
          </a:p>
          <a:p>
            <a:pPr lvl="2"/>
            <a:r>
              <a:rPr lang="en-US" dirty="0" smtClean="0"/>
              <a:t> </a:t>
            </a:r>
            <a:r>
              <a:rPr lang="en-US" dirty="0" err="1" smtClean="0"/>
              <a:t>Hatim</a:t>
            </a:r>
            <a:r>
              <a:rPr lang="en-US" dirty="0" smtClean="0"/>
              <a:t> </a:t>
            </a:r>
            <a:r>
              <a:rPr lang="en-US" dirty="0" err="1" smtClean="0"/>
              <a:t>Tallima</a:t>
            </a:r>
            <a:r>
              <a:rPr lang="en-US" dirty="0"/>
              <a:t> </a:t>
            </a:r>
            <a:r>
              <a:rPr lang="en-US" dirty="0" smtClean="0"/>
              <a:t>of the Revolutionary Socialists in Cairo, 2013</a:t>
            </a:r>
          </a:p>
          <a:p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481654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1793 (</a:t>
            </a:r>
            <a:r>
              <a:rPr lang="en-US" dirty="0" err="1" smtClean="0"/>
              <a:t>cont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Marat assassinated (July)</a:t>
            </a:r>
          </a:p>
          <a:p>
            <a:endParaRPr lang="en-US" dirty="0" smtClean="0"/>
          </a:p>
          <a:p>
            <a:r>
              <a:rPr lang="en-US" dirty="0" err="1" smtClean="0"/>
              <a:t>Levée</a:t>
            </a:r>
            <a:r>
              <a:rPr lang="en-US" dirty="0" smtClean="0"/>
              <a:t> en masse – first universal modern conscription</a:t>
            </a:r>
          </a:p>
          <a:p>
            <a:r>
              <a:rPr lang="en-US" dirty="0" smtClean="0"/>
              <a:t>Law of Suspects (September)</a:t>
            </a:r>
          </a:p>
          <a:p>
            <a:r>
              <a:rPr lang="en-US" dirty="0" smtClean="0"/>
              <a:t>Revolutionary Government (October)</a:t>
            </a:r>
          </a:p>
          <a:p>
            <a:r>
              <a:rPr lang="en-US" dirty="0" err="1" smtClean="0"/>
              <a:t>Dechristianisation</a:t>
            </a:r>
            <a:r>
              <a:rPr lang="en-US" dirty="0" smtClean="0"/>
              <a:t> (November-December)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Autumn</a:t>
            </a:r>
            <a:r>
              <a:rPr lang="en-US" dirty="0"/>
              <a:t>: Marie-Antoinette and </a:t>
            </a:r>
            <a:r>
              <a:rPr lang="en-US" dirty="0" err="1"/>
              <a:t>Girondins</a:t>
            </a:r>
            <a:r>
              <a:rPr lang="en-US" dirty="0"/>
              <a:t> guillotined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949388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1794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Slavery in French colonies abolished (Feb)</a:t>
            </a:r>
          </a:p>
          <a:p>
            <a:endParaRPr lang="en-US" dirty="0" smtClean="0"/>
          </a:p>
          <a:p>
            <a:r>
              <a:rPr lang="en-US" dirty="0" smtClean="0"/>
              <a:t>Terror escalates (spring)</a:t>
            </a:r>
          </a:p>
          <a:p>
            <a:pPr lvl="1"/>
            <a:r>
              <a:rPr lang="en-US" dirty="0" smtClean="0"/>
              <a:t>Purge of the </a:t>
            </a:r>
            <a:r>
              <a:rPr lang="en-US" dirty="0" err="1" smtClean="0"/>
              <a:t>Indulgents</a:t>
            </a:r>
            <a:r>
              <a:rPr lang="en-US" dirty="0" smtClean="0"/>
              <a:t> (who wanted to end the Terror)</a:t>
            </a:r>
          </a:p>
          <a:p>
            <a:pPr lvl="1"/>
            <a:r>
              <a:rPr lang="en-US" dirty="0" smtClean="0"/>
              <a:t>Purge of the ‘</a:t>
            </a:r>
            <a:r>
              <a:rPr lang="en-US" dirty="0" err="1" smtClean="0"/>
              <a:t>enragés</a:t>
            </a:r>
            <a:r>
              <a:rPr lang="en-US" dirty="0" smtClean="0"/>
              <a:t>’ (sans-culottes who wanted to push the Terror further)</a:t>
            </a:r>
          </a:p>
          <a:p>
            <a:endParaRPr lang="en-US" dirty="0" smtClean="0"/>
          </a:p>
          <a:p>
            <a:r>
              <a:rPr lang="en-US" dirty="0" smtClean="0"/>
              <a:t>High Terror (June/July): thousands executed in Paris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27 July (9 </a:t>
            </a:r>
            <a:r>
              <a:rPr lang="en-US" dirty="0" err="1" smtClean="0"/>
              <a:t>Thermidor</a:t>
            </a:r>
            <a:r>
              <a:rPr lang="en-US" dirty="0" smtClean="0"/>
              <a:t>): Robespierre and Committee of Public Safety members fall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10618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Terror in perspective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Struck at all ‘suspects’ of the new regime. </a:t>
            </a:r>
          </a:p>
          <a:p>
            <a:r>
              <a:rPr lang="en-US" dirty="0" smtClean="0"/>
              <a:t>Deaths from revolutionary strife</a:t>
            </a:r>
          </a:p>
          <a:p>
            <a:pPr lvl="1"/>
            <a:r>
              <a:rPr lang="en-US" dirty="0" smtClean="0"/>
              <a:t>17,000 executions by revolutionary tribunals</a:t>
            </a:r>
          </a:p>
          <a:p>
            <a:pPr lvl="1"/>
            <a:r>
              <a:rPr lang="en-US" dirty="0" smtClean="0"/>
              <a:t>18,000 die in prison</a:t>
            </a:r>
          </a:p>
          <a:p>
            <a:r>
              <a:rPr lang="en-US" dirty="0" smtClean="0"/>
              <a:t>400K-500K arrested </a:t>
            </a:r>
            <a:r>
              <a:rPr lang="en-US" dirty="0" smtClean="0"/>
              <a:t>(3-4% </a:t>
            </a:r>
            <a:r>
              <a:rPr lang="en-US" dirty="0" smtClean="0"/>
              <a:t>executed)</a:t>
            </a:r>
            <a:endParaRPr lang="en-US" dirty="0"/>
          </a:p>
          <a:p>
            <a:r>
              <a:rPr lang="en-US" dirty="0" smtClean="0"/>
              <a:t>Deaths in civil and foreign wars (1792-1815) – roughly 4 million across Europe</a:t>
            </a:r>
          </a:p>
          <a:p>
            <a:pPr lvl="1"/>
            <a:r>
              <a:rPr lang="en-US" dirty="0" smtClean="0"/>
              <a:t>400K-450K in armed combat, most in </a:t>
            </a:r>
            <a:r>
              <a:rPr lang="en-US" dirty="0"/>
              <a:t>the </a:t>
            </a:r>
            <a:r>
              <a:rPr lang="en-US" dirty="0" err="1" smtClean="0"/>
              <a:t>Vendée</a:t>
            </a:r>
            <a:endParaRPr lang="en-US" dirty="0" smtClean="0"/>
          </a:p>
          <a:p>
            <a:pPr lvl="1"/>
            <a:r>
              <a:rPr lang="en-US" dirty="0" smtClean="0"/>
              <a:t>More deaths occur during Napoleon’s wars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169654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5543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Why the lapse into the Terror?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00080"/>
            <a:ext cx="8229600" cy="5520403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Circumstances?</a:t>
            </a:r>
          </a:p>
          <a:p>
            <a:pPr lvl="1"/>
            <a:r>
              <a:rPr lang="en-US" dirty="0" smtClean="0"/>
              <a:t>Marxist historians </a:t>
            </a:r>
            <a:r>
              <a:rPr lang="en-US" dirty="0" smtClean="0"/>
              <a:t>(but not only)</a:t>
            </a:r>
          </a:p>
          <a:p>
            <a:pPr lvl="1"/>
            <a:endParaRPr lang="en-US" dirty="0"/>
          </a:p>
          <a:p>
            <a:r>
              <a:rPr lang="en-US" dirty="0" smtClean="0"/>
              <a:t>Ideology?</a:t>
            </a:r>
          </a:p>
          <a:p>
            <a:pPr lvl="1"/>
            <a:r>
              <a:rPr lang="en-US" dirty="0" smtClean="0"/>
              <a:t>Cold War </a:t>
            </a:r>
            <a:r>
              <a:rPr lang="en-US" dirty="0" smtClean="0"/>
              <a:t>anti-Marxist, anti</a:t>
            </a:r>
            <a:r>
              <a:rPr lang="en-US" dirty="0" smtClean="0"/>
              <a:t>-totalitarian historians</a:t>
            </a:r>
          </a:p>
          <a:p>
            <a:pPr lvl="1"/>
            <a:r>
              <a:rPr lang="en-US" dirty="0" smtClean="0"/>
              <a:t>Moral regeneration/collective </a:t>
            </a:r>
            <a:r>
              <a:rPr lang="en-US" dirty="0" smtClean="0"/>
              <a:t>will leads to terror. Why? </a:t>
            </a:r>
            <a:endParaRPr lang="en-US" dirty="0" smtClean="0"/>
          </a:p>
          <a:p>
            <a:pPr lvl="2"/>
            <a:r>
              <a:rPr lang="en-US" dirty="0" smtClean="0"/>
              <a:t>dissent amounts to treason</a:t>
            </a:r>
          </a:p>
          <a:p>
            <a:pPr lvl="2"/>
            <a:r>
              <a:rPr lang="en-US" dirty="0" smtClean="0"/>
              <a:t>Obsessions with conspiracies/plots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 smtClean="0"/>
              <a:t>Counter-</a:t>
            </a:r>
            <a:r>
              <a:rPr lang="en-US" dirty="0" smtClean="0"/>
              <a:t>revolution?</a:t>
            </a:r>
            <a:endParaRPr lang="en-US" dirty="0" smtClean="0"/>
          </a:p>
          <a:p>
            <a:pPr lvl="1"/>
            <a:r>
              <a:rPr lang="en-US" dirty="0" smtClean="0"/>
              <a:t>Marxists </a:t>
            </a:r>
            <a:r>
              <a:rPr lang="en-US" dirty="0" smtClean="0"/>
              <a:t>(but not only) </a:t>
            </a:r>
          </a:p>
          <a:p>
            <a:pPr lvl="1"/>
            <a:endParaRPr lang="en-US" dirty="0"/>
          </a:p>
          <a:p>
            <a:r>
              <a:rPr lang="en-US" dirty="0" smtClean="0"/>
              <a:t>Crisis of </a:t>
            </a:r>
            <a:r>
              <a:rPr lang="en-US" dirty="0" smtClean="0"/>
              <a:t>Redistribution?</a:t>
            </a:r>
            <a:endParaRPr lang="en-US" dirty="0" smtClean="0"/>
          </a:p>
          <a:p>
            <a:pPr lvl="1"/>
            <a:r>
              <a:rPr lang="en-US" dirty="0" smtClean="0"/>
              <a:t>Initial inability to redistribute wealth (bankruptcy, low tax revenues) and unwillingness to do so (commitment to economic liberalis</a:t>
            </a:r>
            <a:r>
              <a:rPr lang="en-US" dirty="0" smtClean="0"/>
              <a:t>m, which</a:t>
            </a:r>
            <a:r>
              <a:rPr lang="en-US" dirty="0" smtClean="0"/>
              <a:t> separated ‘the economy’ from ‘politics’) weakened political allegiances, leading to corruption and radical forms of redistribution.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243122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new culture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Time, weights and measure - rationality</a:t>
            </a:r>
          </a:p>
          <a:p>
            <a:pPr lvl="1"/>
            <a:r>
              <a:rPr lang="en-GB" dirty="0" smtClean="0"/>
              <a:t>Metric system</a:t>
            </a:r>
          </a:p>
          <a:p>
            <a:pPr lvl="1"/>
            <a:r>
              <a:rPr lang="en-GB" dirty="0" smtClean="0"/>
              <a:t>Revolutionary Calendar based on nature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Revolutionary Festivals</a:t>
            </a:r>
          </a:p>
          <a:p>
            <a:pPr lvl="1"/>
            <a:r>
              <a:rPr lang="en-GB" dirty="0" smtClean="0"/>
              <a:t>Festival of the Supreme Being (June 1794)</a:t>
            </a:r>
          </a:p>
          <a:p>
            <a:endParaRPr lang="en-GB" dirty="0" smtClean="0"/>
          </a:p>
          <a:p>
            <a:r>
              <a:rPr lang="en-GB" dirty="0" smtClean="0"/>
              <a:t>Public schools and museums founded</a:t>
            </a:r>
          </a:p>
          <a:p>
            <a:endParaRPr lang="en-GB" dirty="0" smtClean="0"/>
          </a:p>
          <a:p>
            <a:r>
              <a:rPr lang="en-GB" dirty="0" smtClean="0"/>
              <a:t>Cult of the Nation – new focus for collective, religious-like  fervour around the</a:t>
            </a:r>
          </a:p>
          <a:p>
            <a:pPr lvl="1"/>
            <a:r>
              <a:rPr lang="en-GB" dirty="0" smtClean="0"/>
              <a:t>Pantheon: where ‘great’ individuals are buried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6717420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Thermidorian</a:t>
            </a:r>
            <a:r>
              <a:rPr lang="en-US" dirty="0" smtClean="0"/>
              <a:t> period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July 1794 – October 1795</a:t>
            </a:r>
          </a:p>
          <a:p>
            <a:r>
              <a:rPr lang="en-US" dirty="0" smtClean="0"/>
              <a:t>White Terror - vengeance</a:t>
            </a:r>
          </a:p>
          <a:p>
            <a:pPr lvl="1"/>
            <a:r>
              <a:rPr lang="en-US" dirty="0" smtClean="0"/>
              <a:t>Return of émigrés; </a:t>
            </a:r>
            <a:r>
              <a:rPr lang="en-US" dirty="0" err="1" smtClean="0"/>
              <a:t>jeunesse</a:t>
            </a:r>
            <a:r>
              <a:rPr lang="en-US" dirty="0" smtClean="0"/>
              <a:t> </a:t>
            </a:r>
            <a:r>
              <a:rPr lang="en-US" dirty="0" err="1" smtClean="0"/>
              <a:t>d’orée</a:t>
            </a:r>
            <a:endParaRPr lang="en-US" dirty="0" smtClean="0"/>
          </a:p>
          <a:p>
            <a:pPr lvl="1"/>
            <a:r>
              <a:rPr lang="en-US" dirty="0" smtClean="0"/>
              <a:t>Release of prisoners from the Terror</a:t>
            </a:r>
          </a:p>
          <a:p>
            <a:r>
              <a:rPr lang="en-US" dirty="0" err="1" smtClean="0"/>
              <a:t>Journées</a:t>
            </a:r>
            <a:r>
              <a:rPr lang="en-US" dirty="0" smtClean="0"/>
              <a:t>: </a:t>
            </a:r>
          </a:p>
          <a:p>
            <a:pPr lvl="1"/>
            <a:r>
              <a:rPr lang="en-US" dirty="0" smtClean="0"/>
              <a:t>Germinal/</a:t>
            </a:r>
            <a:r>
              <a:rPr lang="en-US" dirty="0" err="1" smtClean="0"/>
              <a:t>Prairial</a:t>
            </a:r>
            <a:r>
              <a:rPr lang="en-US" dirty="0" smtClean="0"/>
              <a:t> Year III (spring 1795)</a:t>
            </a:r>
          </a:p>
          <a:p>
            <a:pPr lvl="2"/>
            <a:r>
              <a:rPr lang="en-US" dirty="0" smtClean="0"/>
              <a:t>Left – last sans-culotte insurrection</a:t>
            </a:r>
          </a:p>
          <a:p>
            <a:pPr lvl="1"/>
            <a:r>
              <a:rPr lang="en-US" dirty="0" err="1" smtClean="0"/>
              <a:t>Vendémiaire</a:t>
            </a:r>
            <a:r>
              <a:rPr lang="en-US" dirty="0" smtClean="0"/>
              <a:t> Year III (September)</a:t>
            </a:r>
          </a:p>
          <a:p>
            <a:pPr lvl="2"/>
            <a:r>
              <a:rPr lang="en-US" dirty="0" smtClean="0"/>
              <a:t>Popular rightwing insurrection</a:t>
            </a:r>
          </a:p>
          <a:p>
            <a:pPr lvl="2"/>
            <a:r>
              <a:rPr lang="en-US" dirty="0"/>
              <a:t>Opposed to 2/3</a:t>
            </a:r>
            <a:r>
              <a:rPr lang="en-US" baseline="30000" dirty="0"/>
              <a:t>rd</a:t>
            </a:r>
            <a:r>
              <a:rPr lang="en-US" dirty="0"/>
              <a:t> </a:t>
            </a:r>
            <a:r>
              <a:rPr lang="en-US" dirty="0" smtClean="0"/>
              <a:t>decree</a:t>
            </a:r>
          </a:p>
          <a:p>
            <a:pPr lvl="2"/>
            <a:r>
              <a:rPr lang="en-US" dirty="0" smtClean="0"/>
              <a:t>Whiff of Grapeshot: crushed by Napoleon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215518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Directory </a:t>
            </a:r>
            <a:br>
              <a:rPr lang="en-US" dirty="0" smtClean="0"/>
            </a:br>
            <a:r>
              <a:rPr lang="en-US" dirty="0" smtClean="0"/>
              <a:t>1795-1799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Directory</a:t>
            </a:r>
          </a:p>
          <a:p>
            <a:pPr lvl="1"/>
            <a:r>
              <a:rPr lang="en-US" dirty="0" smtClean="0"/>
              <a:t>Executive heavy but still a republic</a:t>
            </a:r>
          </a:p>
          <a:p>
            <a:pPr lvl="1"/>
            <a:r>
              <a:rPr lang="en-US" dirty="0" smtClean="0"/>
              <a:t>Difficult middle path between radicalism and royalism</a:t>
            </a:r>
          </a:p>
          <a:p>
            <a:pPr lvl="1"/>
            <a:r>
              <a:rPr lang="en-US" dirty="0" smtClean="0"/>
              <a:t>Conspiracy of Equals (Babeuf-proto communist)</a:t>
            </a:r>
          </a:p>
          <a:p>
            <a:pPr lvl="1"/>
            <a:r>
              <a:rPr lang="en-US" dirty="0" smtClean="0"/>
              <a:t>1797 elections are nullified: repression increases</a:t>
            </a:r>
          </a:p>
          <a:p>
            <a:pPr lvl="1"/>
            <a:r>
              <a:rPr lang="en-US" dirty="0" smtClean="0"/>
              <a:t>Revolution exported; the republican generals gain in reputation and power</a:t>
            </a:r>
          </a:p>
        </p:txBody>
      </p:sp>
    </p:spTree>
    <p:extLst>
      <p:ext uri="{BB962C8B-B14F-4D97-AF65-F5344CB8AC3E}">
        <p14:creationId xmlns:p14="http://schemas.microsoft.com/office/powerpoint/2010/main" val="13699170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Napoleon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18 </a:t>
            </a:r>
            <a:r>
              <a:rPr lang="en-US" dirty="0" err="1" smtClean="0"/>
              <a:t>Brumaire</a:t>
            </a:r>
            <a:r>
              <a:rPr lang="en-US" dirty="0" smtClean="0"/>
              <a:t> Year VIII</a:t>
            </a:r>
          </a:p>
          <a:p>
            <a:r>
              <a:rPr lang="en-US" dirty="0" smtClean="0"/>
              <a:t>Corsican, pro-Jacobin, imprisoned during </a:t>
            </a:r>
            <a:r>
              <a:rPr lang="en-US" dirty="0" err="1" smtClean="0"/>
              <a:t>Thermidor</a:t>
            </a:r>
            <a:endParaRPr lang="en-US" dirty="0" smtClean="0"/>
          </a:p>
          <a:p>
            <a:r>
              <a:rPr lang="en-US" dirty="0" smtClean="0"/>
              <a:t>Whiff of Grapeshot – rise to fame</a:t>
            </a:r>
          </a:p>
          <a:p>
            <a:r>
              <a:rPr lang="en-US" dirty="0" smtClean="0"/>
              <a:t>Successful campaigns in Italy</a:t>
            </a:r>
          </a:p>
          <a:p>
            <a:r>
              <a:rPr lang="en-US" dirty="0" smtClean="0"/>
              <a:t>Bad ones in Egypt, but </a:t>
            </a:r>
            <a:r>
              <a:rPr lang="en-US" dirty="0" smtClean="0"/>
              <a:t>depicted favorably and sensationally in </a:t>
            </a:r>
            <a:r>
              <a:rPr lang="en-US" dirty="0" smtClean="0"/>
              <a:t>the </a:t>
            </a:r>
            <a:r>
              <a:rPr lang="en-US" dirty="0" smtClean="0"/>
              <a:t>(manipulated) </a:t>
            </a:r>
            <a:r>
              <a:rPr lang="en-US" dirty="0" smtClean="0"/>
              <a:t>press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430789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Napoleonic Period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Constitution, Consulate</a:t>
            </a:r>
          </a:p>
          <a:p>
            <a:pPr lvl="1"/>
            <a:r>
              <a:rPr lang="en-US" dirty="0" smtClean="0"/>
              <a:t>Dramatically limited political participation</a:t>
            </a:r>
            <a:endParaRPr lang="en-US" dirty="0" smtClean="0"/>
          </a:p>
          <a:p>
            <a:r>
              <a:rPr lang="en-US" dirty="0" smtClean="0"/>
              <a:t>Concordat (1802)</a:t>
            </a:r>
          </a:p>
          <a:p>
            <a:pPr lvl="1"/>
            <a:r>
              <a:rPr lang="en-US" dirty="0" smtClean="0"/>
              <a:t>Catholicism=official </a:t>
            </a:r>
            <a:r>
              <a:rPr lang="en-US" dirty="0" smtClean="0"/>
              <a:t>religion</a:t>
            </a:r>
          </a:p>
          <a:p>
            <a:pPr lvl="1"/>
            <a:r>
              <a:rPr lang="en-US" dirty="0" smtClean="0"/>
              <a:t>Nation keeps land, however</a:t>
            </a:r>
            <a:endParaRPr lang="en-US" dirty="0" smtClean="0"/>
          </a:p>
          <a:p>
            <a:r>
              <a:rPr lang="en-US" dirty="0" smtClean="0"/>
              <a:t>Civil Code (1804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Outlaws divorce; equality before the law; patriarchal family</a:t>
            </a:r>
            <a:endParaRPr lang="en-US" dirty="0" smtClean="0"/>
          </a:p>
          <a:p>
            <a:r>
              <a:rPr lang="en-US" dirty="0" smtClean="0"/>
              <a:t>Legion of Honor – new meritocracy</a:t>
            </a:r>
          </a:p>
          <a:p>
            <a:r>
              <a:rPr lang="en-US" dirty="0" smtClean="0"/>
              <a:t>Education greatly expanded</a:t>
            </a:r>
            <a:endParaRPr lang="en-US" dirty="0" smtClean="0"/>
          </a:p>
          <a:p>
            <a:pPr marL="914400" lvl="2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187443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Napoleonic Wars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1799-1803 </a:t>
            </a:r>
          </a:p>
          <a:p>
            <a:pPr lvl="1"/>
            <a:r>
              <a:rPr lang="en-US" dirty="0" smtClean="0"/>
              <a:t>Largely successful</a:t>
            </a:r>
          </a:p>
          <a:p>
            <a:pPr lvl="1"/>
            <a:r>
              <a:rPr lang="en-US" dirty="0" smtClean="0"/>
              <a:t>Italy, Spain, German States, consolidated in empire</a:t>
            </a:r>
          </a:p>
          <a:p>
            <a:r>
              <a:rPr lang="en-US" dirty="0" smtClean="0"/>
              <a:t>Battle of Trafalgar </a:t>
            </a:r>
          </a:p>
          <a:p>
            <a:pPr lvl="1"/>
            <a:r>
              <a:rPr lang="en-US" dirty="0" smtClean="0"/>
              <a:t>English navy defeats France/Spain</a:t>
            </a:r>
          </a:p>
          <a:p>
            <a:r>
              <a:rPr lang="en-US" dirty="0" smtClean="0"/>
              <a:t>Chronic unrest in Spain</a:t>
            </a:r>
          </a:p>
          <a:p>
            <a:r>
              <a:rPr lang="en-US" dirty="0" smtClean="0"/>
              <a:t>Russia (1812)</a:t>
            </a:r>
          </a:p>
          <a:p>
            <a:r>
              <a:rPr lang="en-US" dirty="0" smtClean="0"/>
              <a:t>Defeat at Waterloo (1815)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9884761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Watershed moment of modernity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Overthrew</a:t>
            </a:r>
          </a:p>
          <a:p>
            <a:pPr lvl="1"/>
            <a:r>
              <a:rPr lang="en-US" dirty="0" smtClean="0"/>
              <a:t>Monarchy</a:t>
            </a:r>
          </a:p>
          <a:p>
            <a:pPr lvl="1"/>
            <a:r>
              <a:rPr lang="en-US" dirty="0" smtClean="0"/>
              <a:t>Privilege</a:t>
            </a:r>
          </a:p>
          <a:p>
            <a:pPr lvl="1"/>
            <a:r>
              <a:rPr lang="en-US" dirty="0" smtClean="0"/>
              <a:t>Nobility</a:t>
            </a:r>
          </a:p>
          <a:p>
            <a:pPr lvl="1"/>
            <a:r>
              <a:rPr lang="en-US" dirty="0" smtClean="0"/>
              <a:t>Guilds, corporations</a:t>
            </a:r>
          </a:p>
          <a:p>
            <a:pPr lvl="1"/>
            <a:r>
              <a:rPr lang="en-US" dirty="0" smtClean="0"/>
              <a:t>The Church’s economic and moral preeminence</a:t>
            </a:r>
          </a:p>
        </p:txBody>
      </p:sp>
    </p:spTree>
    <p:extLst>
      <p:ext uri="{BB962C8B-B14F-4D97-AF65-F5344CB8AC3E}">
        <p14:creationId xmlns:p14="http://schemas.microsoft.com/office/powerpoint/2010/main" val="23757035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terms and concepts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Declaration of the Rights of Man and of the Citizen (1789)</a:t>
            </a:r>
          </a:p>
          <a:p>
            <a:r>
              <a:rPr lang="en-US" dirty="0" smtClean="0"/>
              <a:t>Jacobin Club</a:t>
            </a:r>
          </a:p>
          <a:p>
            <a:r>
              <a:rPr lang="en-US" dirty="0" smtClean="0"/>
              <a:t>Sans-culottes (radical phase)</a:t>
            </a:r>
          </a:p>
          <a:p>
            <a:r>
              <a:rPr lang="en-US" dirty="0" err="1" smtClean="0"/>
              <a:t>Vendée</a:t>
            </a:r>
            <a:r>
              <a:rPr lang="en-US" dirty="0" smtClean="0"/>
              <a:t> (civil war)</a:t>
            </a:r>
          </a:p>
          <a:p>
            <a:r>
              <a:rPr lang="en-US" dirty="0" smtClean="0"/>
              <a:t>Terror</a:t>
            </a:r>
          </a:p>
          <a:p>
            <a:r>
              <a:rPr lang="en-US" dirty="0" smtClean="0"/>
              <a:t>Guillotine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14698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70050"/>
            <a:ext cx="8229600" cy="5456114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Inaugurated (or said to): </a:t>
            </a:r>
          </a:p>
          <a:p>
            <a:pPr lvl="1"/>
            <a:r>
              <a:rPr lang="en-US" dirty="0" smtClean="0"/>
              <a:t>(proto-) Liberalism</a:t>
            </a:r>
          </a:p>
          <a:p>
            <a:pPr lvl="1"/>
            <a:r>
              <a:rPr lang="en-US" dirty="0" smtClean="0"/>
              <a:t>Republicanism</a:t>
            </a:r>
          </a:p>
          <a:p>
            <a:pPr lvl="1"/>
            <a:r>
              <a:rPr lang="en-US" dirty="0" smtClean="0"/>
              <a:t>(proto-) Socialism</a:t>
            </a:r>
          </a:p>
          <a:p>
            <a:pPr lvl="1"/>
            <a:r>
              <a:rPr lang="en-US" dirty="0" smtClean="0"/>
              <a:t>Conservatism</a:t>
            </a:r>
          </a:p>
          <a:p>
            <a:pPr lvl="1"/>
            <a:r>
              <a:rPr lang="en-US" dirty="0" smtClean="0"/>
              <a:t>Free-market capitalism</a:t>
            </a:r>
          </a:p>
          <a:p>
            <a:pPr lvl="1"/>
            <a:r>
              <a:rPr lang="en-US" dirty="0" smtClean="0"/>
              <a:t>Feminism</a:t>
            </a:r>
          </a:p>
          <a:p>
            <a:pPr lvl="1"/>
            <a:r>
              <a:rPr lang="en-US" dirty="0" smtClean="0"/>
              <a:t>Nationalism</a:t>
            </a:r>
          </a:p>
          <a:p>
            <a:pPr lvl="1"/>
            <a:r>
              <a:rPr lang="en-US" dirty="0" smtClean="0"/>
              <a:t>Imperialism</a:t>
            </a:r>
          </a:p>
          <a:p>
            <a:pPr lvl="1"/>
            <a:r>
              <a:rPr lang="en-US" dirty="0" smtClean="0"/>
              <a:t>Liberal authoritarianism</a:t>
            </a:r>
          </a:p>
          <a:p>
            <a:pPr lvl="1"/>
            <a:r>
              <a:rPr lang="en-US" dirty="0" smtClean="0"/>
              <a:t>Totalitarianism</a:t>
            </a:r>
          </a:p>
          <a:p>
            <a:pPr lvl="1"/>
            <a:r>
              <a:rPr lang="en-US" dirty="0" smtClean="0"/>
              <a:t>Secular universalism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05646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Edmund Burke </a:t>
            </a:r>
            <a:r>
              <a:rPr lang="en-US" dirty="0" smtClean="0"/>
              <a:t>vs. </a:t>
            </a:r>
            <a:r>
              <a:rPr lang="en-US" dirty="0" smtClean="0"/>
              <a:t>Thomas Paine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Kings will be tyrants by policy when subjects are rebels by principle. </a:t>
            </a:r>
          </a:p>
          <a:p>
            <a:pPr lvl="3"/>
            <a:r>
              <a:rPr lang="en-US" dirty="0" smtClean="0"/>
              <a:t>Burke, </a:t>
            </a:r>
            <a:r>
              <a:rPr lang="en-US" i="1" dirty="0" smtClean="0"/>
              <a:t>Reflections on the Revolution in France </a:t>
            </a:r>
            <a:r>
              <a:rPr lang="en-US" dirty="0" smtClean="0"/>
              <a:t>(1790)</a:t>
            </a:r>
            <a:endParaRPr lang="en-US" i="1" dirty="0" smtClean="0"/>
          </a:p>
          <a:p>
            <a:endParaRPr lang="en-US" i="1" dirty="0"/>
          </a:p>
          <a:p>
            <a:r>
              <a:rPr lang="en-US" dirty="0" smtClean="0"/>
              <a:t>The circumstances of the world are continually changing and the opinions of man also; and as government is for the living, and not for the dead, it is the living only that has any right in it.</a:t>
            </a:r>
          </a:p>
          <a:p>
            <a:pPr lvl="3"/>
            <a:r>
              <a:rPr lang="en-US" dirty="0" smtClean="0"/>
              <a:t>Paine, </a:t>
            </a:r>
            <a:r>
              <a:rPr lang="en-US" i="1" dirty="0" smtClean="0"/>
              <a:t>Rights of Man</a:t>
            </a:r>
            <a:r>
              <a:rPr lang="en-US" dirty="0" smtClean="0"/>
              <a:t> (1791)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7893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Origins</a:t>
            </a:r>
          </a:p>
          <a:p>
            <a:pPr lvl="1"/>
            <a:r>
              <a:rPr lang="en-US" dirty="0" smtClean="0"/>
              <a:t>Circumstances, Social change, Enlightenment thought</a:t>
            </a:r>
            <a:endParaRPr lang="en-US" dirty="0" smtClean="0"/>
          </a:p>
          <a:p>
            <a:pPr lvl="1"/>
            <a:r>
              <a:rPr lang="en-US" dirty="0" smtClean="0"/>
              <a:t>Domestic and Global </a:t>
            </a:r>
            <a:r>
              <a:rPr lang="en-US" dirty="0" smtClean="0"/>
              <a:t>Problems</a:t>
            </a:r>
            <a:endParaRPr lang="en-US" dirty="0"/>
          </a:p>
          <a:p>
            <a:r>
              <a:rPr lang="en-US" dirty="0" smtClean="0"/>
              <a:t>Course</a:t>
            </a:r>
          </a:p>
          <a:p>
            <a:pPr lvl="1"/>
            <a:r>
              <a:rPr lang="en-US" dirty="0" smtClean="0"/>
              <a:t>Was </a:t>
            </a:r>
            <a:r>
              <a:rPr lang="en-US" dirty="0" err="1" smtClean="0"/>
              <a:t>radicalisation</a:t>
            </a:r>
            <a:r>
              <a:rPr lang="en-US" dirty="0" smtClean="0"/>
              <a:t> inevitable?</a:t>
            </a:r>
          </a:p>
          <a:p>
            <a:pPr lvl="1"/>
            <a:r>
              <a:rPr lang="en-US" dirty="0" smtClean="0"/>
              <a:t>Why the Terror?</a:t>
            </a:r>
          </a:p>
          <a:p>
            <a:pPr lvl="1"/>
            <a:r>
              <a:rPr lang="en-US" dirty="0" smtClean="0"/>
              <a:t>Why did republicanism give way to </a:t>
            </a:r>
            <a:r>
              <a:rPr lang="en-US" dirty="0" err="1" smtClean="0"/>
              <a:t>Bonapartism</a:t>
            </a:r>
            <a:r>
              <a:rPr lang="en-US" dirty="0" smtClean="0"/>
              <a:t>?</a:t>
            </a:r>
          </a:p>
          <a:p>
            <a:r>
              <a:rPr lang="en-US" dirty="0" smtClean="0"/>
              <a:t>Legacies</a:t>
            </a:r>
          </a:p>
          <a:p>
            <a:pPr lvl="1"/>
            <a:r>
              <a:rPr lang="en-US" dirty="0" smtClean="0"/>
              <a:t>Liberalism, human </a:t>
            </a:r>
            <a:r>
              <a:rPr lang="en-US" dirty="0" smtClean="0"/>
              <a:t>rights, social democracy </a:t>
            </a:r>
            <a:endParaRPr lang="en-US" dirty="0" smtClean="0"/>
          </a:p>
          <a:p>
            <a:pPr marL="457200" lvl="1" indent="0">
              <a:buNone/>
            </a:pPr>
            <a:r>
              <a:rPr lang="en-US" dirty="0"/>
              <a:t>o</a:t>
            </a:r>
            <a:r>
              <a:rPr lang="en-US" dirty="0" smtClean="0"/>
              <a:t>r</a:t>
            </a:r>
            <a:endParaRPr lang="en-US" dirty="0" smtClean="0"/>
          </a:p>
          <a:p>
            <a:pPr marL="457200" lvl="1" indent="0">
              <a:buNone/>
            </a:pPr>
            <a:r>
              <a:rPr lang="en-US" dirty="0" smtClean="0"/>
              <a:t>-- </a:t>
            </a:r>
            <a:r>
              <a:rPr lang="en-US" dirty="0" smtClean="0"/>
              <a:t>political pathologies: </a:t>
            </a:r>
            <a:r>
              <a:rPr lang="en-US" dirty="0" smtClean="0"/>
              <a:t>terror, authoritarianism, total war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950027" y="660048"/>
            <a:ext cx="70001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Aspects </a:t>
            </a:r>
            <a:r>
              <a:rPr lang="en-US" sz="3600" dirty="0" smtClean="0"/>
              <a:t>that historians </a:t>
            </a:r>
            <a:r>
              <a:rPr lang="en-US" sz="3600" dirty="0" smtClean="0"/>
              <a:t>study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9679358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Enlightenment Origins: Ideas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err="1" smtClean="0"/>
              <a:t>Faute</a:t>
            </a:r>
            <a:r>
              <a:rPr lang="en-US" i="1" dirty="0" smtClean="0"/>
              <a:t> </a:t>
            </a:r>
            <a:r>
              <a:rPr lang="en-US" i="1" dirty="0" err="1" smtClean="0"/>
              <a:t>à</a:t>
            </a:r>
            <a:r>
              <a:rPr lang="en-US" i="1" dirty="0" smtClean="0"/>
              <a:t> Rousseau?</a:t>
            </a:r>
          </a:p>
          <a:p>
            <a:pPr lvl="1"/>
            <a:r>
              <a:rPr lang="en-US" dirty="0" smtClean="0"/>
              <a:t>Collective sovereignty</a:t>
            </a:r>
          </a:p>
          <a:p>
            <a:pPr lvl="1"/>
            <a:r>
              <a:rPr lang="en-US" dirty="0" smtClean="0"/>
              <a:t>Moral regeneration and virtue</a:t>
            </a:r>
          </a:p>
          <a:p>
            <a:pPr lvl="2"/>
            <a:r>
              <a:rPr lang="en-US" dirty="0" smtClean="0"/>
              <a:t>Utopianism</a:t>
            </a:r>
            <a:endParaRPr lang="en-US" dirty="0"/>
          </a:p>
          <a:p>
            <a:endParaRPr lang="en-US" i="1" dirty="0" smtClean="0"/>
          </a:p>
          <a:p>
            <a:r>
              <a:rPr lang="en-US" i="1" dirty="0" err="1" smtClean="0"/>
              <a:t>Faute</a:t>
            </a:r>
            <a:r>
              <a:rPr lang="en-US" i="1" dirty="0" smtClean="0"/>
              <a:t> </a:t>
            </a:r>
            <a:r>
              <a:rPr lang="en-US" i="1" dirty="0" err="1" smtClean="0"/>
              <a:t>à</a:t>
            </a:r>
            <a:r>
              <a:rPr lang="en-US" i="1" dirty="0" smtClean="0"/>
              <a:t> Voltaire?</a:t>
            </a:r>
          </a:p>
          <a:p>
            <a:pPr lvl="1"/>
            <a:r>
              <a:rPr lang="en-US" dirty="0" err="1" smtClean="0"/>
              <a:t>Desacralisation</a:t>
            </a:r>
            <a:r>
              <a:rPr lang="en-US" dirty="0" smtClean="0"/>
              <a:t> of religion</a:t>
            </a:r>
          </a:p>
          <a:p>
            <a:pPr lvl="1"/>
            <a:r>
              <a:rPr lang="en-US" dirty="0" smtClean="0"/>
              <a:t>Critical reason and irreverence for authority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71566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Enlightenment Origins: Public Opinion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A more literate and critical public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Critique itself as politically de-</a:t>
            </a:r>
            <a:r>
              <a:rPr lang="en-US" dirty="0" err="1" smtClean="0"/>
              <a:t>stabilising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43720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Enlightenment Origins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Constitutionalism and </a:t>
            </a:r>
            <a:r>
              <a:rPr lang="en-US" dirty="0" err="1" smtClean="0"/>
              <a:t>Contractualism</a:t>
            </a:r>
            <a:endParaRPr lang="en-US" dirty="0" smtClean="0"/>
          </a:p>
          <a:p>
            <a:pPr lvl="1"/>
            <a:r>
              <a:rPr lang="en-US" dirty="0" smtClean="0"/>
              <a:t>Montesquieu: via </a:t>
            </a:r>
            <a:r>
              <a:rPr lang="en-US" dirty="0" err="1" smtClean="0"/>
              <a:t>Parlements</a:t>
            </a:r>
            <a:endParaRPr lang="en-US" dirty="0" smtClean="0"/>
          </a:p>
          <a:p>
            <a:pPr lvl="2"/>
            <a:r>
              <a:rPr lang="en-US" dirty="0" smtClean="0"/>
              <a:t>Checks and balances</a:t>
            </a:r>
          </a:p>
          <a:p>
            <a:pPr lvl="2"/>
            <a:r>
              <a:rPr lang="en-US" dirty="0" smtClean="0"/>
              <a:t>Influences from Britain</a:t>
            </a:r>
          </a:p>
          <a:p>
            <a:pPr marL="914400" lvl="2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Rousseau: </a:t>
            </a:r>
          </a:p>
          <a:p>
            <a:pPr lvl="2"/>
            <a:r>
              <a:rPr lang="en-US" dirty="0" smtClean="0"/>
              <a:t>Collective sovereignty, the ‘general will’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31102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1369</TotalTime>
  <Words>1570</Words>
  <Application>Microsoft Macintosh PowerPoint</Application>
  <PresentationFormat>On-screen Show (4:3)</PresentationFormat>
  <Paragraphs>258</Paragraphs>
  <Slides>30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Office Theme</vt:lpstr>
      <vt:lpstr>The French Revolution</vt:lpstr>
      <vt:lpstr>Persistent Symbol of  Social and Political Change</vt:lpstr>
      <vt:lpstr>Watershed moment of modernity</vt:lpstr>
      <vt:lpstr>PowerPoint Presentation</vt:lpstr>
      <vt:lpstr>Edmund Burke vs. Thomas Paine</vt:lpstr>
      <vt:lpstr>PowerPoint Presentation</vt:lpstr>
      <vt:lpstr>Enlightenment Origins: Ideas</vt:lpstr>
      <vt:lpstr>Enlightenment Origins: Public Opinion</vt:lpstr>
      <vt:lpstr>Enlightenment Origins</vt:lpstr>
      <vt:lpstr>Immediate Causes</vt:lpstr>
      <vt:lpstr>Immediate Causes</vt:lpstr>
      <vt:lpstr>Meeting of the Estates General May 1789</vt:lpstr>
      <vt:lpstr>Phases of Revolution</vt:lpstr>
      <vt:lpstr>1789 – La Révolution</vt:lpstr>
      <vt:lpstr>1789</vt:lpstr>
      <vt:lpstr>1790</vt:lpstr>
      <vt:lpstr>1791</vt:lpstr>
      <vt:lpstr>1792</vt:lpstr>
      <vt:lpstr>1793</vt:lpstr>
      <vt:lpstr>1793 (cont)</vt:lpstr>
      <vt:lpstr>1794</vt:lpstr>
      <vt:lpstr>The Terror in perspective</vt:lpstr>
      <vt:lpstr>Why the lapse into the Terror?</vt:lpstr>
      <vt:lpstr>A new culture</vt:lpstr>
      <vt:lpstr>Thermidorian period</vt:lpstr>
      <vt:lpstr>The Directory  1795-1799</vt:lpstr>
      <vt:lpstr>Napoleon</vt:lpstr>
      <vt:lpstr>Napoleonic Period</vt:lpstr>
      <vt:lpstr>Napoleonic Wars</vt:lpstr>
      <vt:lpstr>Key terms and concepts</vt:lpstr>
    </vt:vector>
  </TitlesOfParts>
  <Company>Yale University - History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Ça ira</dc:title>
  <dc:creator>George Walton</dc:creator>
  <cp:lastModifiedBy>Charles Walton</cp:lastModifiedBy>
  <cp:revision>50</cp:revision>
  <dcterms:created xsi:type="dcterms:W3CDTF">2013-10-14T21:14:56Z</dcterms:created>
  <dcterms:modified xsi:type="dcterms:W3CDTF">2013-11-04T16:42:05Z</dcterms:modified>
</cp:coreProperties>
</file>