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71" r:id="rId7"/>
    <p:sldId id="272" r:id="rId8"/>
    <p:sldId id="261" r:id="rId9"/>
    <p:sldId id="262" r:id="rId10"/>
    <p:sldId id="266" r:id="rId11"/>
    <p:sldId id="290" r:id="rId12"/>
    <p:sldId id="291" r:id="rId13"/>
    <p:sldId id="263" r:id="rId14"/>
    <p:sldId id="264" r:id="rId15"/>
    <p:sldId id="276" r:id="rId16"/>
    <p:sldId id="281" r:id="rId17"/>
    <p:sldId id="282" r:id="rId18"/>
    <p:sldId id="283" r:id="rId19"/>
    <p:sldId id="284" r:id="rId20"/>
    <p:sldId id="285" r:id="rId21"/>
    <p:sldId id="286" r:id="rId22"/>
    <p:sldId id="287" r:id="rId23"/>
    <p:sldId id="277" r:id="rId24"/>
    <p:sldId id="278" r:id="rId25"/>
    <p:sldId id="265" r:id="rId26"/>
    <p:sldId id="267" r:id="rId27"/>
    <p:sldId id="268" r:id="rId28"/>
    <p:sldId id="269" r:id="rId29"/>
    <p:sldId id="270" r:id="rId30"/>
    <p:sldId id="273" r:id="rId31"/>
    <p:sldId id="274" r:id="rId32"/>
    <p:sldId id="275" r:id="rId33"/>
    <p:sldId id="279" r:id="rId34"/>
    <p:sldId id="288" r:id="rId35"/>
    <p:sldId id="289" r:id="rId36"/>
    <p:sldId id="280"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44" d="100"/>
          <a:sy n="144" d="100"/>
        </p:scale>
        <p:origin x="-224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51952B-E5AA-2F4A-BE10-249C022010D7}" type="datetimeFigureOut">
              <a:rPr lang="en-US" smtClean="0"/>
              <a:t>3/9/15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68E0BD-983F-734D-9C9D-F480E3B77F26}" type="slidenum">
              <a:rPr lang="en-US" smtClean="0"/>
              <a:t>‹#›</a:t>
            </a:fld>
            <a:endParaRPr lang="en-US"/>
          </a:p>
        </p:txBody>
      </p:sp>
    </p:spTree>
    <p:extLst>
      <p:ext uri="{BB962C8B-B14F-4D97-AF65-F5344CB8AC3E}">
        <p14:creationId xmlns:p14="http://schemas.microsoft.com/office/powerpoint/2010/main" val="1335323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51952B-E5AA-2F4A-BE10-249C022010D7}" type="datetimeFigureOut">
              <a:rPr lang="en-US" smtClean="0"/>
              <a:t>3/9/15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68E0BD-983F-734D-9C9D-F480E3B77F26}" type="slidenum">
              <a:rPr lang="en-US" smtClean="0"/>
              <a:t>‹#›</a:t>
            </a:fld>
            <a:endParaRPr lang="en-US"/>
          </a:p>
        </p:txBody>
      </p:sp>
    </p:spTree>
    <p:extLst>
      <p:ext uri="{BB962C8B-B14F-4D97-AF65-F5344CB8AC3E}">
        <p14:creationId xmlns:p14="http://schemas.microsoft.com/office/powerpoint/2010/main" val="1974610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51952B-E5AA-2F4A-BE10-249C022010D7}" type="datetimeFigureOut">
              <a:rPr lang="en-US" smtClean="0"/>
              <a:t>3/9/15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68E0BD-983F-734D-9C9D-F480E3B77F26}" type="slidenum">
              <a:rPr lang="en-US" smtClean="0"/>
              <a:t>‹#›</a:t>
            </a:fld>
            <a:endParaRPr lang="en-US"/>
          </a:p>
        </p:txBody>
      </p:sp>
    </p:spTree>
    <p:extLst>
      <p:ext uri="{BB962C8B-B14F-4D97-AF65-F5344CB8AC3E}">
        <p14:creationId xmlns:p14="http://schemas.microsoft.com/office/powerpoint/2010/main" val="204070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51952B-E5AA-2F4A-BE10-249C022010D7}" type="datetimeFigureOut">
              <a:rPr lang="en-US" smtClean="0"/>
              <a:t>3/9/15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68E0BD-983F-734D-9C9D-F480E3B77F26}" type="slidenum">
              <a:rPr lang="en-US" smtClean="0"/>
              <a:t>‹#›</a:t>
            </a:fld>
            <a:endParaRPr lang="en-US"/>
          </a:p>
        </p:txBody>
      </p:sp>
    </p:spTree>
    <p:extLst>
      <p:ext uri="{BB962C8B-B14F-4D97-AF65-F5344CB8AC3E}">
        <p14:creationId xmlns:p14="http://schemas.microsoft.com/office/powerpoint/2010/main" val="1619877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51952B-E5AA-2F4A-BE10-249C022010D7}" type="datetimeFigureOut">
              <a:rPr lang="en-US" smtClean="0"/>
              <a:t>3/9/15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68E0BD-983F-734D-9C9D-F480E3B77F26}" type="slidenum">
              <a:rPr lang="en-US" smtClean="0"/>
              <a:t>‹#›</a:t>
            </a:fld>
            <a:endParaRPr lang="en-US"/>
          </a:p>
        </p:txBody>
      </p:sp>
    </p:spTree>
    <p:extLst>
      <p:ext uri="{BB962C8B-B14F-4D97-AF65-F5344CB8AC3E}">
        <p14:creationId xmlns:p14="http://schemas.microsoft.com/office/powerpoint/2010/main" val="3638510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51952B-E5AA-2F4A-BE10-249C022010D7}" type="datetimeFigureOut">
              <a:rPr lang="en-US" smtClean="0"/>
              <a:t>3/9/15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68E0BD-983F-734D-9C9D-F480E3B77F26}" type="slidenum">
              <a:rPr lang="en-US" smtClean="0"/>
              <a:t>‹#›</a:t>
            </a:fld>
            <a:endParaRPr lang="en-US"/>
          </a:p>
        </p:txBody>
      </p:sp>
    </p:spTree>
    <p:extLst>
      <p:ext uri="{BB962C8B-B14F-4D97-AF65-F5344CB8AC3E}">
        <p14:creationId xmlns:p14="http://schemas.microsoft.com/office/powerpoint/2010/main" val="893530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51952B-E5AA-2F4A-BE10-249C022010D7}" type="datetimeFigureOut">
              <a:rPr lang="en-US" smtClean="0"/>
              <a:t>3/9/15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68E0BD-983F-734D-9C9D-F480E3B77F26}" type="slidenum">
              <a:rPr lang="en-US" smtClean="0"/>
              <a:t>‹#›</a:t>
            </a:fld>
            <a:endParaRPr lang="en-US"/>
          </a:p>
        </p:txBody>
      </p:sp>
    </p:spTree>
    <p:extLst>
      <p:ext uri="{BB962C8B-B14F-4D97-AF65-F5344CB8AC3E}">
        <p14:creationId xmlns:p14="http://schemas.microsoft.com/office/powerpoint/2010/main" val="349451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51952B-E5AA-2F4A-BE10-249C022010D7}" type="datetimeFigureOut">
              <a:rPr lang="en-US" smtClean="0"/>
              <a:t>3/9/15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68E0BD-983F-734D-9C9D-F480E3B77F26}" type="slidenum">
              <a:rPr lang="en-US" smtClean="0"/>
              <a:t>‹#›</a:t>
            </a:fld>
            <a:endParaRPr lang="en-US"/>
          </a:p>
        </p:txBody>
      </p:sp>
    </p:spTree>
    <p:extLst>
      <p:ext uri="{BB962C8B-B14F-4D97-AF65-F5344CB8AC3E}">
        <p14:creationId xmlns:p14="http://schemas.microsoft.com/office/powerpoint/2010/main" val="706717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51952B-E5AA-2F4A-BE10-249C022010D7}" type="datetimeFigureOut">
              <a:rPr lang="en-US" smtClean="0"/>
              <a:t>3/9/15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68E0BD-983F-734D-9C9D-F480E3B77F26}" type="slidenum">
              <a:rPr lang="en-US" smtClean="0"/>
              <a:t>‹#›</a:t>
            </a:fld>
            <a:endParaRPr lang="en-US"/>
          </a:p>
        </p:txBody>
      </p:sp>
    </p:spTree>
    <p:extLst>
      <p:ext uri="{BB962C8B-B14F-4D97-AF65-F5344CB8AC3E}">
        <p14:creationId xmlns:p14="http://schemas.microsoft.com/office/powerpoint/2010/main" val="4274305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51952B-E5AA-2F4A-BE10-249C022010D7}" type="datetimeFigureOut">
              <a:rPr lang="en-US" smtClean="0"/>
              <a:t>3/9/15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68E0BD-983F-734D-9C9D-F480E3B77F26}" type="slidenum">
              <a:rPr lang="en-US" smtClean="0"/>
              <a:t>‹#›</a:t>
            </a:fld>
            <a:endParaRPr lang="en-US"/>
          </a:p>
        </p:txBody>
      </p:sp>
    </p:spTree>
    <p:extLst>
      <p:ext uri="{BB962C8B-B14F-4D97-AF65-F5344CB8AC3E}">
        <p14:creationId xmlns:p14="http://schemas.microsoft.com/office/powerpoint/2010/main" val="1986053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51952B-E5AA-2F4A-BE10-249C022010D7}" type="datetimeFigureOut">
              <a:rPr lang="en-US" smtClean="0"/>
              <a:t>3/9/15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68E0BD-983F-734D-9C9D-F480E3B77F26}" type="slidenum">
              <a:rPr lang="en-US" smtClean="0"/>
              <a:t>‹#›</a:t>
            </a:fld>
            <a:endParaRPr lang="en-US"/>
          </a:p>
        </p:txBody>
      </p:sp>
    </p:spTree>
    <p:extLst>
      <p:ext uri="{BB962C8B-B14F-4D97-AF65-F5344CB8AC3E}">
        <p14:creationId xmlns:p14="http://schemas.microsoft.com/office/powerpoint/2010/main" val="405714304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51952B-E5AA-2F4A-BE10-249C022010D7}" type="datetimeFigureOut">
              <a:rPr lang="en-US" smtClean="0"/>
              <a:t>3/9/15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68E0BD-983F-734D-9C9D-F480E3B77F26}" type="slidenum">
              <a:rPr lang="en-US" smtClean="0"/>
              <a:t>‹#›</a:t>
            </a:fld>
            <a:endParaRPr lang="en-US"/>
          </a:p>
        </p:txBody>
      </p:sp>
    </p:spTree>
    <p:extLst>
      <p:ext uri="{BB962C8B-B14F-4D97-AF65-F5344CB8AC3E}">
        <p14:creationId xmlns:p14="http://schemas.microsoft.com/office/powerpoint/2010/main" val="28097013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jpg"/><Relationship Id="rId3" Type="http://schemas.openxmlformats.org/officeDocument/2006/relationships/image" Target="../media/image1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g"/><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History 172</a:t>
            </a:r>
            <a:br>
              <a:rPr lang="en-US" dirty="0" smtClean="0"/>
            </a:br>
            <a:r>
              <a:rPr lang="en-US" dirty="0" smtClean="0"/>
              <a:t>Modern France</a:t>
            </a:r>
            <a:endParaRPr lang="en-US" dirty="0"/>
          </a:p>
        </p:txBody>
      </p:sp>
      <p:pic>
        <p:nvPicPr>
          <p:cNvPr id="7" name="Content Placeholder 6" descr="imgres.jpg"/>
          <p:cNvPicPr>
            <a:picLocks noGrp="1" noChangeAspect="1"/>
          </p:cNvPicPr>
          <p:nvPr>
            <p:ph idx="1"/>
          </p:nvPr>
        </p:nvPicPr>
        <p:blipFill>
          <a:blip r:embed="rId2">
            <a:extLst>
              <a:ext uri="{28A0092B-C50C-407E-A947-70E740481C1C}">
                <a14:useLocalDpi xmlns:a14="http://schemas.microsoft.com/office/drawing/2010/main" val="0"/>
              </a:ext>
            </a:extLst>
          </a:blip>
          <a:srcRect t="-27423" b="-27423"/>
          <a:stretch>
            <a:fillRect/>
          </a:stretch>
        </p:blipFill>
        <p:spPr/>
      </p:pic>
      <p:sp>
        <p:nvSpPr>
          <p:cNvPr id="6" name="Text Placeholder 5"/>
          <p:cNvSpPr>
            <a:spLocks noGrp="1"/>
          </p:cNvSpPr>
          <p:nvPr>
            <p:ph type="body" sz="half" idx="2"/>
          </p:nvPr>
        </p:nvSpPr>
        <p:spPr/>
        <p:txBody>
          <a:bodyPr>
            <a:normAutofit/>
          </a:bodyPr>
          <a:lstStyle/>
          <a:p>
            <a:r>
              <a:rPr lang="en-US" sz="4800" i="1" dirty="0" smtClean="0"/>
              <a:t>May </a:t>
            </a:r>
            <a:r>
              <a:rPr lang="fr-FR" sz="4800" i="1" dirty="0" smtClean="0"/>
              <a:t>’</a:t>
            </a:r>
            <a:r>
              <a:rPr lang="en-US" sz="4800" i="1" dirty="0" smtClean="0"/>
              <a:t>68</a:t>
            </a:r>
          </a:p>
          <a:p>
            <a:r>
              <a:rPr lang="en-US" sz="4800" i="1" dirty="0"/>
              <a:t>a</a:t>
            </a:r>
            <a:r>
              <a:rPr lang="en-US" sz="4800" i="1" dirty="0" smtClean="0"/>
              <a:t>nd</a:t>
            </a:r>
          </a:p>
          <a:p>
            <a:r>
              <a:rPr lang="en-US" sz="4800" i="1" dirty="0" smtClean="0"/>
              <a:t>After</a:t>
            </a:r>
            <a:endParaRPr lang="en-US" sz="4800" i="1" dirty="0"/>
          </a:p>
        </p:txBody>
      </p:sp>
    </p:spTree>
    <p:extLst>
      <p:ext uri="{BB962C8B-B14F-4D97-AF65-F5344CB8AC3E}">
        <p14:creationId xmlns:p14="http://schemas.microsoft.com/office/powerpoint/2010/main" val="222715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Intellectual Context</a:t>
            </a:r>
            <a:endParaRPr lang="en-US" dirty="0"/>
          </a:p>
        </p:txBody>
      </p:sp>
      <p:sp>
        <p:nvSpPr>
          <p:cNvPr id="3" name="Content Placeholder 2"/>
          <p:cNvSpPr>
            <a:spLocks noGrp="1"/>
          </p:cNvSpPr>
          <p:nvPr>
            <p:ph idx="1"/>
          </p:nvPr>
        </p:nvSpPr>
        <p:spPr/>
        <p:txBody>
          <a:bodyPr/>
          <a:lstStyle/>
          <a:p>
            <a:r>
              <a:rPr lang="en-US" dirty="0" smtClean="0"/>
              <a:t>Critiques of power</a:t>
            </a:r>
          </a:p>
          <a:p>
            <a:pPr lvl="1"/>
            <a:r>
              <a:rPr lang="en-US" dirty="0" err="1" smtClean="0"/>
              <a:t>Lacan</a:t>
            </a:r>
            <a:r>
              <a:rPr lang="en-US" dirty="0" smtClean="0"/>
              <a:t>, Barthes, Foucault (rising star)</a:t>
            </a:r>
          </a:p>
          <a:p>
            <a:pPr lvl="1"/>
            <a:r>
              <a:rPr lang="en-US" dirty="0" smtClean="0"/>
              <a:t>Students read heavily in the Marxist and communist traditions (Gramsci, Maoist literature)</a:t>
            </a:r>
          </a:p>
          <a:p>
            <a:pPr lvl="1"/>
            <a:endParaRPr lang="en-US" dirty="0"/>
          </a:p>
          <a:p>
            <a:r>
              <a:rPr lang="en-US" dirty="0" smtClean="0"/>
              <a:t>Psychology, structuralism giving way to post-structuralism</a:t>
            </a:r>
            <a:endParaRPr lang="en-US" dirty="0"/>
          </a:p>
        </p:txBody>
      </p:sp>
    </p:spTree>
    <p:extLst>
      <p:ext uri="{BB962C8B-B14F-4D97-AF65-F5344CB8AC3E}">
        <p14:creationId xmlns:p14="http://schemas.microsoft.com/office/powerpoint/2010/main" val="1246407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Edge of post-structuralism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Existentialism (inherited from 1940s-1950s)</a:t>
            </a:r>
            <a:endParaRPr lang="en-US" dirty="0"/>
          </a:p>
          <a:p>
            <a:pPr lvl="1"/>
            <a:r>
              <a:rPr lang="en-US" dirty="0"/>
              <a:t>Individual meaning in freedom</a:t>
            </a:r>
          </a:p>
          <a:p>
            <a:pPr lvl="1"/>
            <a:r>
              <a:rPr lang="en-US" dirty="0"/>
              <a:t>Absurd universe</a:t>
            </a:r>
          </a:p>
          <a:p>
            <a:pPr lvl="1"/>
            <a:r>
              <a:rPr lang="en-US" dirty="0"/>
              <a:t>Opposed to all embracing rationality</a:t>
            </a:r>
          </a:p>
          <a:p>
            <a:r>
              <a:rPr lang="en-US" dirty="0"/>
              <a:t>Structuralism giving way to post-structuralism</a:t>
            </a:r>
          </a:p>
          <a:p>
            <a:pPr lvl="1"/>
            <a:r>
              <a:rPr lang="en-US" dirty="0"/>
              <a:t>What is structuralism? (pre-1968)</a:t>
            </a:r>
          </a:p>
          <a:p>
            <a:pPr lvl="1"/>
            <a:r>
              <a:rPr lang="en-US" dirty="0"/>
              <a:t>What is post-structuralism? (post-1968)</a:t>
            </a:r>
          </a:p>
          <a:p>
            <a:pPr lvl="2"/>
            <a:r>
              <a:rPr lang="en-US" dirty="0"/>
              <a:t>Return of history… essences are fabricated and dichotomies conceal hierarchies. Both have histories</a:t>
            </a:r>
          </a:p>
          <a:p>
            <a:pPr lvl="2"/>
            <a:r>
              <a:rPr lang="en-US" dirty="0"/>
              <a:t>Structures are contingently made: they can be changed!!!</a:t>
            </a:r>
          </a:p>
          <a:p>
            <a:endParaRPr lang="en-US" dirty="0"/>
          </a:p>
        </p:txBody>
      </p:sp>
    </p:spTree>
    <p:extLst>
      <p:ext uri="{BB962C8B-B14F-4D97-AF65-F5344CB8AC3E}">
        <p14:creationId xmlns:p14="http://schemas.microsoft.com/office/powerpoint/2010/main" val="3751034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Spirit of post-structuralism</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Play</a:t>
            </a:r>
          </a:p>
          <a:p>
            <a:r>
              <a:rPr lang="en-US" dirty="0" smtClean="0"/>
              <a:t>Essences </a:t>
            </a:r>
            <a:r>
              <a:rPr lang="en-US" dirty="0" smtClean="0"/>
              <a:t>are not </a:t>
            </a:r>
            <a:r>
              <a:rPr lang="en-US" dirty="0" smtClean="0"/>
              <a:t>pre-</a:t>
            </a:r>
            <a:r>
              <a:rPr lang="en-US" dirty="0" smtClean="0"/>
              <a:t>ordained (this notion grows out of existentialism… all we can know is that we exist… what our ‘essences’ are is immaterial and irrelevant for thinking about who we are and how we should act…</a:t>
            </a:r>
            <a:endParaRPr lang="en-US" dirty="0" smtClean="0"/>
          </a:p>
          <a:p>
            <a:r>
              <a:rPr lang="en-US" dirty="0" smtClean="0"/>
              <a:t>Invention, creativeness</a:t>
            </a:r>
          </a:p>
          <a:p>
            <a:r>
              <a:rPr lang="en-US" dirty="0" smtClean="0"/>
              <a:t>Emphasis on individuals </a:t>
            </a:r>
            <a:r>
              <a:rPr lang="en-US" dirty="0" smtClean="0"/>
              <a:t>but also non-orthodox </a:t>
            </a:r>
            <a:r>
              <a:rPr lang="en-US" dirty="0" smtClean="0"/>
              <a:t>forms of socialism</a:t>
            </a:r>
            <a:endParaRPr lang="en-US" dirty="0" smtClean="0"/>
          </a:p>
          <a:p>
            <a:pPr lvl="1"/>
            <a:r>
              <a:rPr lang="en-US" dirty="0" smtClean="0"/>
              <a:t>Emphasis on consciousness and </a:t>
            </a:r>
            <a:r>
              <a:rPr lang="en-US" dirty="0" smtClean="0"/>
              <a:t>action</a:t>
            </a:r>
          </a:p>
          <a:p>
            <a:pPr lvl="1"/>
            <a:r>
              <a:rPr lang="en-US" dirty="0" smtClean="0"/>
              <a:t>From Marx to Gramsci, who was a Marxist but who took ‘culture’ more seriously…  </a:t>
            </a:r>
            <a:endParaRPr lang="en-US" dirty="0"/>
          </a:p>
        </p:txBody>
      </p:sp>
    </p:spTree>
    <p:extLst>
      <p:ext uri="{BB962C8B-B14F-4D97-AF65-F5344CB8AC3E}">
        <p14:creationId xmlns:p14="http://schemas.microsoft.com/office/powerpoint/2010/main" val="4094619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Leftwing leaders </a:t>
            </a:r>
            <a:r>
              <a:rPr lang="en-US" dirty="0" smtClean="0"/>
              <a:t>emerge in student/teacher movements</a:t>
            </a:r>
            <a:endParaRPr lang="en-US" dirty="0"/>
          </a:p>
        </p:txBody>
      </p:sp>
      <p:sp>
        <p:nvSpPr>
          <p:cNvPr id="3" name="Content Placeholder 2"/>
          <p:cNvSpPr>
            <a:spLocks noGrp="1"/>
          </p:cNvSpPr>
          <p:nvPr>
            <p:ph idx="1"/>
          </p:nvPr>
        </p:nvSpPr>
        <p:spPr/>
        <p:txBody>
          <a:bodyPr/>
          <a:lstStyle/>
          <a:p>
            <a:r>
              <a:rPr lang="en-US" dirty="0" smtClean="0"/>
              <a:t>Daniel Cohn-</a:t>
            </a:r>
            <a:r>
              <a:rPr lang="en-US" dirty="0" err="1" smtClean="0"/>
              <a:t>Bendit</a:t>
            </a:r>
            <a:endParaRPr lang="en-US" dirty="0"/>
          </a:p>
          <a:p>
            <a:pPr lvl="1"/>
            <a:r>
              <a:rPr lang="en-US" dirty="0" smtClean="0"/>
              <a:t>Anarchist</a:t>
            </a:r>
          </a:p>
          <a:p>
            <a:r>
              <a:rPr lang="en-US" dirty="0" smtClean="0"/>
              <a:t>Jacques </a:t>
            </a:r>
            <a:r>
              <a:rPr lang="en-US" dirty="0" err="1" smtClean="0"/>
              <a:t>Sauvegeot</a:t>
            </a:r>
            <a:endParaRPr lang="en-US" dirty="0" smtClean="0"/>
          </a:p>
          <a:p>
            <a:pPr lvl="1"/>
            <a:r>
              <a:rPr lang="en-US" dirty="0" smtClean="0"/>
              <a:t>Rebellious, romantic </a:t>
            </a:r>
          </a:p>
          <a:p>
            <a:pPr lvl="1"/>
            <a:r>
              <a:rPr lang="en-US" dirty="0" smtClean="0"/>
              <a:t>Leader of student union (UNEF)</a:t>
            </a:r>
          </a:p>
          <a:p>
            <a:r>
              <a:rPr lang="en-US" dirty="0" smtClean="0"/>
              <a:t>Alain </a:t>
            </a:r>
            <a:r>
              <a:rPr lang="en-US" dirty="0" err="1" smtClean="0"/>
              <a:t>Geismar</a:t>
            </a:r>
            <a:endParaRPr lang="en-US" dirty="0" smtClean="0"/>
          </a:p>
          <a:p>
            <a:pPr lvl="1"/>
            <a:r>
              <a:rPr lang="en-US" dirty="0" smtClean="0"/>
              <a:t>Communist but anti-PCF</a:t>
            </a:r>
          </a:p>
          <a:p>
            <a:pPr lvl="1"/>
            <a:r>
              <a:rPr lang="en-US" dirty="0" smtClean="0"/>
              <a:t>Soon to become Maoist</a:t>
            </a:r>
            <a:endParaRPr lang="en-US" dirty="0"/>
          </a:p>
        </p:txBody>
      </p:sp>
    </p:spTree>
    <p:extLst>
      <p:ext uri="{BB962C8B-B14F-4D97-AF65-F5344CB8AC3E}">
        <p14:creationId xmlns:p14="http://schemas.microsoft.com/office/powerpoint/2010/main" val="2684761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Politics of 1968</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Individualist / anarchist</a:t>
            </a:r>
          </a:p>
          <a:p>
            <a:pPr marL="0" indent="0">
              <a:buNone/>
            </a:pPr>
            <a:r>
              <a:rPr lang="en-US" dirty="0" smtClean="0"/>
              <a:t>	Cohn-</a:t>
            </a:r>
            <a:r>
              <a:rPr lang="en-US" dirty="0" err="1" smtClean="0"/>
              <a:t>Bendit</a:t>
            </a:r>
            <a:endParaRPr lang="en-US" dirty="0" smtClean="0"/>
          </a:p>
          <a:p>
            <a:pPr marL="0" indent="0">
              <a:buNone/>
            </a:pPr>
            <a:endParaRPr lang="en-US" dirty="0" smtClean="0"/>
          </a:p>
          <a:p>
            <a:r>
              <a:rPr lang="en-US" dirty="0" smtClean="0"/>
              <a:t>Communist, but anti-PCF (anti-Soviet)</a:t>
            </a:r>
          </a:p>
          <a:p>
            <a:pPr lvl="1"/>
            <a:r>
              <a:rPr lang="en-US" dirty="0" smtClean="0"/>
              <a:t>Trotsky (10% electoral support in 2002)</a:t>
            </a:r>
          </a:p>
          <a:p>
            <a:pPr lvl="2"/>
            <a:r>
              <a:rPr lang="en-US" dirty="0" smtClean="0"/>
              <a:t>Proletarian </a:t>
            </a:r>
            <a:r>
              <a:rPr lang="en-US" dirty="0" smtClean="0"/>
              <a:t>internationalism</a:t>
            </a:r>
          </a:p>
          <a:p>
            <a:pPr lvl="3"/>
            <a:r>
              <a:rPr lang="en-US" dirty="0" smtClean="0"/>
              <a:t>Opposed Lenin’s ‘Communism in One Country’</a:t>
            </a:r>
          </a:p>
          <a:p>
            <a:pPr lvl="3"/>
            <a:r>
              <a:rPr lang="en-US" dirty="0" smtClean="0"/>
              <a:t>Opposed Stalin’s authoritarian bureaucracy</a:t>
            </a:r>
            <a:endParaRPr lang="en-US" dirty="0" smtClean="0"/>
          </a:p>
          <a:p>
            <a:pPr lvl="2"/>
            <a:r>
              <a:rPr lang="en-US" dirty="0" smtClean="0"/>
              <a:t>Working class emancipation and direct democracy</a:t>
            </a:r>
          </a:p>
          <a:p>
            <a:pPr lvl="2"/>
            <a:endParaRPr lang="en-US" dirty="0" smtClean="0"/>
          </a:p>
          <a:p>
            <a:pPr lvl="1"/>
            <a:r>
              <a:rPr lang="en-US" dirty="0" smtClean="0"/>
              <a:t>Maoist</a:t>
            </a:r>
          </a:p>
          <a:p>
            <a:pPr lvl="2"/>
            <a:r>
              <a:rPr lang="en-US" dirty="0" smtClean="0"/>
              <a:t>Grassroots socialism … repudiation of ‘party elites’ who dictated political consciousness.  (e.g., Sartre, Foucault, </a:t>
            </a:r>
            <a:r>
              <a:rPr lang="en-US" dirty="0" err="1" smtClean="0"/>
              <a:t>Kristeva</a:t>
            </a:r>
            <a:r>
              <a:rPr lang="en-US" dirty="0" smtClean="0"/>
              <a:t>) </a:t>
            </a:r>
          </a:p>
          <a:p>
            <a:endParaRPr lang="en-US" dirty="0"/>
          </a:p>
        </p:txBody>
      </p:sp>
    </p:spTree>
    <p:extLst>
      <p:ext uri="{BB962C8B-B14F-4D97-AF65-F5344CB8AC3E}">
        <p14:creationId xmlns:p14="http://schemas.microsoft.com/office/powerpoint/2010/main" val="3479069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Spread of strikes, demonstrations</a:t>
            </a:r>
            <a:br>
              <a:rPr lang="en-US" dirty="0" smtClean="0"/>
            </a:br>
            <a:r>
              <a:rPr lang="en-US" dirty="0" smtClean="0"/>
              <a:t>throughout May</a:t>
            </a:r>
            <a:endParaRPr lang="en-US" dirty="0"/>
          </a:p>
        </p:txBody>
      </p:sp>
      <p:sp>
        <p:nvSpPr>
          <p:cNvPr id="3" name="Content Placeholder 2"/>
          <p:cNvSpPr>
            <a:spLocks noGrp="1"/>
          </p:cNvSpPr>
          <p:nvPr>
            <p:ph idx="1"/>
          </p:nvPr>
        </p:nvSpPr>
        <p:spPr/>
        <p:txBody>
          <a:bodyPr>
            <a:normAutofit lnSpcReduction="10000"/>
          </a:bodyPr>
          <a:lstStyle/>
          <a:p>
            <a:r>
              <a:rPr lang="en-US" dirty="0" smtClean="0"/>
              <a:t>Spreads to companies throughout France</a:t>
            </a:r>
          </a:p>
          <a:p>
            <a:pPr lvl="1"/>
            <a:r>
              <a:rPr lang="en-US" dirty="0" smtClean="0"/>
              <a:t>Unlike 1936 strikes, the movement </a:t>
            </a:r>
            <a:r>
              <a:rPr lang="en-US" dirty="0" smtClean="0"/>
              <a:t>hit not only </a:t>
            </a:r>
            <a:r>
              <a:rPr lang="en-US" dirty="0" smtClean="0"/>
              <a:t>private industry </a:t>
            </a:r>
            <a:r>
              <a:rPr lang="en-US" dirty="0" smtClean="0"/>
              <a:t>but state institutions as well</a:t>
            </a:r>
            <a:endParaRPr lang="en-US" dirty="0" smtClean="0"/>
          </a:p>
          <a:p>
            <a:pPr lvl="1"/>
            <a:endParaRPr lang="en-US" dirty="0"/>
          </a:p>
          <a:p>
            <a:r>
              <a:rPr lang="en-US" dirty="0" smtClean="0"/>
              <a:t>Spread to universities throughout France</a:t>
            </a:r>
          </a:p>
          <a:p>
            <a:pPr lvl="1"/>
            <a:r>
              <a:rPr lang="en-US" dirty="0" smtClean="0"/>
              <a:t>Many arrests, provoking more protest</a:t>
            </a:r>
          </a:p>
          <a:p>
            <a:r>
              <a:rPr lang="en-US" dirty="0" smtClean="0"/>
              <a:t>Occupation of universities and </a:t>
            </a:r>
            <a:r>
              <a:rPr lang="en-US" dirty="0" smtClean="0"/>
              <a:t>factories</a:t>
            </a:r>
          </a:p>
          <a:p>
            <a:pPr lvl="1"/>
            <a:r>
              <a:rPr lang="en-US" dirty="0" smtClean="0"/>
              <a:t>High point is May, but continues in through July</a:t>
            </a:r>
            <a:endParaRPr lang="en-US" dirty="0" smtClean="0"/>
          </a:p>
          <a:p>
            <a:r>
              <a:rPr lang="en-US" dirty="0" smtClean="0"/>
              <a:t>Rabelaisian wit</a:t>
            </a:r>
            <a:endParaRPr lang="en-US" dirty="0"/>
          </a:p>
        </p:txBody>
      </p:sp>
    </p:spTree>
    <p:extLst>
      <p:ext uri="{BB962C8B-B14F-4D97-AF65-F5344CB8AC3E}">
        <p14:creationId xmlns:p14="http://schemas.microsoft.com/office/powerpoint/2010/main" val="3822972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Rabelais, Creativity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Against paternal, traditional bourgeois culture</a:t>
            </a:r>
          </a:p>
          <a:p>
            <a:r>
              <a:rPr lang="en-US" dirty="0" smtClean="0"/>
              <a:t>‘Culture is participation in the act of creation not the act of consumption</a:t>
            </a:r>
            <a:r>
              <a:rPr lang="en-US" dirty="0" smtClean="0"/>
              <a:t>’ (François </a:t>
            </a:r>
            <a:r>
              <a:rPr lang="en-US" dirty="0" err="1" smtClean="0"/>
              <a:t>Borella</a:t>
            </a:r>
            <a:r>
              <a:rPr lang="en-US" dirty="0" smtClean="0"/>
              <a:t>-Socialist Party, PSU)</a:t>
            </a:r>
            <a:endParaRPr lang="en-US" dirty="0" smtClean="0"/>
          </a:p>
          <a:p>
            <a:r>
              <a:rPr lang="en-US" dirty="0" smtClean="0"/>
              <a:t>News </a:t>
            </a:r>
            <a:r>
              <a:rPr lang="en-US" dirty="0" smtClean="0"/>
              <a:t>of events was conveyed </a:t>
            </a:r>
            <a:r>
              <a:rPr lang="en-US" dirty="0" smtClean="0"/>
              <a:t>by newspapers, not state-controlled TV (referred to as ‘His Master’s Voice’)</a:t>
            </a:r>
          </a:p>
          <a:p>
            <a:r>
              <a:rPr lang="en-US" dirty="0" smtClean="0"/>
              <a:t>Protests even in small rural towns!</a:t>
            </a:r>
          </a:p>
          <a:p>
            <a:r>
              <a:rPr lang="en-US" dirty="0" smtClean="0"/>
              <a:t>De Gaulle and Pompidou – no plans! Left the country for foreign visits</a:t>
            </a:r>
            <a:endParaRPr lang="en-US" dirty="0"/>
          </a:p>
        </p:txBody>
      </p:sp>
    </p:spTree>
    <p:extLst>
      <p:ext uri="{BB962C8B-B14F-4D97-AF65-F5344CB8AC3E}">
        <p14:creationId xmlns:p14="http://schemas.microsoft.com/office/powerpoint/2010/main" val="36765017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Sois</a:t>
            </a:r>
            <a:r>
              <a:rPr lang="en-US" dirty="0" smtClean="0"/>
              <a:t> </a:t>
            </a:r>
            <a:r>
              <a:rPr lang="en-US" dirty="0" err="1" smtClean="0"/>
              <a:t>jeune</a:t>
            </a:r>
            <a:r>
              <a:rPr lang="en-US" dirty="0" smtClean="0"/>
              <a:t> et </a:t>
            </a:r>
            <a:r>
              <a:rPr lang="en-US" dirty="0" err="1" smtClean="0"/>
              <a:t>tais-toi</a:t>
            </a:r>
            <a:r>
              <a:rPr lang="en-US" dirty="0" smtClean="0"/>
              <a:t>!</a:t>
            </a:r>
            <a:endParaRPr lang="en-US" dirty="0"/>
          </a:p>
        </p:txBody>
      </p:sp>
      <p:pic>
        <p:nvPicPr>
          <p:cNvPr id="4" name="Content Placeholder 3" descr="imgres.png"/>
          <p:cNvPicPr>
            <a:picLocks noGrp="1" noChangeAspect="1"/>
          </p:cNvPicPr>
          <p:nvPr>
            <p:ph idx="1"/>
          </p:nvPr>
        </p:nvPicPr>
        <p:blipFill>
          <a:blip r:embed="rId2">
            <a:extLst>
              <a:ext uri="{28A0092B-C50C-407E-A947-70E740481C1C}">
                <a14:useLocalDpi xmlns:a14="http://schemas.microsoft.com/office/drawing/2010/main" val="0"/>
              </a:ext>
            </a:extLst>
          </a:blip>
          <a:srcRect l="-51637" r="-51637"/>
          <a:stretch>
            <a:fillRect/>
          </a:stretch>
        </p:blipFill>
        <p:spPr/>
      </p:pic>
    </p:spTree>
    <p:extLst>
      <p:ext uri="{BB962C8B-B14F-4D97-AF65-F5344CB8AC3E}">
        <p14:creationId xmlns:p14="http://schemas.microsoft.com/office/powerpoint/2010/main" val="12711084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Riots</a:t>
            </a:r>
            <a:endParaRPr lang="en-US" dirty="0"/>
          </a:p>
        </p:txBody>
      </p:sp>
      <p:pic>
        <p:nvPicPr>
          <p:cNvPr id="4" name="Content Placeholder 3" descr="imgres.jpg"/>
          <p:cNvPicPr>
            <a:picLocks noGrp="1" noChangeAspect="1"/>
          </p:cNvPicPr>
          <p:nvPr>
            <p:ph idx="1"/>
          </p:nvPr>
        </p:nvPicPr>
        <p:blipFill>
          <a:blip r:embed="rId2">
            <a:extLst>
              <a:ext uri="{28A0092B-C50C-407E-A947-70E740481C1C}">
                <a14:useLocalDpi xmlns:a14="http://schemas.microsoft.com/office/drawing/2010/main" val="0"/>
              </a:ext>
            </a:extLst>
          </a:blip>
          <a:srcRect l="-64099" r="-64099"/>
          <a:stretch>
            <a:fillRect/>
          </a:stretch>
        </p:blipFill>
        <p:spPr/>
      </p:pic>
    </p:spTree>
    <p:extLst>
      <p:ext uri="{BB962C8B-B14F-4D97-AF65-F5344CB8AC3E}">
        <p14:creationId xmlns:p14="http://schemas.microsoft.com/office/powerpoint/2010/main" val="1662974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 1968</a:t>
            </a:r>
            <a:endParaRPr lang="en-US" dirty="0"/>
          </a:p>
        </p:txBody>
      </p:sp>
      <p:pic>
        <p:nvPicPr>
          <p:cNvPr id="4" name="Content Placeholder 3" descr="images.jpg"/>
          <p:cNvPicPr>
            <a:picLocks noGrp="1" noChangeAspect="1"/>
          </p:cNvPicPr>
          <p:nvPr>
            <p:ph idx="1"/>
          </p:nvPr>
        </p:nvPicPr>
        <p:blipFill>
          <a:blip r:embed="rId2">
            <a:extLst>
              <a:ext uri="{28A0092B-C50C-407E-A947-70E740481C1C}">
                <a14:useLocalDpi xmlns:a14="http://schemas.microsoft.com/office/drawing/2010/main" val="0"/>
              </a:ext>
            </a:extLst>
          </a:blip>
          <a:srcRect t="-28566" b="-28566"/>
          <a:stretch>
            <a:fillRect/>
          </a:stretch>
        </p:blipFill>
        <p:spPr/>
      </p:pic>
    </p:spTree>
    <p:extLst>
      <p:ext uri="{BB962C8B-B14F-4D97-AF65-F5344CB8AC3E}">
        <p14:creationId xmlns:p14="http://schemas.microsoft.com/office/powerpoint/2010/main" val="2221526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Barricades</a:t>
            </a:r>
            <a:endParaRPr lang="en-US" dirty="0"/>
          </a:p>
        </p:txBody>
      </p:sp>
      <p:pic>
        <p:nvPicPr>
          <p:cNvPr id="8" name="Picture Placeholder 7" descr="images.jpg"/>
          <p:cNvPicPr>
            <a:picLocks noGrp="1" noChangeAspect="1"/>
          </p:cNvPicPr>
          <p:nvPr>
            <p:ph type="pic" idx="1"/>
          </p:nvPr>
        </p:nvPicPr>
        <p:blipFill>
          <a:blip r:embed="rId2">
            <a:extLst>
              <a:ext uri="{28A0092B-C50C-407E-A947-70E740481C1C}">
                <a14:useLocalDpi xmlns:a14="http://schemas.microsoft.com/office/drawing/2010/main" val="0"/>
              </a:ext>
            </a:extLst>
          </a:blip>
          <a:srcRect t="-5842" b="-5842"/>
          <a:stretch>
            <a:fillRect/>
          </a:stretch>
        </p:blipFill>
        <p:spPr/>
      </p:pic>
    </p:spTree>
    <p:extLst>
      <p:ext uri="{BB962C8B-B14F-4D97-AF65-F5344CB8AC3E}">
        <p14:creationId xmlns:p14="http://schemas.microsoft.com/office/powerpoint/2010/main" val="4259192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 De Gaulle demonstration </a:t>
            </a:r>
            <a:br>
              <a:rPr lang="en-US" dirty="0" smtClean="0"/>
            </a:br>
            <a:r>
              <a:rPr lang="en-US" dirty="0" smtClean="0"/>
              <a:t>May 30, 1968</a:t>
            </a:r>
            <a:endParaRPr lang="en-US" dirty="0"/>
          </a:p>
        </p:txBody>
      </p:sp>
      <p:pic>
        <p:nvPicPr>
          <p:cNvPr id="4" name="Content Placeholder 3" descr="paris_68.jpg"/>
          <p:cNvPicPr>
            <a:picLocks noGrp="1" noChangeAspect="1"/>
          </p:cNvPicPr>
          <p:nvPr>
            <p:ph idx="1"/>
          </p:nvPr>
        </p:nvPicPr>
        <p:blipFill>
          <a:blip r:embed="rId2">
            <a:extLst>
              <a:ext uri="{28A0092B-C50C-407E-A947-70E740481C1C}">
                <a14:useLocalDpi xmlns:a14="http://schemas.microsoft.com/office/drawing/2010/main" val="0"/>
              </a:ext>
            </a:extLst>
          </a:blip>
          <a:srcRect l="-24551" r="-24551"/>
          <a:stretch>
            <a:fillRect/>
          </a:stretch>
        </p:blipFill>
        <p:spPr/>
      </p:pic>
    </p:spTree>
    <p:extLst>
      <p:ext uri="{BB962C8B-B14F-4D97-AF65-F5344CB8AC3E}">
        <p14:creationId xmlns:p14="http://schemas.microsoft.com/office/powerpoint/2010/main" val="27649647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Sartre - Foucault</a:t>
            </a:r>
            <a:endParaRPr lang="en-US" dirty="0"/>
          </a:p>
        </p:txBody>
      </p:sp>
      <p:pic>
        <p:nvPicPr>
          <p:cNvPr id="11" name="Content Placeholder 10" descr="tumblr_m3ixm0dCw91qhxbtro1_500.jpg"/>
          <p:cNvPicPr>
            <a:picLocks noGrp="1" noChangeAspect="1"/>
          </p:cNvPicPr>
          <p:nvPr>
            <p:ph sz="half" idx="1"/>
          </p:nvPr>
        </p:nvPicPr>
        <p:blipFill>
          <a:blip r:embed="rId2">
            <a:extLst>
              <a:ext uri="{28A0092B-C50C-407E-A947-70E740481C1C}">
                <a14:useLocalDpi xmlns:a14="http://schemas.microsoft.com/office/drawing/2010/main" val="0"/>
              </a:ext>
            </a:extLst>
          </a:blip>
          <a:srcRect t="-35548" b="-35548"/>
          <a:stretch>
            <a:fillRect/>
          </a:stretch>
        </p:blipFill>
        <p:spPr/>
      </p:pic>
      <p:pic>
        <p:nvPicPr>
          <p:cNvPr id="10" name="Content Placeholder 9" descr="sartre3.jpg"/>
          <p:cNvPicPr>
            <a:picLocks noGrp="1" noChangeAspect="1"/>
          </p:cNvPicPr>
          <p:nvPr>
            <p:ph sz="half" idx="2"/>
          </p:nvPr>
        </p:nvPicPr>
        <p:blipFill>
          <a:blip r:embed="rId3">
            <a:extLst>
              <a:ext uri="{28A0092B-C50C-407E-A947-70E740481C1C}">
                <a14:useLocalDpi xmlns:a14="http://schemas.microsoft.com/office/drawing/2010/main" val="0"/>
              </a:ext>
            </a:extLst>
          </a:blip>
          <a:srcRect l="20442" r="20442"/>
          <a:stretch>
            <a:fillRect/>
          </a:stretch>
        </p:blipFill>
        <p:spPr/>
      </p:pic>
    </p:spTree>
    <p:extLst>
      <p:ext uri="{BB962C8B-B14F-4D97-AF65-F5344CB8AC3E}">
        <p14:creationId xmlns:p14="http://schemas.microsoft.com/office/powerpoint/2010/main" val="24965614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Reasons for Misrule</a:t>
            </a:r>
            <a:endParaRPr lang="en-US" dirty="0"/>
          </a:p>
        </p:txBody>
      </p:sp>
      <p:sp>
        <p:nvSpPr>
          <p:cNvPr id="6" name="Content Placeholder 5"/>
          <p:cNvSpPr>
            <a:spLocks noGrp="1"/>
          </p:cNvSpPr>
          <p:nvPr>
            <p:ph idx="1"/>
          </p:nvPr>
        </p:nvSpPr>
        <p:spPr/>
        <p:txBody>
          <a:bodyPr>
            <a:normAutofit/>
          </a:bodyPr>
          <a:lstStyle/>
          <a:p>
            <a:r>
              <a:rPr lang="en-US" dirty="0" smtClean="0"/>
              <a:t>Feeling </a:t>
            </a:r>
            <a:r>
              <a:rPr lang="en-US" dirty="0" smtClean="0"/>
              <a:t>that PCF and </a:t>
            </a:r>
            <a:r>
              <a:rPr lang="en-US" dirty="0" smtClean="0"/>
              <a:t>WWII Liberation </a:t>
            </a:r>
            <a:r>
              <a:rPr lang="en-US" dirty="0" smtClean="0"/>
              <a:t>fighters </a:t>
            </a:r>
            <a:r>
              <a:rPr lang="en-US" dirty="0" smtClean="0"/>
              <a:t>had </a:t>
            </a:r>
            <a:r>
              <a:rPr lang="en-US" dirty="0" smtClean="0"/>
              <a:t>abandoned </a:t>
            </a:r>
            <a:r>
              <a:rPr lang="en-US" dirty="0" smtClean="0"/>
              <a:t>fighting spirit</a:t>
            </a:r>
            <a:endParaRPr lang="en-US" dirty="0" smtClean="0"/>
          </a:p>
          <a:p>
            <a:r>
              <a:rPr lang="en-US" dirty="0" smtClean="0"/>
              <a:t>Edgar Morin (sociologist): saw the ‘atrophy’ of a </a:t>
            </a:r>
            <a:r>
              <a:rPr lang="en-US" dirty="0" err="1" smtClean="0"/>
              <a:t>rationalised</a:t>
            </a:r>
            <a:r>
              <a:rPr lang="en-US" dirty="0" smtClean="0"/>
              <a:t> modern society, with ‘no communication with others’ and ‘</a:t>
            </a:r>
            <a:r>
              <a:rPr lang="en-US" dirty="0" smtClean="0"/>
              <a:t>alienation </a:t>
            </a:r>
            <a:r>
              <a:rPr lang="en-US" dirty="0" smtClean="0"/>
              <a:t>in a world of objects and appearances’</a:t>
            </a:r>
          </a:p>
          <a:p>
            <a:r>
              <a:rPr lang="en-US" dirty="0" smtClean="0"/>
              <a:t>Psycho-babble?  Some thought so: Raymond </a:t>
            </a:r>
            <a:r>
              <a:rPr lang="en-US" dirty="0" err="1" smtClean="0"/>
              <a:t>Aron</a:t>
            </a:r>
            <a:r>
              <a:rPr lang="en-US" dirty="0" smtClean="0"/>
              <a:t> (a liberal)</a:t>
            </a:r>
            <a:endParaRPr lang="en-US" dirty="0"/>
          </a:p>
        </p:txBody>
      </p:sp>
    </p:spTree>
    <p:extLst>
      <p:ext uri="{BB962C8B-B14F-4D97-AF65-F5344CB8AC3E}">
        <p14:creationId xmlns:p14="http://schemas.microsoft.com/office/powerpoint/2010/main" val="37340892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a:t>
            </a:r>
            <a:r>
              <a:rPr lang="en-US" dirty="0" smtClean="0"/>
              <a:t>May Events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Pompidou (De Gaulle’s </a:t>
            </a:r>
            <a:r>
              <a:rPr lang="en-US" dirty="0" smtClean="0"/>
              <a:t>prime </a:t>
            </a:r>
            <a:r>
              <a:rPr lang="en-US" dirty="0"/>
              <a:t>m</a:t>
            </a:r>
            <a:r>
              <a:rPr lang="en-US" dirty="0" smtClean="0"/>
              <a:t>inister</a:t>
            </a:r>
            <a:r>
              <a:rPr lang="en-US" dirty="0" smtClean="0"/>
              <a:t>) takes </a:t>
            </a:r>
            <a:r>
              <a:rPr lang="en-US" dirty="0" smtClean="0"/>
              <a:t>charge in May, chooses to work with </a:t>
            </a:r>
            <a:r>
              <a:rPr lang="en-US" dirty="0" smtClean="0"/>
              <a:t>protest </a:t>
            </a:r>
            <a:r>
              <a:rPr lang="en-US" dirty="0" smtClean="0"/>
              <a:t>movements (no plan B)</a:t>
            </a:r>
            <a:endParaRPr lang="en-US" dirty="0" smtClean="0"/>
          </a:p>
          <a:p>
            <a:endParaRPr lang="en-US" dirty="0"/>
          </a:p>
          <a:p>
            <a:r>
              <a:rPr lang="en-US" dirty="0" smtClean="0"/>
              <a:t>De </a:t>
            </a:r>
            <a:r>
              <a:rPr lang="en-US" dirty="0" smtClean="0"/>
              <a:t>Gaulle</a:t>
            </a:r>
            <a:endParaRPr lang="en-US" dirty="0" smtClean="0"/>
          </a:p>
          <a:p>
            <a:pPr lvl="1"/>
            <a:r>
              <a:rPr lang="en-US" dirty="0" smtClean="0"/>
              <a:t>Visits </a:t>
            </a:r>
            <a:r>
              <a:rPr lang="en-US" dirty="0" err="1" smtClean="0"/>
              <a:t>Massu</a:t>
            </a:r>
            <a:r>
              <a:rPr lang="en-US" dirty="0" smtClean="0"/>
              <a:t> in </a:t>
            </a:r>
            <a:r>
              <a:rPr lang="en-US" dirty="0" smtClean="0"/>
              <a:t>Germany, where </a:t>
            </a:r>
            <a:r>
              <a:rPr lang="en-US" dirty="0" err="1" smtClean="0"/>
              <a:t>Massu</a:t>
            </a:r>
            <a:r>
              <a:rPr lang="en-US" dirty="0" smtClean="0"/>
              <a:t> was head of French forces there…  Why the visit?</a:t>
            </a:r>
            <a:r>
              <a:rPr lang="en-US" dirty="0" smtClean="0"/>
              <a:t>?</a:t>
            </a:r>
          </a:p>
          <a:p>
            <a:pPr lvl="1"/>
            <a:r>
              <a:rPr lang="en-US" dirty="0" smtClean="0"/>
              <a:t>Returns on May 30</a:t>
            </a:r>
          </a:p>
          <a:p>
            <a:pPr lvl="1"/>
            <a:r>
              <a:rPr lang="en-US" dirty="0" smtClean="0"/>
              <a:t>Massive Gaullist march on the Champs </a:t>
            </a:r>
            <a:r>
              <a:rPr lang="en-US" dirty="0" err="1" smtClean="0"/>
              <a:t>Elysées</a:t>
            </a:r>
            <a:endParaRPr lang="en-US" dirty="0" smtClean="0"/>
          </a:p>
          <a:p>
            <a:pPr lvl="1"/>
            <a:r>
              <a:rPr lang="en-US" dirty="0" smtClean="0"/>
              <a:t>Dissolves the National Assembly</a:t>
            </a:r>
          </a:p>
          <a:p>
            <a:endParaRPr lang="en-US" dirty="0"/>
          </a:p>
        </p:txBody>
      </p:sp>
    </p:spTree>
    <p:extLst>
      <p:ext uri="{BB962C8B-B14F-4D97-AF65-F5344CB8AC3E}">
        <p14:creationId xmlns:p14="http://schemas.microsoft.com/office/powerpoint/2010/main" val="15451872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June </a:t>
            </a:r>
            <a:r>
              <a:rPr lang="en-US" dirty="0" smtClean="0"/>
              <a:t>– energy subsides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Police were ruthless in ending strikes and stopping student protests</a:t>
            </a:r>
          </a:p>
          <a:p>
            <a:pPr lvl="1"/>
            <a:r>
              <a:rPr lang="en-US" dirty="0" smtClean="0"/>
              <a:t>One student protestor drowns</a:t>
            </a:r>
          </a:p>
          <a:p>
            <a:pPr lvl="1"/>
            <a:endParaRPr lang="en-US" dirty="0"/>
          </a:p>
          <a:p>
            <a:r>
              <a:rPr lang="en-US" dirty="0" smtClean="0"/>
              <a:t>Why did </a:t>
            </a:r>
            <a:r>
              <a:rPr lang="en-US" dirty="0" smtClean="0"/>
              <a:t>May movements collapse </a:t>
            </a:r>
            <a:r>
              <a:rPr lang="en-US" dirty="0" smtClean="0"/>
              <a:t>so suddenly?</a:t>
            </a:r>
          </a:p>
          <a:p>
            <a:pPr lvl="1"/>
            <a:r>
              <a:rPr lang="en-US" dirty="0" smtClean="0"/>
              <a:t>General fear</a:t>
            </a:r>
          </a:p>
          <a:p>
            <a:pPr lvl="1"/>
            <a:r>
              <a:rPr lang="en-US" dirty="0" smtClean="0"/>
              <a:t>Lack of political experience of leaders</a:t>
            </a:r>
          </a:p>
          <a:p>
            <a:pPr lvl="1"/>
            <a:r>
              <a:rPr lang="en-US" dirty="0" smtClean="0"/>
              <a:t>Lack of </a:t>
            </a:r>
            <a:r>
              <a:rPr lang="en-US" dirty="0" smtClean="0"/>
              <a:t>desire of protestors and revolutionaries </a:t>
            </a:r>
            <a:r>
              <a:rPr lang="en-US" dirty="0" smtClean="0"/>
              <a:t>to seize power</a:t>
            </a:r>
          </a:p>
          <a:p>
            <a:pPr lvl="1"/>
            <a:endParaRPr lang="en-US" dirty="0" smtClean="0"/>
          </a:p>
          <a:p>
            <a:r>
              <a:rPr lang="en-US" dirty="0" smtClean="0"/>
              <a:t>Gaullists win elections at end of June</a:t>
            </a:r>
          </a:p>
          <a:p>
            <a:endParaRPr lang="en-US" dirty="0"/>
          </a:p>
          <a:p>
            <a:r>
              <a:rPr lang="en-US" dirty="0" smtClean="0"/>
              <a:t>Nine months later, De Gaulle lost referendum on constitutional changes; steps down</a:t>
            </a:r>
          </a:p>
          <a:p>
            <a:endParaRPr lang="en-US" dirty="0"/>
          </a:p>
        </p:txBody>
      </p:sp>
    </p:spTree>
    <p:extLst>
      <p:ext uri="{BB962C8B-B14F-4D97-AF65-F5344CB8AC3E}">
        <p14:creationId xmlns:p14="http://schemas.microsoft.com/office/powerpoint/2010/main" val="3384112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throwback, an anachronism?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Romantic student </a:t>
            </a:r>
            <a:r>
              <a:rPr lang="en-US" dirty="0" smtClean="0"/>
              <a:t>revolts – Victor Hugo style</a:t>
            </a:r>
            <a:endParaRPr lang="en-US" dirty="0" smtClean="0"/>
          </a:p>
          <a:p>
            <a:pPr marL="0" indent="0">
              <a:buNone/>
            </a:pPr>
            <a:endParaRPr lang="en-US" dirty="0" smtClean="0"/>
          </a:p>
          <a:p>
            <a:r>
              <a:rPr lang="en-US" dirty="0" smtClean="0"/>
              <a:t>Barricades and social </a:t>
            </a:r>
            <a:r>
              <a:rPr lang="en-US" dirty="0" smtClean="0"/>
              <a:t>justice – but demands were too broad</a:t>
            </a:r>
            <a:endParaRPr lang="en-US" dirty="0" smtClean="0"/>
          </a:p>
          <a:p>
            <a:endParaRPr lang="en-US" dirty="0"/>
          </a:p>
          <a:p>
            <a:r>
              <a:rPr lang="en-US" dirty="0" smtClean="0"/>
              <a:t>Daniel </a:t>
            </a:r>
            <a:r>
              <a:rPr lang="en-US" dirty="0" err="1" smtClean="0"/>
              <a:t>Lindenberg</a:t>
            </a:r>
            <a:r>
              <a:rPr lang="en-US" dirty="0" smtClean="0"/>
              <a:t>: ‘we were nearer to 1900 than 2000’</a:t>
            </a:r>
          </a:p>
          <a:p>
            <a:endParaRPr lang="en-US" dirty="0" smtClean="0"/>
          </a:p>
          <a:p>
            <a:r>
              <a:rPr lang="en-US" dirty="0" smtClean="0"/>
              <a:t>Guy </a:t>
            </a:r>
            <a:r>
              <a:rPr lang="en-US" dirty="0" err="1" smtClean="0"/>
              <a:t>Hocquenghem</a:t>
            </a:r>
            <a:r>
              <a:rPr lang="en-US" dirty="0" smtClean="0"/>
              <a:t> (gay activist): ‘May is closer to the 19</a:t>
            </a:r>
            <a:r>
              <a:rPr lang="en-US" baseline="30000" dirty="0" smtClean="0"/>
              <a:t>th</a:t>
            </a:r>
            <a:r>
              <a:rPr lang="en-US" dirty="0" smtClean="0"/>
              <a:t> century than to us…’</a:t>
            </a:r>
          </a:p>
          <a:p>
            <a:endParaRPr lang="en-US" dirty="0" smtClean="0"/>
          </a:p>
          <a:p>
            <a:endParaRPr lang="en-US" dirty="0"/>
          </a:p>
        </p:txBody>
      </p:sp>
    </p:spTree>
    <p:extLst>
      <p:ext uri="{BB962C8B-B14F-4D97-AF65-F5344CB8AC3E}">
        <p14:creationId xmlns:p14="http://schemas.microsoft.com/office/powerpoint/2010/main" val="22691709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paths, legacies…</a:t>
            </a:r>
            <a:endParaRPr lang="en-US" dirty="0"/>
          </a:p>
        </p:txBody>
      </p:sp>
      <p:sp>
        <p:nvSpPr>
          <p:cNvPr id="3" name="Content Placeholder 2"/>
          <p:cNvSpPr>
            <a:spLocks noGrp="1"/>
          </p:cNvSpPr>
          <p:nvPr>
            <p:ph idx="1"/>
          </p:nvPr>
        </p:nvSpPr>
        <p:spPr/>
        <p:txBody>
          <a:bodyPr>
            <a:normAutofit/>
          </a:bodyPr>
          <a:lstStyle/>
          <a:p>
            <a:r>
              <a:rPr lang="en-US" dirty="0" smtClean="0"/>
              <a:t>Sexual liberation</a:t>
            </a:r>
          </a:p>
          <a:p>
            <a:pPr lvl="1"/>
            <a:r>
              <a:rPr lang="en-US" dirty="0" smtClean="0"/>
              <a:t>Though already accepted to a degree by authorities by 1968</a:t>
            </a:r>
          </a:p>
          <a:p>
            <a:pPr lvl="1"/>
            <a:r>
              <a:rPr lang="en-US" dirty="0" smtClean="0"/>
              <a:t>Anti-bourgeois morality</a:t>
            </a:r>
          </a:p>
          <a:p>
            <a:pPr lvl="1"/>
            <a:endParaRPr lang="en-US" dirty="0" smtClean="0"/>
          </a:p>
          <a:p>
            <a:endParaRPr lang="en-US" dirty="0"/>
          </a:p>
        </p:txBody>
      </p:sp>
    </p:spTree>
    <p:extLst>
      <p:ext uri="{BB962C8B-B14F-4D97-AF65-F5344CB8AC3E}">
        <p14:creationId xmlns:p14="http://schemas.microsoft.com/office/powerpoint/2010/main" val="17755502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Feminism</a:t>
            </a:r>
            <a:endParaRPr lang="en-US" dirty="0"/>
          </a:p>
        </p:txBody>
      </p:sp>
      <p:sp>
        <p:nvSpPr>
          <p:cNvPr id="3" name="Content Placeholder 2"/>
          <p:cNvSpPr>
            <a:spLocks noGrp="1"/>
          </p:cNvSpPr>
          <p:nvPr>
            <p:ph idx="1"/>
          </p:nvPr>
        </p:nvSpPr>
        <p:spPr/>
        <p:txBody>
          <a:bodyPr/>
          <a:lstStyle/>
          <a:p>
            <a:r>
              <a:rPr lang="en-US" dirty="0" smtClean="0"/>
              <a:t>1971: Manifesto of the 343 whores (</a:t>
            </a:r>
            <a:r>
              <a:rPr lang="en-US" i="1" dirty="0" err="1" smtClean="0"/>
              <a:t>salopes</a:t>
            </a:r>
            <a:r>
              <a:rPr lang="en-US" dirty="0" smtClean="0"/>
              <a:t>)</a:t>
            </a:r>
          </a:p>
          <a:p>
            <a:pPr lvl="1"/>
            <a:r>
              <a:rPr lang="en-US" dirty="0" smtClean="0"/>
              <a:t>women who confessed to abortions (illegal) in </a:t>
            </a:r>
            <a:r>
              <a:rPr lang="en-US" i="1" dirty="0" smtClean="0"/>
              <a:t>Le </a:t>
            </a:r>
            <a:r>
              <a:rPr lang="en-US" i="1" dirty="0" err="1" smtClean="0"/>
              <a:t>Nouvel</a:t>
            </a:r>
            <a:r>
              <a:rPr lang="en-US" i="1" dirty="0" smtClean="0"/>
              <a:t> </a:t>
            </a:r>
            <a:r>
              <a:rPr lang="en-US" i="1" dirty="0" err="1" smtClean="0"/>
              <a:t>Observateur</a:t>
            </a:r>
            <a:endParaRPr lang="en-US" dirty="0" smtClean="0"/>
          </a:p>
          <a:p>
            <a:pPr lvl="2"/>
            <a:r>
              <a:rPr lang="en-US" dirty="0" smtClean="0"/>
              <a:t>Including Simone de Beauvoir, Marguerite </a:t>
            </a:r>
            <a:r>
              <a:rPr lang="en-US" dirty="0" err="1" smtClean="0"/>
              <a:t>Duras</a:t>
            </a:r>
            <a:r>
              <a:rPr lang="en-US" dirty="0" smtClean="0"/>
              <a:t>, Catherine </a:t>
            </a:r>
            <a:r>
              <a:rPr lang="en-US" dirty="0" err="1" smtClean="0"/>
              <a:t>Deneuve</a:t>
            </a:r>
            <a:r>
              <a:rPr lang="en-US" dirty="0" smtClean="0"/>
              <a:t>, Jeanne Moreau</a:t>
            </a:r>
          </a:p>
          <a:p>
            <a:r>
              <a:rPr lang="en-US" dirty="0" smtClean="0"/>
              <a:t>MLF: </a:t>
            </a:r>
            <a:r>
              <a:rPr lang="en-US" dirty="0" err="1" smtClean="0"/>
              <a:t>Mouvement</a:t>
            </a:r>
            <a:r>
              <a:rPr lang="en-US" dirty="0" smtClean="0"/>
              <a:t> de </a:t>
            </a:r>
            <a:r>
              <a:rPr lang="en-US" dirty="0" err="1" smtClean="0"/>
              <a:t>Libération</a:t>
            </a:r>
            <a:r>
              <a:rPr lang="en-US" dirty="0" smtClean="0"/>
              <a:t> des Femmes</a:t>
            </a:r>
          </a:p>
          <a:p>
            <a:pPr lvl="1"/>
            <a:r>
              <a:rPr lang="en-US" dirty="0" smtClean="0"/>
              <a:t>Women’s control over their bodies</a:t>
            </a:r>
          </a:p>
          <a:p>
            <a:pPr lvl="1"/>
            <a:r>
              <a:rPr lang="en-US" dirty="0" smtClean="0"/>
              <a:t>Abortion </a:t>
            </a:r>
            <a:r>
              <a:rPr lang="en-US" dirty="0"/>
              <a:t>l</a:t>
            </a:r>
            <a:r>
              <a:rPr lang="en-US" dirty="0" smtClean="0"/>
              <a:t>egalized in 1975</a:t>
            </a:r>
          </a:p>
          <a:p>
            <a:pPr lvl="1"/>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3522219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Feminist theory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Simone de Beauvoir</a:t>
            </a:r>
          </a:p>
          <a:p>
            <a:pPr lvl="1"/>
            <a:r>
              <a:rPr lang="en-US" i="1" dirty="0" smtClean="0"/>
              <a:t>The Second Sex</a:t>
            </a:r>
            <a:endParaRPr lang="en-US" dirty="0" smtClean="0"/>
          </a:p>
          <a:p>
            <a:pPr lvl="2"/>
            <a:r>
              <a:rPr lang="en-US" dirty="0" smtClean="0"/>
              <a:t>Woman as ‘other’</a:t>
            </a:r>
          </a:p>
          <a:p>
            <a:pPr lvl="2"/>
            <a:r>
              <a:rPr lang="en-US" dirty="0" smtClean="0"/>
              <a:t>Existence precedes essence, which is constructed</a:t>
            </a:r>
          </a:p>
          <a:p>
            <a:r>
              <a:rPr lang="en-US" dirty="0" smtClean="0"/>
              <a:t>Hélène </a:t>
            </a:r>
            <a:r>
              <a:rPr lang="en-US" dirty="0" err="1" smtClean="0"/>
              <a:t>Cixous</a:t>
            </a:r>
            <a:endParaRPr lang="en-US" dirty="0" smtClean="0"/>
          </a:p>
          <a:p>
            <a:pPr lvl="1"/>
            <a:r>
              <a:rPr lang="en-US" dirty="0" smtClean="0"/>
              <a:t>Philosophy as </a:t>
            </a:r>
            <a:r>
              <a:rPr lang="en-US" dirty="0" smtClean="0"/>
              <a:t>phallocentric</a:t>
            </a:r>
          </a:p>
          <a:p>
            <a:pPr lvl="1"/>
            <a:r>
              <a:rPr lang="en-US" dirty="0" smtClean="0"/>
              <a:t>Against </a:t>
            </a:r>
            <a:r>
              <a:rPr lang="en-US" dirty="0" err="1" smtClean="0"/>
              <a:t>logocentrism</a:t>
            </a:r>
            <a:endParaRPr lang="en-US" dirty="0" smtClean="0"/>
          </a:p>
          <a:p>
            <a:pPr lvl="1"/>
            <a:r>
              <a:rPr lang="en-US" dirty="0" smtClean="0"/>
              <a:t>Women should express themselves from </a:t>
            </a:r>
            <a:r>
              <a:rPr lang="en-US" dirty="0" smtClean="0"/>
              <a:t>and through the body…</a:t>
            </a:r>
          </a:p>
          <a:p>
            <a:r>
              <a:rPr lang="en-US" dirty="0" smtClean="0"/>
              <a:t>Luce </a:t>
            </a:r>
            <a:r>
              <a:rPr lang="en-US" dirty="0" err="1" smtClean="0"/>
              <a:t>Irigaray</a:t>
            </a:r>
            <a:endParaRPr lang="en-US" dirty="0" smtClean="0"/>
          </a:p>
          <a:p>
            <a:pPr lvl="1"/>
            <a:r>
              <a:rPr lang="en-US" i="1" dirty="0" smtClean="0"/>
              <a:t>This Sex Which is Not One</a:t>
            </a:r>
            <a:endParaRPr lang="en-US" dirty="0" smtClean="0"/>
          </a:p>
          <a:p>
            <a:pPr lvl="2"/>
            <a:r>
              <a:rPr lang="en-US" dirty="0" smtClean="0"/>
              <a:t>Women as commodities and bearers of value for men</a:t>
            </a:r>
          </a:p>
          <a:p>
            <a:pPr lvl="2"/>
            <a:r>
              <a:rPr lang="en-US" dirty="0" smtClean="0"/>
              <a:t>Men are the ‘humanist’ actors… </a:t>
            </a:r>
            <a:r>
              <a:rPr lang="en-US" dirty="0" smtClean="0"/>
              <a:t>women, </a:t>
            </a:r>
            <a:r>
              <a:rPr lang="en-US" dirty="0" smtClean="0"/>
              <a:t>the items exchanged</a:t>
            </a:r>
          </a:p>
        </p:txBody>
      </p:sp>
    </p:spTree>
    <p:extLst>
      <p:ext uri="{BB962C8B-B14F-4D97-AF65-F5344CB8AC3E}">
        <p14:creationId xmlns:p14="http://schemas.microsoft.com/office/powerpoint/2010/main" val="36759525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Gay Liberation</a:t>
            </a:r>
            <a:endParaRPr lang="en-US" dirty="0"/>
          </a:p>
        </p:txBody>
      </p:sp>
      <p:sp>
        <p:nvSpPr>
          <p:cNvPr id="3" name="Content Placeholder 2"/>
          <p:cNvSpPr>
            <a:spLocks noGrp="1"/>
          </p:cNvSpPr>
          <p:nvPr>
            <p:ph idx="1"/>
          </p:nvPr>
        </p:nvSpPr>
        <p:spPr/>
        <p:txBody>
          <a:bodyPr>
            <a:normAutofit/>
          </a:bodyPr>
          <a:lstStyle/>
          <a:p>
            <a:r>
              <a:rPr lang="en-US" dirty="0" smtClean="0"/>
              <a:t>Vichy laws banning same sex activities (1942) upheld under De Gaulle</a:t>
            </a:r>
          </a:p>
          <a:p>
            <a:r>
              <a:rPr lang="en-US" i="1" dirty="0" err="1" smtClean="0"/>
              <a:t>Arcadie</a:t>
            </a:r>
            <a:r>
              <a:rPr lang="en-US" i="1" dirty="0" smtClean="0"/>
              <a:t> </a:t>
            </a:r>
            <a:r>
              <a:rPr lang="en-US" dirty="0" smtClean="0"/>
              <a:t>(1950s-60s)– Homophile movement, sociability</a:t>
            </a:r>
          </a:p>
          <a:p>
            <a:pPr lvl="1"/>
            <a:r>
              <a:rPr lang="en-US" dirty="0" smtClean="0"/>
              <a:t>Dances, educational events</a:t>
            </a:r>
          </a:p>
          <a:p>
            <a:pPr lvl="1"/>
            <a:r>
              <a:rPr lang="en-US" dirty="0" smtClean="0"/>
              <a:t>Urged outward conformity – anti-political</a:t>
            </a:r>
          </a:p>
          <a:p>
            <a:r>
              <a:rPr lang="en-US" dirty="0" smtClean="0"/>
              <a:t>Gays and lesbians disrupt a radio broadcast demanding rights – 10 March 1971</a:t>
            </a:r>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4179430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images.jpg"/>
          <p:cNvPicPr>
            <a:picLocks noGrp="1" noChangeAspect="1"/>
          </p:cNvPicPr>
          <p:nvPr>
            <p:ph type="pic" idx="1"/>
          </p:nvPr>
        </p:nvPicPr>
        <p:blipFill>
          <a:blip r:embed="rId2">
            <a:extLst>
              <a:ext uri="{28A0092B-C50C-407E-A947-70E740481C1C}">
                <a14:useLocalDpi xmlns:a14="http://schemas.microsoft.com/office/drawing/2010/main" val="0"/>
              </a:ext>
            </a:extLst>
          </a:blip>
          <a:srcRect t="-5842" b="-5842"/>
          <a:stretch>
            <a:fillRect/>
          </a:stretch>
        </p:blipFill>
        <p:spPr/>
      </p:pic>
    </p:spTree>
    <p:extLst>
      <p:ext uri="{BB962C8B-B14F-4D97-AF65-F5344CB8AC3E}">
        <p14:creationId xmlns:p14="http://schemas.microsoft.com/office/powerpoint/2010/main" val="14431037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Gay Liberation</a:t>
            </a:r>
            <a:endParaRPr lang="en-US" dirty="0"/>
          </a:p>
        </p:txBody>
      </p:sp>
      <p:sp>
        <p:nvSpPr>
          <p:cNvPr id="3" name="Content Placeholder 2"/>
          <p:cNvSpPr>
            <a:spLocks noGrp="1"/>
          </p:cNvSpPr>
          <p:nvPr>
            <p:ph idx="1"/>
          </p:nvPr>
        </p:nvSpPr>
        <p:spPr/>
        <p:txBody>
          <a:bodyPr/>
          <a:lstStyle/>
          <a:p>
            <a:r>
              <a:rPr lang="en-US" dirty="0" smtClean="0"/>
              <a:t>Front </a:t>
            </a:r>
            <a:r>
              <a:rPr lang="en-US" dirty="0" err="1" smtClean="0"/>
              <a:t>homosexuel</a:t>
            </a:r>
            <a:r>
              <a:rPr lang="en-US" dirty="0" smtClean="0"/>
              <a:t> </a:t>
            </a:r>
            <a:r>
              <a:rPr lang="en-US" dirty="0" err="1" smtClean="0"/>
              <a:t>d’action</a:t>
            </a:r>
            <a:r>
              <a:rPr lang="en-US" dirty="0" smtClean="0"/>
              <a:t> </a:t>
            </a:r>
            <a:r>
              <a:rPr lang="en-US" dirty="0" err="1" smtClean="0"/>
              <a:t>révolutionnaire</a:t>
            </a:r>
            <a:endParaRPr lang="en-US" dirty="0" smtClean="0"/>
          </a:p>
          <a:p>
            <a:pPr lvl="1"/>
            <a:r>
              <a:rPr lang="en-US" dirty="0" smtClean="0"/>
              <a:t>FHAR</a:t>
            </a:r>
          </a:p>
          <a:p>
            <a:pPr lvl="2"/>
            <a:r>
              <a:rPr lang="en-US" dirty="0" smtClean="0"/>
              <a:t>Militant</a:t>
            </a:r>
          </a:p>
          <a:p>
            <a:pPr lvl="2"/>
            <a:r>
              <a:rPr lang="en-US" dirty="0" smtClean="0"/>
              <a:t>Splintered with transsexual movement</a:t>
            </a:r>
          </a:p>
          <a:p>
            <a:pPr lvl="2"/>
            <a:endParaRPr lang="en-US" dirty="0" smtClean="0"/>
          </a:p>
          <a:p>
            <a:r>
              <a:rPr lang="en-US" dirty="0" err="1" smtClean="0"/>
              <a:t>Comité</a:t>
            </a:r>
            <a:r>
              <a:rPr lang="en-US" dirty="0" smtClean="0"/>
              <a:t> </a:t>
            </a:r>
            <a:r>
              <a:rPr lang="en-US" dirty="0" err="1" smtClean="0"/>
              <a:t>d’Urgence</a:t>
            </a:r>
            <a:r>
              <a:rPr lang="en-US" dirty="0" smtClean="0"/>
              <a:t> Anti-</a:t>
            </a:r>
            <a:r>
              <a:rPr lang="en-US" dirty="0" err="1" smtClean="0"/>
              <a:t>Répression</a:t>
            </a:r>
            <a:r>
              <a:rPr lang="en-US" dirty="0" smtClean="0"/>
              <a:t> </a:t>
            </a:r>
            <a:r>
              <a:rPr lang="en-US" dirty="0" err="1" smtClean="0"/>
              <a:t>Homosexuelle</a:t>
            </a:r>
            <a:endParaRPr lang="en-US" dirty="0" smtClean="0"/>
          </a:p>
          <a:p>
            <a:pPr lvl="1"/>
            <a:r>
              <a:rPr lang="en-US" dirty="0" smtClean="0"/>
              <a:t>1979: changes in separate laws regarding age of consent and public sex violations.</a:t>
            </a:r>
            <a:endParaRPr lang="en-US" dirty="0"/>
          </a:p>
        </p:txBody>
      </p:sp>
    </p:spTree>
    <p:extLst>
      <p:ext uri="{BB962C8B-B14F-4D97-AF65-F5344CB8AC3E}">
        <p14:creationId xmlns:p14="http://schemas.microsoft.com/office/powerpoint/2010/main" val="42587175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Gay tolerance – a class issue?</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Tolerance among elites</a:t>
            </a:r>
          </a:p>
          <a:p>
            <a:pPr marL="0" indent="0">
              <a:buNone/>
            </a:pPr>
            <a:endParaRPr lang="en-US" dirty="0" smtClean="0"/>
          </a:p>
          <a:p>
            <a:r>
              <a:rPr lang="en-US" dirty="0" smtClean="0"/>
              <a:t>The ambivalent effects of discrete tolerance</a:t>
            </a:r>
          </a:p>
          <a:p>
            <a:pPr lvl="1"/>
            <a:r>
              <a:rPr lang="en-US" dirty="0" smtClean="0"/>
              <a:t>Weak public response to AIDS</a:t>
            </a:r>
          </a:p>
          <a:p>
            <a:endParaRPr lang="en-US" dirty="0"/>
          </a:p>
          <a:p>
            <a:r>
              <a:rPr lang="en-US" dirty="0" smtClean="0"/>
              <a:t>Intolerance within middle and lower classes</a:t>
            </a:r>
          </a:p>
          <a:p>
            <a:endParaRPr lang="en-US" dirty="0"/>
          </a:p>
          <a:p>
            <a:endParaRPr lang="en-US" dirty="0"/>
          </a:p>
          <a:p>
            <a:endParaRPr lang="en-US" dirty="0"/>
          </a:p>
        </p:txBody>
      </p:sp>
    </p:spTree>
    <p:extLst>
      <p:ext uri="{BB962C8B-B14F-4D97-AF65-F5344CB8AC3E}">
        <p14:creationId xmlns:p14="http://schemas.microsoft.com/office/powerpoint/2010/main" val="37293182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1970s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Economic crisis: end of the </a:t>
            </a:r>
            <a:r>
              <a:rPr lang="en-US" i="1" dirty="0" err="1" smtClean="0"/>
              <a:t>Trentes</a:t>
            </a:r>
            <a:r>
              <a:rPr lang="en-US" i="1" dirty="0" smtClean="0"/>
              <a:t> </a:t>
            </a:r>
            <a:r>
              <a:rPr lang="en-US" i="1" dirty="0" err="1" smtClean="0"/>
              <a:t>glorieuses</a:t>
            </a:r>
            <a:endParaRPr lang="en-US" i="1" dirty="0" smtClean="0"/>
          </a:p>
          <a:p>
            <a:endParaRPr lang="en-US" i="1" dirty="0"/>
          </a:p>
          <a:p>
            <a:r>
              <a:rPr lang="en-US" dirty="0" smtClean="0"/>
              <a:t>Unemployment sets in</a:t>
            </a:r>
          </a:p>
          <a:p>
            <a:endParaRPr lang="en-US" dirty="0"/>
          </a:p>
          <a:p>
            <a:r>
              <a:rPr lang="en-US" dirty="0" smtClean="0"/>
              <a:t>New directions in </a:t>
            </a:r>
            <a:r>
              <a:rPr lang="en-US" i="1" dirty="0" smtClean="0"/>
              <a:t>dirigisme</a:t>
            </a:r>
            <a:endParaRPr lang="en-US" dirty="0" smtClean="0"/>
          </a:p>
          <a:p>
            <a:pPr lvl="1"/>
            <a:r>
              <a:rPr lang="en-US" dirty="0" smtClean="0"/>
              <a:t>State focuses more narrowly on successful companies</a:t>
            </a:r>
          </a:p>
          <a:p>
            <a:pPr lvl="1"/>
            <a:r>
              <a:rPr lang="en-US" dirty="0" smtClean="0"/>
              <a:t>Return of economic liberalism in West, but different in France, where the state technocracy is stronger</a:t>
            </a:r>
          </a:p>
          <a:p>
            <a:pPr lvl="1"/>
            <a:r>
              <a:rPr lang="en-US" dirty="0" err="1" smtClean="0"/>
              <a:t>Enarques</a:t>
            </a:r>
            <a:r>
              <a:rPr lang="en-US" dirty="0" smtClean="0"/>
              <a:t>… </a:t>
            </a:r>
            <a:r>
              <a:rPr lang="en-US" dirty="0" err="1" smtClean="0"/>
              <a:t>Ecole</a:t>
            </a:r>
            <a:r>
              <a:rPr lang="en-US" dirty="0" smtClean="0"/>
              <a:t> </a:t>
            </a:r>
            <a:r>
              <a:rPr lang="en-US" dirty="0" err="1" smtClean="0"/>
              <a:t>nationale</a:t>
            </a:r>
            <a:r>
              <a:rPr lang="en-US" dirty="0" smtClean="0"/>
              <a:t> de </a:t>
            </a:r>
            <a:r>
              <a:rPr lang="en-US" dirty="0" err="1" smtClean="0"/>
              <a:t>l’Administration</a:t>
            </a:r>
            <a:endParaRPr lang="en-US" dirty="0" smtClean="0"/>
          </a:p>
          <a:p>
            <a:pPr lvl="2"/>
            <a:r>
              <a:rPr lang="en-US" dirty="0" smtClean="0"/>
              <a:t>Elites in the state and industry</a:t>
            </a:r>
            <a:endParaRPr lang="en-US" dirty="0"/>
          </a:p>
        </p:txBody>
      </p:sp>
    </p:spTree>
    <p:extLst>
      <p:ext uri="{BB962C8B-B14F-4D97-AF65-F5344CB8AC3E}">
        <p14:creationId xmlns:p14="http://schemas.microsoft.com/office/powerpoint/2010/main" val="21579088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1968 aims move to the </a:t>
            </a:r>
            <a:r>
              <a:rPr lang="en-US" dirty="0" err="1" smtClean="0"/>
              <a:t>centre</a:t>
            </a:r>
            <a:endParaRPr lang="en-US" dirty="0"/>
          </a:p>
        </p:txBody>
      </p:sp>
      <p:sp>
        <p:nvSpPr>
          <p:cNvPr id="3" name="Content Placeholder 2"/>
          <p:cNvSpPr>
            <a:spLocks noGrp="1"/>
          </p:cNvSpPr>
          <p:nvPr>
            <p:ph idx="1"/>
          </p:nvPr>
        </p:nvSpPr>
        <p:spPr/>
        <p:txBody>
          <a:bodyPr>
            <a:normAutofit/>
          </a:bodyPr>
          <a:lstStyle/>
          <a:p>
            <a:r>
              <a:rPr lang="en-US" dirty="0" smtClean="0"/>
              <a:t>Giscard </a:t>
            </a:r>
            <a:r>
              <a:rPr lang="en-US" dirty="0" smtClean="0"/>
              <a:t>d’Estaing (President 1974)</a:t>
            </a:r>
          </a:p>
          <a:p>
            <a:pPr lvl="1"/>
            <a:r>
              <a:rPr lang="en-US" dirty="0" smtClean="0"/>
              <a:t>Gaullist… ‘reform’ conservatism</a:t>
            </a:r>
            <a:endParaRPr lang="en-US" dirty="0" smtClean="0"/>
          </a:p>
          <a:p>
            <a:pPr lvl="1"/>
            <a:r>
              <a:rPr lang="en-US" dirty="0" smtClean="0"/>
              <a:t>Reduces majority age from </a:t>
            </a:r>
            <a:r>
              <a:rPr lang="en-US" dirty="0" smtClean="0"/>
              <a:t>21 to 18</a:t>
            </a:r>
          </a:p>
          <a:p>
            <a:pPr lvl="1"/>
            <a:r>
              <a:rPr lang="en-US" dirty="0" smtClean="0"/>
              <a:t>Broke up state’s grip on radio and TV</a:t>
            </a:r>
          </a:p>
          <a:p>
            <a:pPr lvl="1"/>
            <a:r>
              <a:rPr lang="en-US" dirty="0" smtClean="0"/>
              <a:t>Total </a:t>
            </a:r>
            <a:r>
              <a:rPr lang="en-US" dirty="0" err="1" smtClean="0"/>
              <a:t>liberalisation</a:t>
            </a:r>
            <a:r>
              <a:rPr lang="en-US" dirty="0" smtClean="0"/>
              <a:t> of contraceptives and </a:t>
            </a:r>
            <a:r>
              <a:rPr lang="en-US" dirty="0" smtClean="0"/>
              <a:t>abortion</a:t>
            </a:r>
          </a:p>
          <a:p>
            <a:pPr lvl="1"/>
            <a:r>
              <a:rPr lang="en-US" dirty="0" err="1" smtClean="0"/>
              <a:t>Legalised</a:t>
            </a:r>
            <a:r>
              <a:rPr lang="en-US" dirty="0" smtClean="0"/>
              <a:t> divorce</a:t>
            </a:r>
            <a:endParaRPr lang="en-US" dirty="0"/>
          </a:p>
        </p:txBody>
      </p:sp>
    </p:spTree>
    <p:extLst>
      <p:ext uri="{BB962C8B-B14F-4D97-AF65-F5344CB8AC3E}">
        <p14:creationId xmlns:p14="http://schemas.microsoft.com/office/powerpoint/2010/main" val="29502674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Decline of Marxism, 1970s</a:t>
            </a:r>
            <a:endParaRPr lang="en-US" dirty="0"/>
          </a:p>
        </p:txBody>
      </p:sp>
      <p:sp>
        <p:nvSpPr>
          <p:cNvPr id="3" name="Content Placeholder 2"/>
          <p:cNvSpPr>
            <a:spLocks noGrp="1"/>
          </p:cNvSpPr>
          <p:nvPr>
            <p:ph idx="1"/>
          </p:nvPr>
        </p:nvSpPr>
        <p:spPr/>
        <p:txBody>
          <a:bodyPr>
            <a:normAutofit/>
          </a:bodyPr>
          <a:lstStyle/>
          <a:p>
            <a:r>
              <a:rPr lang="en-US" dirty="0" smtClean="0"/>
              <a:t>USSR discredited</a:t>
            </a:r>
          </a:p>
          <a:p>
            <a:pPr lvl="1"/>
            <a:r>
              <a:rPr lang="en-US" dirty="0"/>
              <a:t>1973-74: </a:t>
            </a:r>
            <a:r>
              <a:rPr lang="en-US" i="1" dirty="0"/>
              <a:t>Gulag archipelago</a:t>
            </a:r>
            <a:endParaRPr lang="en-US" dirty="0"/>
          </a:p>
          <a:p>
            <a:pPr lvl="2"/>
            <a:r>
              <a:rPr lang="en-US" dirty="0"/>
              <a:t>Soviet atrocities exposed</a:t>
            </a:r>
          </a:p>
          <a:p>
            <a:pPr lvl="2"/>
            <a:r>
              <a:rPr lang="en-US" dirty="0"/>
              <a:t>Economy based on </a:t>
            </a:r>
            <a:r>
              <a:rPr lang="en-US" dirty="0" err="1"/>
              <a:t>labour</a:t>
            </a:r>
            <a:r>
              <a:rPr lang="en-US" dirty="0"/>
              <a:t> camps</a:t>
            </a:r>
          </a:p>
          <a:p>
            <a:pPr lvl="2"/>
            <a:r>
              <a:rPr lang="en-US" dirty="0"/>
              <a:t>Imprisonment is systemic in </a:t>
            </a:r>
            <a:r>
              <a:rPr lang="en-US" dirty="0" smtClean="0"/>
              <a:t>communism</a:t>
            </a:r>
          </a:p>
          <a:p>
            <a:r>
              <a:rPr lang="en-US" dirty="0" smtClean="0"/>
              <a:t>PCF’s attachment to Soviet Union discredited</a:t>
            </a:r>
          </a:p>
          <a:p>
            <a:r>
              <a:rPr lang="en-US" dirty="0" smtClean="0"/>
              <a:t>Other strands of communism: fragmented</a:t>
            </a:r>
          </a:p>
        </p:txBody>
      </p:sp>
    </p:spTree>
    <p:extLst>
      <p:ext uri="{BB962C8B-B14F-4D97-AF65-F5344CB8AC3E}">
        <p14:creationId xmlns:p14="http://schemas.microsoft.com/office/powerpoint/2010/main" val="37690050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Liberalism and anti-totalitarianism</a:t>
            </a:r>
            <a:endParaRPr lang="en-US" dirty="0"/>
          </a:p>
        </p:txBody>
      </p:sp>
      <p:sp>
        <p:nvSpPr>
          <p:cNvPr id="3" name="Content Placeholder 2"/>
          <p:cNvSpPr>
            <a:spLocks noGrp="1"/>
          </p:cNvSpPr>
          <p:nvPr>
            <p:ph idx="1"/>
          </p:nvPr>
        </p:nvSpPr>
        <p:spPr/>
        <p:txBody>
          <a:bodyPr>
            <a:normAutofit lnSpcReduction="10000"/>
          </a:bodyPr>
          <a:lstStyle/>
          <a:p>
            <a:r>
              <a:rPr lang="en-US" dirty="0"/>
              <a:t>Resurrection of French liberalism</a:t>
            </a:r>
          </a:p>
          <a:p>
            <a:pPr lvl="1"/>
            <a:r>
              <a:rPr lang="en-US" dirty="0" smtClean="0"/>
              <a:t>François </a:t>
            </a:r>
            <a:r>
              <a:rPr lang="en-US" dirty="0" err="1" smtClean="0"/>
              <a:t>Furet</a:t>
            </a:r>
            <a:r>
              <a:rPr lang="en-US" dirty="0" smtClean="0"/>
              <a:t> revives de Tocqueville</a:t>
            </a:r>
          </a:p>
          <a:p>
            <a:pPr lvl="1"/>
            <a:r>
              <a:rPr lang="en-US" dirty="0" smtClean="0"/>
              <a:t>Marxist ‘orthodoxy’</a:t>
            </a:r>
          </a:p>
          <a:p>
            <a:pPr lvl="2"/>
            <a:r>
              <a:rPr lang="en-US" dirty="0" smtClean="0"/>
              <a:t>1789, 1793, 1917 – Marxists drew connections</a:t>
            </a:r>
          </a:p>
          <a:p>
            <a:pPr lvl="2"/>
            <a:r>
              <a:rPr lang="en-US" dirty="0" smtClean="0"/>
              <a:t>Violence of Terror—accidental, due to war</a:t>
            </a:r>
          </a:p>
          <a:p>
            <a:pPr lvl="1"/>
            <a:r>
              <a:rPr lang="en-US" dirty="0" err="1" smtClean="0"/>
              <a:t>Furet</a:t>
            </a:r>
            <a:r>
              <a:rPr lang="en-US" dirty="0" smtClean="0"/>
              <a:t> changes this</a:t>
            </a:r>
          </a:p>
          <a:p>
            <a:pPr lvl="2"/>
            <a:r>
              <a:rPr lang="en-US" dirty="0" smtClean="0"/>
              <a:t>1789, almost good because mostly liberal, except for</a:t>
            </a:r>
          </a:p>
          <a:p>
            <a:pPr lvl="2"/>
            <a:r>
              <a:rPr lang="en-US" dirty="0" smtClean="0"/>
              <a:t>Collective sovereignty of 1789=bad</a:t>
            </a:r>
          </a:p>
          <a:p>
            <a:pPr lvl="2"/>
            <a:r>
              <a:rPr lang="en-US" dirty="0" smtClean="0"/>
              <a:t>The Terror of 1793 was made by ideology</a:t>
            </a:r>
          </a:p>
          <a:p>
            <a:pPr lvl="2"/>
            <a:r>
              <a:rPr lang="en-US" dirty="0" smtClean="0"/>
              <a:t>1793=1917 </a:t>
            </a:r>
            <a:r>
              <a:rPr lang="en-US" dirty="0" smtClean="0">
                <a:sym typeface="Wingdings"/>
              </a:rPr>
              <a:t> totalitarianism, not democratic freedom</a:t>
            </a:r>
            <a:endParaRPr lang="en-US" dirty="0"/>
          </a:p>
        </p:txBody>
      </p:sp>
    </p:spTree>
    <p:extLst>
      <p:ext uri="{BB962C8B-B14F-4D97-AF65-F5344CB8AC3E}">
        <p14:creationId xmlns:p14="http://schemas.microsoft.com/office/powerpoint/2010/main" val="17878520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Interpretations </a:t>
            </a:r>
            <a:br>
              <a:rPr lang="en-US" dirty="0" smtClean="0"/>
            </a:br>
            <a:r>
              <a:rPr lang="en-US" dirty="0" smtClean="0"/>
              <a:t>of the French Revolution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Anti-totalitarians</a:t>
            </a:r>
          </a:p>
          <a:p>
            <a:pPr lvl="1"/>
            <a:r>
              <a:rPr lang="en-US" dirty="0" smtClean="0"/>
              <a:t>Saw in communism a kind of totalitarianism</a:t>
            </a:r>
            <a:endParaRPr lang="en-US" dirty="0"/>
          </a:p>
          <a:p>
            <a:r>
              <a:rPr lang="en-US" dirty="0" smtClean="0"/>
              <a:t>François </a:t>
            </a:r>
            <a:r>
              <a:rPr lang="en-US" dirty="0" err="1" smtClean="0"/>
              <a:t>Furet</a:t>
            </a:r>
            <a:r>
              <a:rPr lang="en-US" dirty="0" smtClean="0"/>
              <a:t> and the Raymond </a:t>
            </a:r>
            <a:r>
              <a:rPr lang="en-US" dirty="0" err="1" smtClean="0"/>
              <a:t>Aron</a:t>
            </a:r>
            <a:r>
              <a:rPr lang="en-US" dirty="0" smtClean="0"/>
              <a:t> school at the EHESS in Paris (funded by US Rockefeller Foundation)</a:t>
            </a:r>
          </a:p>
          <a:p>
            <a:pPr lvl="1"/>
            <a:r>
              <a:rPr lang="en-US" dirty="0" smtClean="0"/>
              <a:t>Replaced Marx with Tocqueville</a:t>
            </a:r>
          </a:p>
          <a:p>
            <a:pPr lvl="1"/>
            <a:r>
              <a:rPr lang="en-US" dirty="0" smtClean="0"/>
              <a:t>In his </a:t>
            </a:r>
            <a:r>
              <a:rPr lang="en-US" i="1" dirty="0" smtClean="0"/>
              <a:t>Passé </a:t>
            </a:r>
            <a:r>
              <a:rPr lang="en-US" i="1" dirty="0" err="1" smtClean="0"/>
              <a:t>d’une</a:t>
            </a:r>
            <a:r>
              <a:rPr lang="en-US" i="1" dirty="0" smtClean="0"/>
              <a:t> illusion (1994)</a:t>
            </a:r>
            <a:r>
              <a:rPr lang="en-US" dirty="0" smtClean="0"/>
              <a:t>: communism=utopianism</a:t>
            </a:r>
          </a:p>
          <a:p>
            <a:pPr lvl="1"/>
            <a:r>
              <a:rPr lang="en-US" dirty="0" err="1" smtClean="0"/>
              <a:t>Rousseauian</a:t>
            </a:r>
            <a:r>
              <a:rPr lang="en-US" dirty="0" smtClean="0"/>
              <a:t> and communist revolutions (1789, 1917) are doomed from the start</a:t>
            </a:r>
          </a:p>
          <a:p>
            <a:pPr lvl="2"/>
            <a:r>
              <a:rPr lang="en-US" dirty="0" smtClean="0"/>
              <a:t>Collective sovereignty – recipe for disaster and paranoia</a:t>
            </a:r>
          </a:p>
          <a:p>
            <a:pPr lvl="2"/>
            <a:r>
              <a:rPr lang="en-US" dirty="0" smtClean="0"/>
              <a:t>Moral regeneration – indoctrination, illiberal</a:t>
            </a:r>
            <a:endParaRPr lang="en-US" dirty="0"/>
          </a:p>
        </p:txBody>
      </p:sp>
    </p:spTree>
    <p:extLst>
      <p:ext uri="{BB962C8B-B14F-4D97-AF65-F5344CB8AC3E}">
        <p14:creationId xmlns:p14="http://schemas.microsoft.com/office/powerpoint/2010/main" val="3339947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May 68 posters</a:t>
            </a:r>
            <a:endParaRPr lang="en-US" dirty="0"/>
          </a:p>
        </p:txBody>
      </p:sp>
      <p:pic>
        <p:nvPicPr>
          <p:cNvPr id="9" name="Content Placeholder 8" descr="capital.jpg"/>
          <p:cNvPicPr>
            <a:picLocks noGrp="1" noChangeAspect="1"/>
          </p:cNvPicPr>
          <p:nvPr>
            <p:ph sz="half" idx="1"/>
          </p:nvPr>
        </p:nvPicPr>
        <p:blipFill>
          <a:blip r:embed="rId2">
            <a:extLst>
              <a:ext uri="{28A0092B-C50C-407E-A947-70E740481C1C}">
                <a14:useLocalDpi xmlns:a14="http://schemas.microsoft.com/office/drawing/2010/main" val="0"/>
              </a:ext>
            </a:extLst>
          </a:blip>
          <a:srcRect l="-9290" r="-9290"/>
          <a:stretch>
            <a:fillRect/>
          </a:stretch>
        </p:blipFill>
        <p:spPr/>
      </p:pic>
      <p:pic>
        <p:nvPicPr>
          <p:cNvPr id="8" name="Content Placeholder 7" descr="renault-poster.jpg"/>
          <p:cNvPicPr>
            <a:picLocks noGrp="1" noChangeAspect="1"/>
          </p:cNvPicPr>
          <p:nvPr>
            <p:ph sz="half" idx="2"/>
          </p:nvPr>
        </p:nvPicPr>
        <p:blipFill>
          <a:blip r:embed="rId3">
            <a:extLst>
              <a:ext uri="{28A0092B-C50C-407E-A947-70E740481C1C}">
                <a14:useLocalDpi xmlns:a14="http://schemas.microsoft.com/office/drawing/2010/main" val="0"/>
              </a:ext>
            </a:extLst>
          </a:blip>
          <a:srcRect l="-6239" r="-6239"/>
          <a:stretch>
            <a:fillRect/>
          </a:stretch>
        </p:blipFill>
        <p:spPr/>
      </p:pic>
    </p:spTree>
    <p:extLst>
      <p:ext uri="{BB962C8B-B14F-4D97-AF65-F5344CB8AC3E}">
        <p14:creationId xmlns:p14="http://schemas.microsoft.com/office/powerpoint/2010/main" val="1715905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Political context</a:t>
            </a:r>
            <a:endParaRPr lang="en-US" dirty="0"/>
          </a:p>
        </p:txBody>
      </p:sp>
      <p:sp>
        <p:nvSpPr>
          <p:cNvPr id="6" name="Content Placeholder 5"/>
          <p:cNvSpPr>
            <a:spLocks noGrp="1"/>
          </p:cNvSpPr>
          <p:nvPr>
            <p:ph idx="1"/>
          </p:nvPr>
        </p:nvSpPr>
        <p:spPr/>
        <p:txBody>
          <a:bodyPr/>
          <a:lstStyle/>
          <a:p>
            <a:r>
              <a:rPr lang="en-US" dirty="0" smtClean="0"/>
              <a:t>De Gaulle – patriarchal, socially conservative</a:t>
            </a:r>
          </a:p>
          <a:p>
            <a:endParaRPr lang="en-US" dirty="0"/>
          </a:p>
          <a:p>
            <a:r>
              <a:rPr lang="en-US" dirty="0" smtClean="0"/>
              <a:t>Slight increase in unemployment in 1967</a:t>
            </a:r>
          </a:p>
          <a:p>
            <a:pPr lvl="1"/>
            <a:r>
              <a:rPr lang="en-US" dirty="0" smtClean="0"/>
              <a:t>Strikes, lock-outs</a:t>
            </a:r>
          </a:p>
          <a:p>
            <a:pPr lvl="1"/>
            <a:r>
              <a:rPr lang="en-US" dirty="0" smtClean="0"/>
              <a:t>PCF and CGT, status quo (more about increasing worker benefits than overthrowing capitalism)</a:t>
            </a:r>
          </a:p>
          <a:p>
            <a:pPr lvl="1"/>
            <a:r>
              <a:rPr lang="en-US" dirty="0" smtClean="0"/>
              <a:t>Young workers more agitated</a:t>
            </a:r>
          </a:p>
          <a:p>
            <a:r>
              <a:rPr lang="en-US" dirty="0" smtClean="0"/>
              <a:t>Sino-Soviet Split: Communists fragmented</a:t>
            </a:r>
          </a:p>
        </p:txBody>
      </p:sp>
    </p:spTree>
    <p:extLst>
      <p:ext uri="{BB962C8B-B14F-4D97-AF65-F5344CB8AC3E}">
        <p14:creationId xmlns:p14="http://schemas.microsoft.com/office/powerpoint/2010/main" val="1841216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Decolonization</a:t>
            </a:r>
            <a:endParaRPr lang="en-US" dirty="0"/>
          </a:p>
        </p:txBody>
      </p:sp>
      <p:sp>
        <p:nvSpPr>
          <p:cNvPr id="3" name="Content Placeholder 2"/>
          <p:cNvSpPr>
            <a:spLocks noGrp="1"/>
          </p:cNvSpPr>
          <p:nvPr>
            <p:ph idx="1"/>
          </p:nvPr>
        </p:nvSpPr>
        <p:spPr/>
        <p:txBody>
          <a:bodyPr/>
          <a:lstStyle/>
          <a:p>
            <a:r>
              <a:rPr lang="en-US" dirty="0" smtClean="0"/>
              <a:t>Showed that republicanism could be challenged</a:t>
            </a:r>
          </a:p>
          <a:p>
            <a:pPr lvl="1"/>
            <a:r>
              <a:rPr lang="en-US" dirty="0" smtClean="0"/>
              <a:t>Potentially equated with authoritarianism masquerading as universal egalitarian morality</a:t>
            </a:r>
          </a:p>
          <a:p>
            <a:endParaRPr lang="en-US" dirty="0"/>
          </a:p>
          <a:p>
            <a:r>
              <a:rPr lang="en-US" dirty="0" smtClean="0"/>
              <a:t>Political mobilizations of early 1960s</a:t>
            </a:r>
          </a:p>
          <a:p>
            <a:pPr lvl="1"/>
            <a:r>
              <a:rPr lang="en-US" dirty="0" smtClean="0"/>
              <a:t>Against curfews in </a:t>
            </a:r>
            <a:r>
              <a:rPr lang="en-US" dirty="0" err="1" smtClean="0"/>
              <a:t>metropole</a:t>
            </a:r>
            <a:r>
              <a:rPr lang="en-US" dirty="0" smtClean="0"/>
              <a:t> and Algerian war</a:t>
            </a:r>
          </a:p>
          <a:p>
            <a:pPr lvl="1"/>
            <a:r>
              <a:rPr lang="en-US" dirty="0" smtClean="0"/>
              <a:t>Far right groups attacked leftwing groups</a:t>
            </a:r>
          </a:p>
          <a:p>
            <a:pPr marL="457200" lvl="1" indent="0">
              <a:buNone/>
            </a:pPr>
            <a:endParaRPr lang="en-US" dirty="0" smtClean="0"/>
          </a:p>
          <a:p>
            <a:endParaRPr lang="en-US" dirty="0"/>
          </a:p>
          <a:p>
            <a:endParaRPr lang="en-US" dirty="0"/>
          </a:p>
        </p:txBody>
      </p:sp>
    </p:spTree>
    <p:extLst>
      <p:ext uri="{BB962C8B-B14F-4D97-AF65-F5344CB8AC3E}">
        <p14:creationId xmlns:p14="http://schemas.microsoft.com/office/powerpoint/2010/main" val="1255767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and International Context</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Generationalism</a:t>
            </a:r>
            <a:endParaRPr lang="en-US" dirty="0" smtClean="0"/>
          </a:p>
          <a:p>
            <a:pPr lvl="1"/>
            <a:r>
              <a:rPr lang="en-US" dirty="0" smtClean="0"/>
              <a:t>Post WWII baby-boomers</a:t>
            </a:r>
          </a:p>
          <a:p>
            <a:pPr lvl="1"/>
            <a:r>
              <a:rPr lang="en-US" dirty="0" smtClean="0"/>
              <a:t>Consumerism at a new level</a:t>
            </a:r>
          </a:p>
          <a:p>
            <a:pPr lvl="1"/>
            <a:r>
              <a:rPr lang="en-US" dirty="0" smtClean="0"/>
              <a:t>Experiments in selfhood</a:t>
            </a:r>
          </a:p>
          <a:p>
            <a:r>
              <a:rPr lang="en-US" dirty="0" smtClean="0"/>
              <a:t>Anti-Americanism</a:t>
            </a:r>
          </a:p>
          <a:p>
            <a:pPr lvl="1"/>
            <a:r>
              <a:rPr lang="en-US" dirty="0" smtClean="0"/>
              <a:t>Fire bombs at Chase Manhattan Bank and American Express in March 1968</a:t>
            </a:r>
          </a:p>
          <a:p>
            <a:pPr lvl="1"/>
            <a:r>
              <a:rPr lang="en-US" dirty="0" smtClean="0"/>
              <a:t>Daniel Cohn-</a:t>
            </a:r>
            <a:r>
              <a:rPr lang="en-US" dirty="0" err="1" smtClean="0"/>
              <a:t>Bendit</a:t>
            </a:r>
            <a:r>
              <a:rPr lang="en-US" dirty="0" smtClean="0"/>
              <a:t> (University of Nanterre) arrested for supporting the </a:t>
            </a:r>
            <a:r>
              <a:rPr lang="en-US" dirty="0" err="1" smtClean="0"/>
              <a:t>lycée</a:t>
            </a:r>
            <a:r>
              <a:rPr lang="en-US" dirty="0" smtClean="0"/>
              <a:t> students thought responsible for the fire bombs</a:t>
            </a:r>
          </a:p>
          <a:p>
            <a:pPr lvl="1"/>
            <a:endParaRPr lang="en-US" dirty="0"/>
          </a:p>
          <a:p>
            <a:r>
              <a:rPr lang="en-US" i="1" dirty="0" smtClean="0"/>
              <a:t>Tier-</a:t>
            </a:r>
            <a:r>
              <a:rPr lang="en-US" i="1" dirty="0" err="1" smtClean="0"/>
              <a:t>mondisme</a:t>
            </a:r>
            <a:endParaRPr lang="en-US" i="1" dirty="0" smtClean="0"/>
          </a:p>
          <a:p>
            <a:pPr lvl="1"/>
            <a:r>
              <a:rPr lang="en-US" dirty="0" smtClean="0"/>
              <a:t>Release from tutelage</a:t>
            </a:r>
          </a:p>
          <a:p>
            <a:pPr lvl="1"/>
            <a:r>
              <a:rPr lang="en-US" dirty="0" err="1" smtClean="0"/>
              <a:t>Che</a:t>
            </a:r>
            <a:r>
              <a:rPr lang="en-US" dirty="0" smtClean="0"/>
              <a:t> Guevara killed in November 1967-martyr for left</a:t>
            </a:r>
            <a:endParaRPr lang="en-US" dirty="0"/>
          </a:p>
        </p:txBody>
      </p:sp>
    </p:spTree>
    <p:extLst>
      <p:ext uri="{BB962C8B-B14F-4D97-AF65-F5344CB8AC3E}">
        <p14:creationId xmlns:p14="http://schemas.microsoft.com/office/powerpoint/2010/main" val="1450566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context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Contraceptives legalized in </a:t>
            </a:r>
            <a:r>
              <a:rPr lang="en-US" dirty="0" smtClean="0"/>
              <a:t>1967 (the pill, but required parental authorization)</a:t>
            </a:r>
            <a:endParaRPr lang="en-US" dirty="0" smtClean="0"/>
          </a:p>
          <a:p>
            <a:r>
              <a:rPr lang="en-US" dirty="0" smtClean="0"/>
              <a:t>Dramatic expansion of universities</a:t>
            </a:r>
          </a:p>
          <a:p>
            <a:r>
              <a:rPr lang="en-US" dirty="0" smtClean="0"/>
              <a:t>Male students seek access to women’s residence halls at University of Nanterre</a:t>
            </a:r>
          </a:p>
          <a:p>
            <a:r>
              <a:rPr lang="en-US" dirty="0" smtClean="0"/>
              <a:t>A Nanterre </a:t>
            </a:r>
            <a:r>
              <a:rPr lang="en-US" dirty="0" smtClean="0"/>
              <a:t>student </a:t>
            </a:r>
            <a:r>
              <a:rPr lang="en-US" dirty="0" smtClean="0"/>
              <a:t>was implicated and arrested in the bombing </a:t>
            </a:r>
            <a:r>
              <a:rPr lang="en-US" dirty="0" smtClean="0"/>
              <a:t>of American Express and Chase Manhattan in March </a:t>
            </a:r>
            <a:r>
              <a:rPr lang="en-US" dirty="0" smtClean="0"/>
              <a:t>1968.</a:t>
            </a:r>
            <a:endParaRPr lang="en-US" dirty="0" smtClean="0"/>
          </a:p>
          <a:p>
            <a:r>
              <a:rPr lang="en-US" dirty="0" smtClean="0"/>
              <a:t>Protests at Nanterre </a:t>
            </a:r>
            <a:r>
              <a:rPr lang="en-US" dirty="0" smtClean="0"/>
              <a:t>(combining these two issues) on </a:t>
            </a:r>
            <a:r>
              <a:rPr lang="en-US" dirty="0" smtClean="0"/>
              <a:t>March </a:t>
            </a:r>
            <a:r>
              <a:rPr lang="en-US" dirty="0" smtClean="0"/>
              <a:t>22. Movement called ‘22 mars’…</a:t>
            </a:r>
            <a:endParaRPr lang="en-US" dirty="0" smtClean="0"/>
          </a:p>
          <a:p>
            <a:r>
              <a:rPr lang="en-US" dirty="0" smtClean="0"/>
              <a:t>Dean of Faculty calls in police; closes campus for a month</a:t>
            </a:r>
            <a:endParaRPr lang="en-US" dirty="0"/>
          </a:p>
        </p:txBody>
      </p:sp>
    </p:spTree>
    <p:extLst>
      <p:ext uri="{BB962C8B-B14F-4D97-AF65-F5344CB8AC3E}">
        <p14:creationId xmlns:p14="http://schemas.microsoft.com/office/powerpoint/2010/main" val="4194777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Shift </a:t>
            </a:r>
            <a:r>
              <a:rPr lang="en-US" dirty="0" smtClean="0"/>
              <a:t>of agitation to </a:t>
            </a:r>
            <a:r>
              <a:rPr lang="en-US" dirty="0" smtClean="0"/>
              <a:t>Latin Quarter</a:t>
            </a:r>
            <a:endParaRPr lang="en-US" dirty="0"/>
          </a:p>
        </p:txBody>
      </p:sp>
      <p:sp>
        <p:nvSpPr>
          <p:cNvPr id="3" name="Content Placeholder 2"/>
          <p:cNvSpPr>
            <a:spLocks noGrp="1"/>
          </p:cNvSpPr>
          <p:nvPr>
            <p:ph idx="1"/>
          </p:nvPr>
        </p:nvSpPr>
        <p:spPr>
          <a:xfrm>
            <a:off x="457200" y="1309168"/>
            <a:ext cx="8229600" cy="5322841"/>
          </a:xfrm>
        </p:spPr>
        <p:txBody>
          <a:bodyPr>
            <a:normAutofit lnSpcReduction="10000"/>
          </a:bodyPr>
          <a:lstStyle/>
          <a:p>
            <a:r>
              <a:rPr lang="en-US" dirty="0" smtClean="0"/>
              <a:t>Bastion of </a:t>
            </a:r>
            <a:r>
              <a:rPr lang="en-US" dirty="0" err="1" smtClean="0"/>
              <a:t>Dreyfusards</a:t>
            </a:r>
            <a:r>
              <a:rPr lang="en-US" dirty="0" smtClean="0"/>
              <a:t> and Popular Front</a:t>
            </a:r>
          </a:p>
          <a:p>
            <a:pPr marL="0" indent="0">
              <a:buNone/>
            </a:pPr>
            <a:endParaRPr lang="en-US" dirty="0" smtClean="0"/>
          </a:p>
          <a:p>
            <a:r>
              <a:rPr lang="en-US" dirty="0" smtClean="0"/>
              <a:t>High concentration of youth (universities, colleges) and ideological conflict (right and left)</a:t>
            </a:r>
          </a:p>
          <a:p>
            <a:endParaRPr lang="en-US" dirty="0" smtClean="0"/>
          </a:p>
          <a:p>
            <a:r>
              <a:rPr lang="en-US" dirty="0" smtClean="0"/>
              <a:t>Protests </a:t>
            </a:r>
            <a:r>
              <a:rPr lang="en-US" dirty="0" smtClean="0"/>
              <a:t>on 3 May: against closure of Nanterre</a:t>
            </a:r>
          </a:p>
          <a:p>
            <a:pPr lvl="1"/>
            <a:r>
              <a:rPr lang="en-US" dirty="0" smtClean="0"/>
              <a:t>Spontaneous resistance to </a:t>
            </a:r>
            <a:r>
              <a:rPr lang="en-US" dirty="0" smtClean="0"/>
              <a:t>police</a:t>
            </a:r>
          </a:p>
          <a:p>
            <a:pPr marL="457200" lvl="1" indent="0">
              <a:buNone/>
            </a:pPr>
            <a:endParaRPr lang="en-US" dirty="0" smtClean="0"/>
          </a:p>
          <a:p>
            <a:r>
              <a:rPr lang="en-US" dirty="0" smtClean="0"/>
              <a:t>Sparks </a:t>
            </a:r>
            <a:r>
              <a:rPr lang="en-US" dirty="0" smtClean="0"/>
              <a:t>months </a:t>
            </a:r>
            <a:r>
              <a:rPr lang="en-US" dirty="0" smtClean="0"/>
              <a:t>of nationwide protests, strikes </a:t>
            </a:r>
          </a:p>
          <a:p>
            <a:endParaRPr lang="en-US" dirty="0" smtClean="0"/>
          </a:p>
        </p:txBody>
      </p:sp>
    </p:spTree>
    <p:extLst>
      <p:ext uri="{BB962C8B-B14F-4D97-AF65-F5344CB8AC3E}">
        <p14:creationId xmlns:p14="http://schemas.microsoft.com/office/powerpoint/2010/main" val="18681606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559</TotalTime>
  <Words>1465</Words>
  <Application>Microsoft Macintosh PowerPoint</Application>
  <PresentationFormat>On-screen Show (4:3)</PresentationFormat>
  <Paragraphs>242</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History 172 Modern France</vt:lpstr>
      <vt:lpstr>Barricades</vt:lpstr>
      <vt:lpstr>PowerPoint Presentation</vt:lpstr>
      <vt:lpstr>May 68 posters</vt:lpstr>
      <vt:lpstr>Political context</vt:lpstr>
      <vt:lpstr>Decolonization</vt:lpstr>
      <vt:lpstr>Social and International Context</vt:lpstr>
      <vt:lpstr>University context</vt:lpstr>
      <vt:lpstr>Shift of agitation to Latin Quarter</vt:lpstr>
      <vt:lpstr>Intellectual Context</vt:lpstr>
      <vt:lpstr>Edge of post-structuralism</vt:lpstr>
      <vt:lpstr>Spirit of post-structuralism</vt:lpstr>
      <vt:lpstr>Leftwing leaders emerge in student/teacher movements</vt:lpstr>
      <vt:lpstr>Politics of 1968</vt:lpstr>
      <vt:lpstr>Spread of strikes, demonstrations throughout May</vt:lpstr>
      <vt:lpstr>Play, Rabelais, Creativity</vt:lpstr>
      <vt:lpstr>Sois jeune et tais-toi!</vt:lpstr>
      <vt:lpstr>Riots</vt:lpstr>
      <vt:lpstr>May 1968</vt:lpstr>
      <vt:lpstr>Pro De Gaulle demonstration  May 30, 1968</vt:lpstr>
      <vt:lpstr>Sartre - Foucault</vt:lpstr>
      <vt:lpstr>Reasons for Misrule</vt:lpstr>
      <vt:lpstr>End of May Events</vt:lpstr>
      <vt:lpstr>June – energy subsides</vt:lpstr>
      <vt:lpstr>A throwback, an anachronism?</vt:lpstr>
      <vt:lpstr>New paths, legacies…</vt:lpstr>
      <vt:lpstr>Feminism</vt:lpstr>
      <vt:lpstr>Feminist theory</vt:lpstr>
      <vt:lpstr>Gay Liberation</vt:lpstr>
      <vt:lpstr>Gay Liberation</vt:lpstr>
      <vt:lpstr>Gay tolerance – a class issue?</vt:lpstr>
      <vt:lpstr>1970s</vt:lpstr>
      <vt:lpstr>1968 aims move to the centre</vt:lpstr>
      <vt:lpstr>Decline of Marxism, 1970s</vt:lpstr>
      <vt:lpstr>Liberalism and anti-totalitarianism</vt:lpstr>
      <vt:lpstr>New Interpretations  of the French Revolution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172 Modern France</dc:title>
  <dc:creator>Charles Walton</dc:creator>
  <cp:lastModifiedBy>Charles Walton</cp:lastModifiedBy>
  <cp:revision>32</cp:revision>
  <dcterms:created xsi:type="dcterms:W3CDTF">2014-03-11T10:13:51Z</dcterms:created>
  <dcterms:modified xsi:type="dcterms:W3CDTF">2015-03-09T13:51:26Z</dcterms:modified>
</cp:coreProperties>
</file>