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3" r:id="rId21"/>
    <p:sldId id="278" r:id="rId22"/>
    <p:sldId id="276" r:id="rId23"/>
    <p:sldId id="277" r:id="rId24"/>
    <p:sldId id="279" r:id="rId25"/>
    <p:sldId id="286" r:id="rId26"/>
    <p:sldId id="280" r:id="rId27"/>
    <p:sldId id="283" r:id="rId28"/>
    <p:sldId id="281" r:id="rId29"/>
    <p:sldId id="282" r:id="rId30"/>
    <p:sldId id="284" r:id="rId31"/>
    <p:sldId id="285" r:id="rId32"/>
    <p:sldId id="287" r:id="rId33"/>
    <p:sldId id="288" r:id="rId34"/>
    <p:sldId id="289" r:id="rId35"/>
    <p:sldId id="290" r:id="rId36"/>
    <p:sldId id="291" r:id="rId37"/>
    <p:sldId id="292" r:id="rId38"/>
    <p:sldId id="295" r:id="rId39"/>
    <p:sldId id="293" r:id="rId40"/>
    <p:sldId id="294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81" autoAdjust="0"/>
  </p:normalViewPr>
  <p:slideViewPr>
    <p:cSldViewPr snapToGrid="0" snapToObjects="1">
      <p:cViewPr varScale="1">
        <p:scale>
          <a:sx n="147" d="100"/>
          <a:sy n="147" d="100"/>
        </p:scale>
        <p:origin x="-215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D3D5B-9207-794D-AC68-C22873CD3C66}" type="datetimeFigureOut">
              <a:rPr lang="en-US" smtClean="0"/>
              <a:t>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C9E1-FCDB-7543-AF23-11113F591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D3D5B-9207-794D-AC68-C22873CD3C66}" type="datetimeFigureOut">
              <a:rPr lang="en-US" smtClean="0"/>
              <a:t>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C9E1-FCDB-7543-AF23-11113F591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D3D5B-9207-794D-AC68-C22873CD3C66}" type="datetimeFigureOut">
              <a:rPr lang="en-US" smtClean="0"/>
              <a:t>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C9E1-FCDB-7543-AF23-11113F591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D3D5B-9207-794D-AC68-C22873CD3C66}" type="datetimeFigureOut">
              <a:rPr lang="en-US" smtClean="0"/>
              <a:t>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C9E1-FCDB-7543-AF23-11113F591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D3D5B-9207-794D-AC68-C22873CD3C66}" type="datetimeFigureOut">
              <a:rPr lang="en-US" smtClean="0"/>
              <a:t>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C9E1-FCDB-7543-AF23-11113F591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D3D5B-9207-794D-AC68-C22873CD3C66}" type="datetimeFigureOut">
              <a:rPr lang="en-US" smtClean="0"/>
              <a:t>2/2/15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C9E1-FCDB-7543-AF23-11113F591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D3D5B-9207-794D-AC68-C22873CD3C66}" type="datetimeFigureOut">
              <a:rPr lang="en-US" smtClean="0"/>
              <a:t>2/2/15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C9E1-FCDB-7543-AF23-11113F591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D3D5B-9207-794D-AC68-C22873CD3C66}" type="datetimeFigureOut">
              <a:rPr lang="en-US" smtClean="0"/>
              <a:t>2/2/15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C9E1-FCDB-7543-AF23-11113F591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D3D5B-9207-794D-AC68-C22873CD3C66}" type="datetimeFigureOut">
              <a:rPr lang="en-US" smtClean="0"/>
              <a:t>2/2/15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C9E1-FCDB-7543-AF23-11113F591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D3D5B-9207-794D-AC68-C22873CD3C66}" type="datetimeFigureOut">
              <a:rPr lang="en-US" smtClean="0"/>
              <a:t>2/2/15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C9E1-FCDB-7543-AF23-11113F591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D3D5B-9207-794D-AC68-C22873CD3C66}" type="datetimeFigureOut">
              <a:rPr lang="en-US" smtClean="0"/>
              <a:t>2/2/15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C9E1-FCDB-7543-AF23-11113F591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D3D5B-9207-794D-AC68-C22873CD3C66}" type="datetimeFigureOut">
              <a:rPr lang="en-US" smtClean="0"/>
              <a:t>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9C9E1-FCDB-7543-AF23-11113F591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5TwrwJJ3G6w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761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i="1" dirty="0" smtClean="0">
                <a:solidFill>
                  <a:srgbClr val="FF0000"/>
                </a:solidFill>
              </a:rPr>
              <a:t>History 172</a:t>
            </a:r>
            <a:r>
              <a:rPr lang="en-US" sz="6000" i="1" dirty="0" smtClean="0">
                <a:solidFill>
                  <a:srgbClr val="FF0000"/>
                </a:solidFill>
              </a:rPr>
              <a:t/>
            </a:r>
            <a:br>
              <a:rPr lang="en-US" sz="6000" i="1" dirty="0" smtClean="0">
                <a:solidFill>
                  <a:srgbClr val="FF0000"/>
                </a:solidFill>
              </a:rPr>
            </a:br>
            <a:r>
              <a:rPr lang="en-US" sz="6000" dirty="0" smtClean="0">
                <a:solidFill>
                  <a:srgbClr val="FF0000"/>
                </a:solidFill>
              </a:rPr>
              <a:t>Vichy France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Collaboration and Resistance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378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Hitler’s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Secure the dominance of the German race</a:t>
            </a:r>
          </a:p>
          <a:p>
            <a:pPr lvl="1"/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century nationalism and race theory combine</a:t>
            </a:r>
            <a:endParaRPr lang="en-US" dirty="0"/>
          </a:p>
          <a:p>
            <a:r>
              <a:rPr lang="en-US" dirty="0" smtClean="0"/>
              <a:t>70,000 mentally disabled people killed (1939)</a:t>
            </a:r>
          </a:p>
          <a:p>
            <a:r>
              <a:rPr lang="en-US" dirty="0" smtClean="0"/>
              <a:t>350,000 ‘outcasts’ </a:t>
            </a:r>
            <a:r>
              <a:rPr lang="en-US" dirty="0" err="1" smtClean="0"/>
              <a:t>sterilised</a:t>
            </a:r>
            <a:r>
              <a:rPr lang="en-US" dirty="0" smtClean="0"/>
              <a:t> (1934-1945)</a:t>
            </a:r>
          </a:p>
          <a:p>
            <a:r>
              <a:rPr lang="en-US" dirty="0" smtClean="0"/>
              <a:t>Plan for the ‘annihilation of the Jewish race in Europe’ (Hitler-1939)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644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 factories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Final solution</a:t>
            </a:r>
          </a:p>
          <a:p>
            <a:pPr lvl="1"/>
            <a:r>
              <a:rPr lang="en-US" dirty="0" smtClean="0"/>
              <a:t>1941 – plan to liquidate all Jews</a:t>
            </a:r>
          </a:p>
          <a:p>
            <a:pPr lvl="1"/>
            <a:r>
              <a:rPr lang="en-US" dirty="0" smtClean="0"/>
              <a:t>By end of 1941, 1 million Jews massacred</a:t>
            </a:r>
          </a:p>
          <a:p>
            <a:pPr lvl="1"/>
            <a:r>
              <a:rPr lang="en-US" dirty="0" smtClean="0"/>
              <a:t>Auschwitz – 15,000 killed per day in ‘showers’</a:t>
            </a:r>
          </a:p>
          <a:p>
            <a:pPr lvl="1"/>
            <a:r>
              <a:rPr lang="en-US" dirty="0" smtClean="0"/>
              <a:t>Hungarian and Polish Jews intensely targeted </a:t>
            </a:r>
          </a:p>
          <a:p>
            <a:pPr lvl="1"/>
            <a:r>
              <a:rPr lang="en-US" dirty="0" smtClean="0"/>
              <a:t>Children killed immediately (couldn’t work)</a:t>
            </a:r>
          </a:p>
          <a:p>
            <a:pPr lvl="1"/>
            <a:r>
              <a:rPr lang="en-US" dirty="0" smtClean="0"/>
              <a:t>Scientific experiments carried out on bodies and minds of prisoners</a:t>
            </a:r>
          </a:p>
          <a:p>
            <a:pPr lvl="1"/>
            <a:r>
              <a:rPr lang="en-US" dirty="0" smtClean="0"/>
              <a:t>Gays targeted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357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 toll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million Jews by 1945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33 million civilians overall in WWII</a:t>
            </a:r>
          </a:p>
          <a:p>
            <a:endParaRPr lang="en-US" dirty="0"/>
          </a:p>
          <a:p>
            <a:r>
              <a:rPr lang="en-US" dirty="0" smtClean="0"/>
              <a:t>63 million deaths worldwide</a:t>
            </a:r>
          </a:p>
          <a:p>
            <a:pPr lvl="1"/>
            <a:r>
              <a:rPr lang="en-US" dirty="0" smtClean="0"/>
              <a:t>(compared with roughly 37 million in WWI)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89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0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5" b="180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41785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419" r="-24419"/>
          <a:stretch>
            <a:fillRect/>
          </a:stretch>
        </p:blipFill>
        <p:spPr>
          <a:xfrm>
            <a:off x="457200" y="850635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900097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Turning point, 1942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 enters war in December 1941</a:t>
            </a:r>
          </a:p>
          <a:p>
            <a:endParaRPr lang="en-US" dirty="0"/>
          </a:p>
          <a:p>
            <a:r>
              <a:rPr lang="en-US" dirty="0" smtClean="0"/>
              <a:t>Mussolini’s Italy: strategic blunders in the Mediterranean – Allies gain control of North Africa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German invasion of USSR: disastrous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986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Allied control of North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Churchill – imperialist</a:t>
            </a:r>
          </a:p>
          <a:p>
            <a:pPr lvl="4"/>
            <a:r>
              <a:rPr lang="en-US" dirty="0" smtClean="0"/>
              <a:t>Sought to ensure Britain’s control of Mediterranean and Middle East</a:t>
            </a:r>
          </a:p>
          <a:p>
            <a:pPr lvl="4"/>
            <a:r>
              <a:rPr lang="en-US" dirty="0" smtClean="0"/>
              <a:t>Thwart French imperialism</a:t>
            </a:r>
          </a:p>
          <a:p>
            <a:pPr lvl="1"/>
            <a:endParaRPr lang="en-US" dirty="0"/>
          </a:p>
          <a:p>
            <a:r>
              <a:rPr lang="en-US" dirty="0" smtClean="0"/>
              <a:t>From South to North – via Italy (1944)</a:t>
            </a:r>
          </a:p>
          <a:p>
            <a:endParaRPr lang="en-US" dirty="0" smtClean="0"/>
          </a:p>
          <a:p>
            <a:r>
              <a:rPr lang="en-US" dirty="0" smtClean="0"/>
              <a:t>US and USSR convince Britain to invade France</a:t>
            </a:r>
          </a:p>
          <a:p>
            <a:pPr lvl="1"/>
            <a:r>
              <a:rPr lang="en-US" dirty="0" smtClean="0"/>
              <a:t>D Day – June 6, 1944</a:t>
            </a:r>
          </a:p>
          <a:p>
            <a:pPr lvl="1"/>
            <a:r>
              <a:rPr lang="en-US" dirty="0" smtClean="0"/>
              <a:t>German surrender: May 8, 1945</a:t>
            </a:r>
          </a:p>
          <a:p>
            <a:pPr lvl="1"/>
            <a:r>
              <a:rPr lang="en-US" dirty="0" smtClean="0"/>
              <a:t>Hitler commits suicide in bunker</a:t>
            </a:r>
          </a:p>
          <a:p>
            <a:pPr lvl="1"/>
            <a:r>
              <a:rPr lang="en-US" dirty="0" smtClean="0"/>
              <a:t>Goebbels murders his own six children, shoots wife and himself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761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Occupied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Struggle to survive</a:t>
            </a:r>
          </a:p>
          <a:p>
            <a:r>
              <a:rPr lang="en-US" dirty="0" smtClean="0"/>
              <a:t>Requisitions for German war machine</a:t>
            </a:r>
          </a:p>
          <a:p>
            <a:r>
              <a:rPr lang="en-US" dirty="0" smtClean="0"/>
              <a:t>Inflation, black-markets, barter</a:t>
            </a:r>
          </a:p>
          <a:p>
            <a:r>
              <a:rPr lang="en-US" dirty="0" smtClean="0"/>
              <a:t>Class differences accentuated</a:t>
            </a:r>
          </a:p>
          <a:p>
            <a:r>
              <a:rPr lang="en-US" dirty="0" smtClean="0"/>
              <a:t>Paris: 40-50,000 Germans</a:t>
            </a:r>
          </a:p>
          <a:p>
            <a:r>
              <a:rPr lang="en-US" dirty="0" smtClean="0"/>
              <a:t>Malnutrition – French children of this generation were shorter</a:t>
            </a:r>
          </a:p>
          <a:p>
            <a:r>
              <a:rPr lang="en-US" dirty="0" smtClean="0"/>
              <a:t>Mortality increased 42% in Paris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796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as usual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“Food was short, to be sure, but something could always be rustled </a:t>
            </a:r>
            <a:r>
              <a:rPr lang="en-US" dirty="0" smtClean="0"/>
              <a:t>up </a:t>
            </a:r>
            <a:r>
              <a:rPr lang="en-US" dirty="0"/>
              <a:t>at dinner parties attended by a young aesthete with the right connections.</a:t>
            </a:r>
            <a:r>
              <a:rPr lang="en-US" dirty="0" smtClean="0"/>
              <a:t>” – Simone de Beauvoir</a:t>
            </a:r>
            <a:endParaRPr lang="en-US" dirty="0"/>
          </a:p>
          <a:p>
            <a:pPr lvl="7"/>
            <a:r>
              <a:rPr lang="en-US" dirty="0" smtClean="0"/>
              <a:t>War Journal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252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Vichy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in the Auvergne</a:t>
            </a:r>
          </a:p>
          <a:p>
            <a:endParaRPr lang="en-US" dirty="0" smtClean="0"/>
          </a:p>
          <a:p>
            <a:r>
              <a:rPr lang="en-US" dirty="0" smtClean="0"/>
              <a:t>Marshal Philippe </a:t>
            </a:r>
            <a:r>
              <a:rPr lang="en-US" dirty="0" err="1" smtClean="0"/>
              <a:t>Pétain</a:t>
            </a:r>
            <a:r>
              <a:rPr lang="en-US" dirty="0" smtClean="0"/>
              <a:t> – Head of State</a:t>
            </a:r>
          </a:p>
          <a:p>
            <a:pPr lvl="1"/>
            <a:r>
              <a:rPr lang="en-US" dirty="0" smtClean="0"/>
              <a:t>WWI hero, Verdun</a:t>
            </a:r>
          </a:p>
          <a:p>
            <a:pPr lvl="1"/>
            <a:endParaRPr lang="en-US" dirty="0"/>
          </a:p>
          <a:p>
            <a:r>
              <a:rPr lang="en-US" dirty="0" smtClean="0"/>
              <a:t>From</a:t>
            </a:r>
          </a:p>
          <a:p>
            <a:pPr lvl="1"/>
            <a:r>
              <a:rPr lang="en-US" dirty="0" smtClean="0"/>
              <a:t> </a:t>
            </a:r>
            <a:r>
              <a:rPr lang="en-US" i="1" dirty="0" err="1" smtClean="0"/>
              <a:t>liberté</a:t>
            </a:r>
            <a:r>
              <a:rPr lang="en-US" i="1" dirty="0" smtClean="0"/>
              <a:t>, </a:t>
            </a:r>
            <a:r>
              <a:rPr lang="en-US" i="1" dirty="0" err="1" smtClean="0"/>
              <a:t>égalité</a:t>
            </a:r>
            <a:r>
              <a:rPr lang="en-US" i="1" dirty="0" smtClean="0"/>
              <a:t>, </a:t>
            </a:r>
            <a:r>
              <a:rPr lang="en-US" i="1" dirty="0" err="1" smtClean="0"/>
              <a:t>fraternité</a:t>
            </a:r>
            <a:r>
              <a:rPr lang="en-US" i="1" dirty="0" smtClean="0"/>
              <a:t> </a:t>
            </a:r>
            <a:r>
              <a:rPr lang="en-US" dirty="0" smtClean="0"/>
              <a:t>to</a:t>
            </a:r>
          </a:p>
          <a:p>
            <a:pPr lvl="1"/>
            <a:r>
              <a:rPr lang="en-US" i="1" dirty="0" smtClean="0"/>
              <a:t>Travail, </a:t>
            </a:r>
            <a:r>
              <a:rPr lang="en-US" i="1" dirty="0" err="1" smtClean="0"/>
              <a:t>famille</a:t>
            </a:r>
            <a:r>
              <a:rPr lang="en-US" dirty="0" smtClean="0"/>
              <a:t>, </a:t>
            </a:r>
            <a:r>
              <a:rPr lang="en-US" i="1" dirty="0" err="1" smtClean="0"/>
              <a:t>patrie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212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</a:p>
          <a:p>
            <a:r>
              <a:rPr lang="en-US" dirty="0" smtClean="0"/>
              <a:t>Vichy Government</a:t>
            </a:r>
          </a:p>
          <a:p>
            <a:r>
              <a:rPr lang="en-US" dirty="0" smtClean="0"/>
              <a:t>Collaboration</a:t>
            </a:r>
          </a:p>
          <a:p>
            <a:r>
              <a:rPr lang="en-US" dirty="0" smtClean="0"/>
              <a:t>Resistance</a:t>
            </a:r>
          </a:p>
          <a:p>
            <a:r>
              <a:rPr lang="en-US" dirty="0" smtClean="0"/>
              <a:t>Liberation</a:t>
            </a:r>
          </a:p>
        </p:txBody>
      </p:sp>
    </p:spTree>
    <p:extLst>
      <p:ext uri="{BB962C8B-B14F-4D97-AF65-F5344CB8AC3E}">
        <p14:creationId xmlns:p14="http://schemas.microsoft.com/office/powerpoint/2010/main" val="660640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No constitution</a:t>
            </a:r>
          </a:p>
          <a:p>
            <a:r>
              <a:rPr lang="en-US" dirty="0" smtClean="0"/>
              <a:t>Reactionary support (Charles </a:t>
            </a:r>
            <a:r>
              <a:rPr lang="en-US" dirty="0" err="1" smtClean="0"/>
              <a:t>Maurras’s</a:t>
            </a:r>
            <a:r>
              <a:rPr lang="en-US" i="1" dirty="0" smtClean="0"/>
              <a:t> Action </a:t>
            </a:r>
            <a:r>
              <a:rPr lang="en-US" i="1" dirty="0" err="1" smtClean="0"/>
              <a:t>française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 Cult of married women</a:t>
            </a:r>
          </a:p>
          <a:p>
            <a:pPr lvl="1"/>
            <a:r>
              <a:rPr lang="en-US" dirty="0" smtClean="0"/>
              <a:t>Mother’s Day</a:t>
            </a:r>
          </a:p>
          <a:p>
            <a:pPr lvl="1"/>
            <a:r>
              <a:rPr lang="en-US" dirty="0" smtClean="0"/>
              <a:t>Disincentives for married women to work</a:t>
            </a:r>
          </a:p>
          <a:p>
            <a:pPr lvl="1"/>
            <a:r>
              <a:rPr lang="en-US" dirty="0" smtClean="0"/>
              <a:t>Pro-</a:t>
            </a:r>
            <a:r>
              <a:rPr lang="en-US" dirty="0" err="1" smtClean="0"/>
              <a:t>natalist</a:t>
            </a:r>
            <a:r>
              <a:rPr lang="en-US" dirty="0" smtClean="0"/>
              <a:t> state – financial incentives for child rearing</a:t>
            </a:r>
          </a:p>
          <a:p>
            <a:r>
              <a:rPr lang="en-US" dirty="0" smtClean="0"/>
              <a:t>15,000 Jews were de-</a:t>
            </a:r>
            <a:r>
              <a:rPr lang="en-US" dirty="0" err="1" smtClean="0"/>
              <a:t>naturalised</a:t>
            </a:r>
            <a:endParaRPr lang="en-US" dirty="0" smtClean="0"/>
          </a:p>
          <a:p>
            <a:r>
              <a:rPr lang="en-US" dirty="0" smtClean="0"/>
              <a:t>Rounding up of Jews, Romani and Communists</a:t>
            </a:r>
          </a:p>
          <a:p>
            <a:r>
              <a:rPr lang="en-US" dirty="0" smtClean="0"/>
              <a:t>Rhetoric of pro-small business; state sponsored consolidation</a:t>
            </a:r>
          </a:p>
          <a:p>
            <a:r>
              <a:rPr lang="en-US" dirty="0" err="1" smtClean="0"/>
              <a:t>Centralised</a:t>
            </a:r>
            <a:r>
              <a:rPr lang="en-US" dirty="0" smtClean="0"/>
              <a:t> economy / Free unions banned</a:t>
            </a:r>
          </a:p>
          <a:p>
            <a:r>
              <a:rPr lang="en-US" dirty="0" smtClean="0"/>
              <a:t>Worker deportations to Germany (15% of German workforce was French in 1944)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9192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Spectrum, shifts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Collaborationists</a:t>
            </a:r>
          </a:p>
          <a:p>
            <a:r>
              <a:rPr lang="en-US" dirty="0" err="1" smtClean="0"/>
              <a:t>Pétainists</a:t>
            </a:r>
            <a:endParaRPr lang="en-US" dirty="0" smtClean="0"/>
          </a:p>
          <a:p>
            <a:r>
              <a:rPr lang="en-US" dirty="0" smtClean="0"/>
              <a:t>resisters</a:t>
            </a:r>
          </a:p>
          <a:p>
            <a:r>
              <a:rPr lang="en-US" dirty="0" smtClean="0"/>
              <a:t>Most – somewhere in the middle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5224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Passive resistance or active collaboration?</a:t>
            </a:r>
          </a:p>
          <a:p>
            <a:endParaRPr lang="en-US" dirty="0"/>
          </a:p>
          <a:p>
            <a:r>
              <a:rPr lang="en-US" dirty="0" smtClean="0"/>
              <a:t>Robert Paxton debate (1972)</a:t>
            </a:r>
          </a:p>
          <a:p>
            <a:pPr lvl="1"/>
            <a:r>
              <a:rPr lang="en-US" i="1" dirty="0" smtClean="0"/>
              <a:t>Vichy France: Old Guard and New Order, 1940-44</a:t>
            </a:r>
          </a:p>
          <a:p>
            <a:pPr marL="457200" lvl="1" indent="0">
              <a:buNone/>
            </a:pPr>
            <a:endParaRPr lang="en-US" i="1" dirty="0" smtClean="0"/>
          </a:p>
          <a:p>
            <a:r>
              <a:rPr lang="en-US" dirty="0" smtClean="0"/>
              <a:t>Film: </a:t>
            </a:r>
            <a:r>
              <a:rPr lang="en-US" i="1" dirty="0" smtClean="0"/>
              <a:t>The Sorrow and the Pity </a:t>
            </a:r>
            <a:r>
              <a:rPr lang="en-US" dirty="0" smtClean="0"/>
              <a:t>(1971)</a:t>
            </a:r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488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Reasons</a:t>
            </a:r>
          </a:p>
          <a:p>
            <a:pPr lvl="1"/>
            <a:r>
              <a:rPr lang="en-US" dirty="0" err="1" smtClean="0"/>
              <a:t>Anti-semitism</a:t>
            </a:r>
            <a:endParaRPr lang="en-US" dirty="0" smtClean="0"/>
          </a:p>
          <a:p>
            <a:pPr lvl="1"/>
            <a:r>
              <a:rPr lang="en-US" dirty="0" smtClean="0"/>
              <a:t>Anti-communism</a:t>
            </a:r>
          </a:p>
          <a:p>
            <a:pPr lvl="1"/>
            <a:r>
              <a:rPr lang="en-US" dirty="0" smtClean="0"/>
              <a:t>Quest for power through German support</a:t>
            </a:r>
          </a:p>
          <a:p>
            <a:r>
              <a:rPr lang="en-US" dirty="0" err="1" smtClean="0"/>
              <a:t>Pétain</a:t>
            </a:r>
            <a:r>
              <a:rPr lang="en-US" dirty="0" smtClean="0"/>
              <a:t>: ‘I enter today on the path of collaboration’ (October 30, 1940)</a:t>
            </a:r>
          </a:p>
          <a:p>
            <a:r>
              <a:rPr lang="en-US" dirty="0" smtClean="0"/>
              <a:t>Came from society and increasingly the state</a:t>
            </a:r>
          </a:p>
          <a:p>
            <a:pPr lvl="1"/>
            <a:r>
              <a:rPr lang="en-US" dirty="0" smtClean="0"/>
              <a:t>Sectors of the Church, Army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0375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Jewish Deportations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Initial obstacles: no religion indicated on French censuses since 1874…</a:t>
            </a:r>
          </a:p>
          <a:p>
            <a:r>
              <a:rPr lang="en-US" dirty="0" smtClean="0"/>
              <a:t>Jews had to register with police: property and civil rights curtailed</a:t>
            </a:r>
          </a:p>
          <a:p>
            <a:r>
              <a:rPr lang="en-US" dirty="0" smtClean="0"/>
              <a:t>In occupied and unoccupied zones between 1942-1944</a:t>
            </a:r>
          </a:p>
          <a:p>
            <a:r>
              <a:rPr lang="en-US" dirty="0" err="1" smtClean="0"/>
              <a:t>Vél</a:t>
            </a:r>
            <a:r>
              <a:rPr lang="en-US" dirty="0" smtClean="0"/>
              <a:t> </a:t>
            </a:r>
            <a:r>
              <a:rPr lang="en-US" dirty="0" err="1" smtClean="0"/>
              <a:t>d’Hiv</a:t>
            </a:r>
            <a:r>
              <a:rPr lang="en-US" dirty="0" smtClean="0"/>
              <a:t> (</a:t>
            </a:r>
            <a:r>
              <a:rPr lang="en-US" dirty="0" err="1" smtClean="0"/>
              <a:t>Vélodrome</a:t>
            </a:r>
            <a:r>
              <a:rPr lang="en-US" dirty="0" smtClean="0"/>
              <a:t> </a:t>
            </a:r>
            <a:r>
              <a:rPr lang="en-US" dirty="0" err="1" smtClean="0"/>
              <a:t>d’hiver</a:t>
            </a:r>
            <a:r>
              <a:rPr lang="en-US" dirty="0" smtClean="0"/>
              <a:t>) and Drancy</a:t>
            </a:r>
            <a:endParaRPr lang="en-US" dirty="0"/>
          </a:p>
          <a:p>
            <a:r>
              <a:rPr lang="en-US" dirty="0" smtClean="0"/>
              <a:t>76,000 Jews deported in 1940 (of an </a:t>
            </a:r>
            <a:r>
              <a:rPr lang="en-US" dirty="0" err="1" smtClean="0"/>
              <a:t>approx</a:t>
            </a:r>
            <a:r>
              <a:rPr lang="en-US" dirty="0" smtClean="0"/>
              <a:t> 300,000)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41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 of David</a:t>
            </a:r>
            <a:endParaRPr lang="en-US" dirty="0"/>
          </a:p>
        </p:txBody>
      </p:sp>
      <p:pic>
        <p:nvPicPr>
          <p:cNvPr id="4" name="Content Placeholder 3" descr="jewish-coupl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13" r="-119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12570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Vél</a:t>
            </a:r>
            <a:r>
              <a:rPr lang="en-US" dirty="0" smtClean="0"/>
              <a:t> </a:t>
            </a:r>
            <a:r>
              <a:rPr lang="en-US" dirty="0" err="1" smtClean="0"/>
              <a:t>d’hiv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776" r="-157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1626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Vél</a:t>
            </a:r>
            <a:r>
              <a:rPr lang="en-US" dirty="0" smtClean="0"/>
              <a:t> </a:t>
            </a:r>
            <a:r>
              <a:rPr lang="en-US" dirty="0" err="1" smtClean="0"/>
              <a:t>d’Hiv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toilets</a:t>
            </a:r>
          </a:p>
          <a:p>
            <a:r>
              <a:rPr lang="en-US" dirty="0" smtClean="0"/>
              <a:t>Little water and food</a:t>
            </a:r>
          </a:p>
          <a:p>
            <a:r>
              <a:rPr lang="en-US" dirty="0" smtClean="0"/>
              <a:t>Suicides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2796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Drancy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09" r="-77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05632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Deportation Memorial in Paris</a:t>
            </a:r>
            <a:endParaRPr lang="en-US" dirty="0"/>
          </a:p>
        </p:txBody>
      </p:sp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8" b="86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14859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Seized Austria and Czechoslovakia (1938)</a:t>
            </a:r>
          </a:p>
          <a:p>
            <a:endParaRPr lang="en-US" dirty="0"/>
          </a:p>
          <a:p>
            <a:r>
              <a:rPr lang="en-US" dirty="0"/>
              <a:t>Nonaggression Pact with Stalin (</a:t>
            </a:r>
            <a:r>
              <a:rPr lang="en-US" dirty="0" smtClean="0"/>
              <a:t>1939)</a:t>
            </a:r>
          </a:p>
          <a:p>
            <a:endParaRPr lang="en-US" dirty="0"/>
          </a:p>
          <a:p>
            <a:r>
              <a:rPr lang="en-US" dirty="0" smtClean="0"/>
              <a:t>Invasion of Poland (September 1939)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677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Memorial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5" b="-14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758108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r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0" b="95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824955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Parts of Church</a:t>
            </a:r>
          </a:p>
          <a:p>
            <a:pPr lvl="1"/>
            <a:r>
              <a:rPr lang="en-US" i="1" dirty="0" err="1" smtClean="0"/>
              <a:t>Témoignage</a:t>
            </a:r>
            <a:r>
              <a:rPr lang="en-US" i="1" dirty="0" smtClean="0"/>
              <a:t> Chrétien</a:t>
            </a:r>
          </a:p>
          <a:p>
            <a:r>
              <a:rPr lang="en-US" dirty="0" smtClean="0"/>
              <a:t>Communists (biggest group of resistance)</a:t>
            </a:r>
          </a:p>
          <a:p>
            <a:pPr lvl="1"/>
            <a:r>
              <a:rPr lang="en-US" dirty="0" err="1" smtClean="0"/>
              <a:t>Approx</a:t>
            </a:r>
            <a:r>
              <a:rPr lang="en-US" dirty="0" smtClean="0"/>
              <a:t> 30,000 killed</a:t>
            </a:r>
            <a:endParaRPr lang="en-US" dirty="0"/>
          </a:p>
          <a:p>
            <a:r>
              <a:rPr lang="en-US" dirty="0" smtClean="0"/>
              <a:t>Free France</a:t>
            </a:r>
          </a:p>
          <a:p>
            <a:pPr lvl="1"/>
            <a:r>
              <a:rPr lang="en-US" dirty="0" smtClean="0"/>
              <a:t>De Gaulle (London)</a:t>
            </a:r>
          </a:p>
          <a:p>
            <a:pPr lvl="2"/>
            <a:r>
              <a:rPr lang="en-US" dirty="0" smtClean="0"/>
              <a:t>Shirked by Churchill and Roosevelt</a:t>
            </a:r>
          </a:p>
          <a:p>
            <a:r>
              <a:rPr lang="en-US" dirty="0" smtClean="0"/>
              <a:t>Women participate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5670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Cross of Lorraine</a:t>
            </a:r>
            <a:br>
              <a:rPr lang="en-US" dirty="0" smtClean="0"/>
            </a:br>
            <a:r>
              <a:rPr lang="en-US" dirty="0" smtClean="0"/>
              <a:t>anti-swastika, symbol of Free France</a:t>
            </a:r>
            <a:endParaRPr lang="en-US" dirty="0"/>
          </a:p>
        </p:txBody>
      </p:sp>
      <p:pic>
        <p:nvPicPr>
          <p:cNvPr id="4" name="Content Placeholder 3" descr="220px-Flag_of_Free_France_1940-1944.sv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48" r="-107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77798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Small, uncoordinated groups</a:t>
            </a:r>
          </a:p>
          <a:p>
            <a:r>
              <a:rPr lang="en-US" dirty="0" smtClean="0"/>
              <a:t>Wide range of middle-class background</a:t>
            </a:r>
          </a:p>
          <a:p>
            <a:r>
              <a:rPr lang="en-US" dirty="0" smtClean="0"/>
              <a:t>Many peasants</a:t>
            </a:r>
          </a:p>
          <a:p>
            <a:r>
              <a:rPr lang="en-US" dirty="0" smtClean="0"/>
              <a:t>Unconnected to Free France (London)</a:t>
            </a:r>
          </a:p>
          <a:p>
            <a:r>
              <a:rPr lang="en-US" i="1" dirty="0" smtClean="0"/>
              <a:t>Combat</a:t>
            </a:r>
            <a:r>
              <a:rPr lang="en-US" dirty="0"/>
              <a:t> </a:t>
            </a:r>
            <a:r>
              <a:rPr lang="en-US" dirty="0" smtClean="0"/>
              <a:t>(central), </a:t>
            </a:r>
            <a:r>
              <a:rPr lang="en-US" i="1" dirty="0" err="1" smtClean="0"/>
              <a:t>Libération-sud</a:t>
            </a:r>
            <a:r>
              <a:rPr lang="en-US" i="1" dirty="0" smtClean="0"/>
              <a:t> </a:t>
            </a:r>
            <a:r>
              <a:rPr lang="en-US" dirty="0" smtClean="0"/>
              <a:t>(south)</a:t>
            </a:r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806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Sabotage (explosives)</a:t>
            </a:r>
          </a:p>
          <a:p>
            <a:endParaRPr lang="en-US" dirty="0"/>
          </a:p>
          <a:p>
            <a:r>
              <a:rPr lang="en-US" dirty="0" smtClean="0"/>
              <a:t>Train lines targeted</a:t>
            </a:r>
          </a:p>
          <a:p>
            <a:endParaRPr lang="en-US" dirty="0"/>
          </a:p>
          <a:p>
            <a:r>
              <a:rPr lang="en-US" dirty="0" smtClean="0"/>
              <a:t>Assassinations (counter-productive)</a:t>
            </a:r>
          </a:p>
          <a:p>
            <a:endParaRPr lang="en-US" dirty="0"/>
          </a:p>
          <a:p>
            <a:r>
              <a:rPr lang="en-US" dirty="0" smtClean="0"/>
              <a:t>Spying</a:t>
            </a:r>
          </a:p>
          <a:p>
            <a:endParaRPr lang="en-US" dirty="0"/>
          </a:p>
          <a:p>
            <a:r>
              <a:rPr lang="en-US" dirty="0" smtClean="0"/>
              <a:t>Propaganda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5610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Expands after 1942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Allied victories embolden resisters</a:t>
            </a:r>
          </a:p>
          <a:p>
            <a:endParaRPr lang="en-US" dirty="0"/>
          </a:p>
          <a:p>
            <a:r>
              <a:rPr lang="en-US" dirty="0" smtClean="0"/>
              <a:t>Approximately 300-400,000</a:t>
            </a:r>
          </a:p>
          <a:p>
            <a:endParaRPr lang="en-US" dirty="0"/>
          </a:p>
          <a:p>
            <a:r>
              <a:rPr lang="en-US" dirty="0" smtClean="0"/>
              <a:t>Supplies from Allies dropped to resisters in France</a:t>
            </a:r>
          </a:p>
          <a:p>
            <a:endParaRPr lang="en-US" dirty="0"/>
          </a:p>
          <a:p>
            <a:r>
              <a:rPr lang="en-US" dirty="0" smtClean="0"/>
              <a:t>Impact on morale within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781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 Moulin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Préfet</a:t>
            </a:r>
            <a:r>
              <a:rPr lang="en-US" dirty="0" smtClean="0"/>
              <a:t> before the war</a:t>
            </a:r>
          </a:p>
          <a:p>
            <a:r>
              <a:rPr lang="en-US" dirty="0" smtClean="0"/>
              <a:t>Imprisoned by Germans for failing to accuse Senegalese French army of (German) massacre</a:t>
            </a:r>
          </a:p>
          <a:p>
            <a:r>
              <a:rPr lang="en-US" dirty="0" smtClean="0"/>
              <a:t>Tried to unite various resistance groups after 1942 (at bequest of Free France in London)</a:t>
            </a:r>
          </a:p>
          <a:p>
            <a:r>
              <a:rPr lang="en-US" dirty="0" smtClean="0"/>
              <a:t>Arrested, tortured, died in June/July 1943</a:t>
            </a:r>
          </a:p>
          <a:p>
            <a:r>
              <a:rPr lang="en-US" dirty="0" smtClean="0"/>
              <a:t>Had he divulged what he knew, the Resistance may have been </a:t>
            </a:r>
            <a:r>
              <a:rPr lang="en-US" smtClean="0"/>
              <a:t>severely compromised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5659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War’s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German pinched from east (USSR), south and west (Allies)</a:t>
            </a:r>
          </a:p>
          <a:p>
            <a:endParaRPr lang="en-US" dirty="0"/>
          </a:p>
          <a:p>
            <a:r>
              <a:rPr lang="en-US" dirty="0" smtClean="0"/>
              <a:t>Retreat of Germans: tragic in many parts</a:t>
            </a:r>
          </a:p>
          <a:p>
            <a:pPr lvl="1"/>
            <a:r>
              <a:rPr lang="en-US" dirty="0" err="1" smtClean="0"/>
              <a:t>Ouradour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Glane</a:t>
            </a:r>
            <a:endParaRPr lang="en-US" dirty="0" smtClean="0"/>
          </a:p>
          <a:p>
            <a:pPr lvl="1"/>
            <a:r>
              <a:rPr lang="en-US" dirty="0">
                <a:hlinkClick r:id="rId2"/>
              </a:rPr>
              <a:t>https://www.youtube.com/watch?v=</a:t>
            </a:r>
            <a:r>
              <a:rPr lang="en-US" dirty="0" smtClean="0">
                <a:hlinkClick r:id="rId2"/>
              </a:rPr>
              <a:t>5TwrwJJ3G6w</a:t>
            </a:r>
            <a:endParaRPr lang="en-US" dirty="0" smtClean="0"/>
          </a:p>
          <a:p>
            <a:pPr lvl="1"/>
            <a:r>
              <a:rPr lang="en-US" dirty="0" smtClean="0"/>
              <a:t>Saint-</a:t>
            </a:r>
            <a:r>
              <a:rPr lang="en-US" dirty="0" err="1" smtClean="0"/>
              <a:t>Amand</a:t>
            </a:r>
            <a:endParaRPr lang="en-US" dirty="0" smtClean="0"/>
          </a:p>
          <a:p>
            <a:pPr lvl="1"/>
            <a:r>
              <a:rPr lang="en-US" dirty="0" smtClean="0"/>
              <a:t>For an eloquent </a:t>
            </a:r>
            <a:r>
              <a:rPr lang="en-US" dirty="0" err="1" smtClean="0"/>
              <a:t>philosophico</a:t>
            </a:r>
            <a:r>
              <a:rPr lang="en-US" dirty="0" smtClean="0"/>
              <a:t>-historical account: see </a:t>
            </a:r>
            <a:r>
              <a:rPr lang="en-US" dirty="0" err="1" smtClean="0"/>
              <a:t>Tzvetan</a:t>
            </a:r>
            <a:r>
              <a:rPr lang="en-US" dirty="0" smtClean="0"/>
              <a:t> </a:t>
            </a:r>
            <a:r>
              <a:rPr lang="en-US" dirty="0" err="1" smtClean="0"/>
              <a:t>Todorov’s</a:t>
            </a:r>
            <a:r>
              <a:rPr lang="en-US" dirty="0" smtClean="0"/>
              <a:t> </a:t>
            </a:r>
            <a:r>
              <a:rPr lang="en-US" i="1" dirty="0" smtClean="0"/>
              <a:t>A French Tragedy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Charles de Gaulle</a:t>
            </a:r>
          </a:p>
          <a:p>
            <a:pPr lvl="1"/>
            <a:r>
              <a:rPr lang="en-US" dirty="0" smtClean="0"/>
              <a:t>Resisted attempts by Allies to have him replaced</a:t>
            </a:r>
          </a:p>
          <a:p>
            <a:pPr lvl="1"/>
            <a:r>
              <a:rPr lang="en-US" dirty="0" smtClean="0"/>
              <a:t>Will head provisional government until Germany is defeated, French prisoners come home, Constitution is drafted</a:t>
            </a:r>
          </a:p>
          <a:p>
            <a:pPr lvl="2"/>
            <a:r>
              <a:rPr lang="en-US" dirty="0" smtClean="0"/>
              <a:t>Will he prolong this and install himself as an authoritarian??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0389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 of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Immediate problem</a:t>
            </a:r>
          </a:p>
          <a:p>
            <a:pPr lvl="1"/>
            <a:r>
              <a:rPr lang="en-US" dirty="0" smtClean="0"/>
              <a:t>Who gets credit?  Politicized question</a:t>
            </a:r>
          </a:p>
          <a:p>
            <a:pPr lvl="1"/>
            <a:r>
              <a:rPr lang="en-US" dirty="0" smtClean="0"/>
              <a:t>Many chose to remain discreet</a:t>
            </a:r>
          </a:p>
          <a:p>
            <a:endParaRPr lang="en-US" dirty="0" smtClean="0"/>
          </a:p>
          <a:p>
            <a:r>
              <a:rPr lang="en-US" dirty="0" smtClean="0"/>
              <a:t>French Communist Party – moral high ground</a:t>
            </a:r>
          </a:p>
          <a:p>
            <a:pPr lvl="1"/>
            <a:r>
              <a:rPr lang="en-US" dirty="0" smtClean="0"/>
              <a:t>Said 70,000 killed in resistance (probably half that number)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Allowed France to forget collaboration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Struggle to define post-war politics</a:t>
            </a:r>
          </a:p>
          <a:p>
            <a:pPr lvl="1"/>
            <a:r>
              <a:rPr lang="en-US" dirty="0" smtClean="0"/>
              <a:t>Communism, republicanism, authoritarianism?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921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Drôle</a:t>
            </a:r>
            <a:r>
              <a:rPr lang="en-US" dirty="0" smtClean="0"/>
              <a:t> de guerre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 declared after Germany’s invasion of Poland (September 1939)</a:t>
            </a:r>
          </a:p>
          <a:p>
            <a:endParaRPr lang="en-US" dirty="0" smtClean="0"/>
          </a:p>
          <a:p>
            <a:r>
              <a:rPr lang="en-US" dirty="0" smtClean="0"/>
              <a:t>Eight months – no military action</a:t>
            </a:r>
          </a:p>
          <a:p>
            <a:endParaRPr lang="en-US" dirty="0" smtClean="0"/>
          </a:p>
          <a:p>
            <a:r>
              <a:rPr lang="en-US" dirty="0" smtClean="0"/>
              <a:t>France and Britain arm themselves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0827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 of Vichy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 management of economy and culture</a:t>
            </a:r>
          </a:p>
          <a:p>
            <a:pPr lvl="1"/>
            <a:r>
              <a:rPr lang="en-US" dirty="0" smtClean="0"/>
              <a:t>Technocracy, not social democracy? Or a combination…</a:t>
            </a:r>
            <a:endParaRPr lang="en-US" dirty="0"/>
          </a:p>
          <a:p>
            <a:pPr lvl="1"/>
            <a:r>
              <a:rPr lang="en-US" dirty="0" smtClean="0"/>
              <a:t>Demographic studies</a:t>
            </a:r>
          </a:p>
          <a:p>
            <a:pPr lvl="1"/>
            <a:r>
              <a:rPr lang="en-US" dirty="0" smtClean="0"/>
              <a:t>Media management</a:t>
            </a:r>
          </a:p>
          <a:p>
            <a:pPr lvl="1"/>
            <a:r>
              <a:rPr lang="en-US" dirty="0" smtClean="0"/>
              <a:t>Funding for families</a:t>
            </a:r>
          </a:p>
          <a:p>
            <a:pPr lvl="1"/>
            <a:r>
              <a:rPr lang="en-US" dirty="0" smtClean="0"/>
              <a:t>Dirigisme of industry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775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of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Invasion: 10 May – 22 June 1940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Blitzkrieg and War of Attrition</a:t>
            </a:r>
          </a:p>
          <a:p>
            <a:pPr lvl="1"/>
            <a:r>
              <a:rPr lang="en-US" dirty="0" smtClean="0"/>
              <a:t>Original intentions vs. unexpected outcomes</a:t>
            </a:r>
          </a:p>
          <a:p>
            <a:pPr lvl="1"/>
            <a:r>
              <a:rPr lang="en-US" dirty="0" smtClean="0"/>
              <a:t>British/French defense of Belgium-disastrous</a:t>
            </a:r>
          </a:p>
          <a:p>
            <a:pPr lvl="2"/>
            <a:r>
              <a:rPr lang="en-US" dirty="0" smtClean="0"/>
              <a:t>Encircled by German troops who had seized forts</a:t>
            </a:r>
          </a:p>
          <a:p>
            <a:pPr lvl="1"/>
            <a:r>
              <a:rPr lang="en-US" dirty="0" smtClean="0"/>
              <a:t>Even Hitler was surprised by the victories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45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Why did France fall?</a:t>
            </a:r>
          </a:p>
          <a:p>
            <a:pPr lvl="1"/>
            <a:r>
              <a:rPr lang="en-US" dirty="0" smtClean="0"/>
              <a:t>Political</a:t>
            </a:r>
          </a:p>
          <a:p>
            <a:pPr lvl="2"/>
            <a:r>
              <a:rPr lang="en-US" dirty="0" smtClean="0"/>
              <a:t>A divided France? Loss of faith in the republic?</a:t>
            </a:r>
          </a:p>
          <a:p>
            <a:pPr lvl="1"/>
            <a:r>
              <a:rPr lang="en-US" dirty="0" smtClean="0"/>
              <a:t>Tactical</a:t>
            </a:r>
          </a:p>
          <a:p>
            <a:pPr lvl="2"/>
            <a:r>
              <a:rPr lang="en-US" dirty="0" smtClean="0"/>
              <a:t>Simply outmaneuvered by German military</a:t>
            </a:r>
          </a:p>
          <a:p>
            <a:pPr lvl="1"/>
            <a:r>
              <a:rPr lang="en-US" dirty="0" smtClean="0"/>
              <a:t>French military weaknesses</a:t>
            </a:r>
          </a:p>
          <a:p>
            <a:pPr lvl="2"/>
            <a:r>
              <a:rPr lang="en-US" dirty="0" smtClean="0"/>
              <a:t>Maginot line – ended at Belgian border</a:t>
            </a:r>
          </a:p>
          <a:p>
            <a:pPr lvl="2"/>
            <a:r>
              <a:rPr lang="en-US" dirty="0" smtClean="0"/>
              <a:t>Forces mobilized but inexperienced</a:t>
            </a:r>
          </a:p>
          <a:p>
            <a:pPr lvl="2"/>
            <a:r>
              <a:rPr lang="en-US" dirty="0" smtClean="0"/>
              <a:t>Tanks dispersed instead of concentrated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Why did the Third Republic fall?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5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Bifurcated France</a:t>
            </a:r>
            <a:endParaRPr lang="en-US" dirty="0"/>
          </a:p>
        </p:txBody>
      </p:sp>
      <p:pic>
        <p:nvPicPr>
          <p:cNvPr id="4" name="Content Placeholder 3" descr="Occupied France Map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432" r="-234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70332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Worldwide conflagration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Germany, Italy and Japan – Axis powers</a:t>
            </a:r>
          </a:p>
          <a:p>
            <a:endParaRPr lang="en-US" dirty="0"/>
          </a:p>
          <a:p>
            <a:r>
              <a:rPr lang="en-US" dirty="0" smtClean="0"/>
              <a:t>USSR, UK, USA, China – Allies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613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Britain’s early moves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Sunk French naval vessels in Algeria</a:t>
            </a:r>
          </a:p>
          <a:p>
            <a:pPr lvl="1"/>
            <a:r>
              <a:rPr lang="en-US" dirty="0" smtClean="0"/>
              <a:t>Killed 1300 Frenchmen</a:t>
            </a:r>
          </a:p>
          <a:p>
            <a:endParaRPr lang="en-US" dirty="0"/>
          </a:p>
          <a:p>
            <a:r>
              <a:rPr lang="en-US" dirty="0" smtClean="0"/>
              <a:t>Interned all Germans, including 50,000 Jewish refugees</a:t>
            </a:r>
          </a:p>
          <a:p>
            <a:endParaRPr lang="en-US" dirty="0"/>
          </a:p>
          <a:p>
            <a:r>
              <a:rPr lang="en-US" dirty="0" smtClean="0"/>
              <a:t>Battle of Britain (August-September 1940)</a:t>
            </a:r>
          </a:p>
          <a:p>
            <a:pPr lvl="1"/>
            <a:r>
              <a:rPr lang="en-US" dirty="0" smtClean="0"/>
              <a:t>Mostly an air/bomb 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357179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1190</TotalTime>
  <Words>1142</Words>
  <Application>Microsoft Macintosh PowerPoint</Application>
  <PresentationFormat>On-screen Show (4:3)</PresentationFormat>
  <Paragraphs>237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Black</vt:lpstr>
      <vt:lpstr>History 172 Vichy France</vt:lpstr>
      <vt:lpstr>Outline</vt:lpstr>
      <vt:lpstr>German expansion</vt:lpstr>
      <vt:lpstr>Drôle de guerre</vt:lpstr>
      <vt:lpstr>Fall of France</vt:lpstr>
      <vt:lpstr>Forces</vt:lpstr>
      <vt:lpstr>Bifurcated France</vt:lpstr>
      <vt:lpstr>Worldwide conflagration</vt:lpstr>
      <vt:lpstr>Britain’s early moves</vt:lpstr>
      <vt:lpstr>Hitler’s vision</vt:lpstr>
      <vt:lpstr>Death factories</vt:lpstr>
      <vt:lpstr>Death toll</vt:lpstr>
      <vt:lpstr>PowerPoint Presentation</vt:lpstr>
      <vt:lpstr>PowerPoint Presentation</vt:lpstr>
      <vt:lpstr>Turning point, 1942</vt:lpstr>
      <vt:lpstr>Allied control of North Africa</vt:lpstr>
      <vt:lpstr>Occupied France</vt:lpstr>
      <vt:lpstr>Life as usual</vt:lpstr>
      <vt:lpstr>Vichy </vt:lpstr>
      <vt:lpstr>National Revolution</vt:lpstr>
      <vt:lpstr>Spectrum, shifts</vt:lpstr>
      <vt:lpstr>Collaboration</vt:lpstr>
      <vt:lpstr>Collaboration</vt:lpstr>
      <vt:lpstr>Jewish Deportations</vt:lpstr>
      <vt:lpstr>Star of David</vt:lpstr>
      <vt:lpstr>Vél d’hiv</vt:lpstr>
      <vt:lpstr>Vél d’Hiv</vt:lpstr>
      <vt:lpstr>Drancy</vt:lpstr>
      <vt:lpstr>Deportation Memorial in Paris</vt:lpstr>
      <vt:lpstr>Memorial</vt:lpstr>
      <vt:lpstr>PowerPoint Presentation</vt:lpstr>
      <vt:lpstr>Resistance</vt:lpstr>
      <vt:lpstr>Cross of Lorraine anti-swastika, symbol of Free France</vt:lpstr>
      <vt:lpstr>Early Resistance</vt:lpstr>
      <vt:lpstr>Actions</vt:lpstr>
      <vt:lpstr>Expands after 1942</vt:lpstr>
      <vt:lpstr>Jean Moulin</vt:lpstr>
      <vt:lpstr>War’s End</vt:lpstr>
      <vt:lpstr>Legacy of Resistance</vt:lpstr>
      <vt:lpstr>Legacy of Vichy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Vichy France</dc:title>
  <dc:creator>Charles Walton</dc:creator>
  <cp:lastModifiedBy>Charles Walton</cp:lastModifiedBy>
  <cp:revision>40</cp:revision>
  <dcterms:created xsi:type="dcterms:W3CDTF">2014-02-04T09:14:47Z</dcterms:created>
  <dcterms:modified xsi:type="dcterms:W3CDTF">2015-02-02T13:56:22Z</dcterms:modified>
</cp:coreProperties>
</file>