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80" r:id="rId6"/>
    <p:sldId id="281" r:id="rId7"/>
    <p:sldId id="282" r:id="rId8"/>
    <p:sldId id="260" r:id="rId9"/>
    <p:sldId id="261" r:id="rId10"/>
    <p:sldId id="263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7" r:id="rId25"/>
    <p:sldId id="276" r:id="rId26"/>
    <p:sldId id="278" r:id="rId27"/>
    <p:sldId id="283" r:id="rId28"/>
    <p:sldId id="27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129D8-12F5-024F-BEDA-A28964C7544A}" type="datetimeFigureOut">
              <a:rPr lang="en-US" smtClean="0"/>
              <a:t>1/5/15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842E7B-6CB7-1642-881E-6464516C4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416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842E7B-6CB7-1642-881E-6464516C4A4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05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1/5/15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1/5/15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1/5/15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1/5/15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2"/>
            <a:ext cx="7772400" cy="1472524"/>
          </a:xfrm>
        </p:spPr>
        <p:txBody>
          <a:bodyPr/>
          <a:lstStyle/>
          <a:p>
            <a:r>
              <a:rPr lang="en-US" dirty="0" smtClean="0"/>
              <a:t>Divided France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67318"/>
            <a:ext cx="6400800" cy="83285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Dreyfus Affair</a:t>
            </a:r>
            <a:endParaRPr lang="en-US" sz="3600" dirty="0"/>
          </a:p>
        </p:txBody>
      </p:sp>
      <p:pic>
        <p:nvPicPr>
          <p:cNvPr id="4" name="Picture 3" descr="ur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749" y="3986716"/>
            <a:ext cx="43688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11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1473"/>
          </a:xfrm>
        </p:spPr>
        <p:txBody>
          <a:bodyPr/>
          <a:lstStyle/>
          <a:p>
            <a:r>
              <a:rPr lang="en-US" sz="3600" dirty="0" smtClean="0"/>
              <a:t>Bombing at the Café Terminus</a:t>
            </a:r>
            <a:endParaRPr lang="en-US" sz="3600" dirty="0"/>
          </a:p>
        </p:txBody>
      </p:sp>
      <p:pic>
        <p:nvPicPr>
          <p:cNvPr id="4" name="Content Placeholder 3" descr="407px-Attentat_de_l'hôtel_Terminu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804" r="-83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82819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Émile</a:t>
            </a:r>
            <a:r>
              <a:rPr lang="en-US" dirty="0" smtClean="0"/>
              <a:t> Henry explains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‘I had been told that society’s institutions were founded on justice and equality, and all around me I could see nothing but lies and treachery…</a:t>
            </a:r>
          </a:p>
          <a:p>
            <a:r>
              <a:rPr lang="en-US" dirty="0" smtClean="0"/>
              <a:t>I turned into the enemy of a [bourgeois] society which I held to be criminal.</a:t>
            </a:r>
          </a:p>
          <a:p>
            <a:r>
              <a:rPr lang="en-US" dirty="0" smtClean="0"/>
              <a:t>The factory-owner amassing a huge fortune on the back of the labor of his workers who lacked everything was an upright gentleman</a:t>
            </a:r>
          </a:p>
          <a:p>
            <a:r>
              <a:rPr lang="en-US" dirty="0" smtClean="0"/>
              <a:t>I saw that, essentially, socialism changes the established order not one jot… it retains the authoritarian principle…’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900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rise and consolidation of European nation states</a:t>
            </a:r>
          </a:p>
          <a:p>
            <a:endParaRPr lang="en-US" dirty="0"/>
          </a:p>
          <a:p>
            <a:r>
              <a:rPr lang="en-US" dirty="0" smtClean="0"/>
              <a:t>Nationalism: A new kind of religion – call for sacrifice</a:t>
            </a:r>
          </a:p>
          <a:p>
            <a:endParaRPr lang="en-US" dirty="0"/>
          </a:p>
          <a:p>
            <a:r>
              <a:rPr lang="en-US" dirty="0" smtClean="0"/>
              <a:t>Politics of nation-building</a:t>
            </a:r>
          </a:p>
          <a:p>
            <a:pPr lvl="1"/>
            <a:r>
              <a:rPr lang="en-US" dirty="0" smtClean="0"/>
              <a:t>Taxes – effectively regressive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Forced conscription on masses who had little voice in government</a:t>
            </a:r>
          </a:p>
          <a:p>
            <a:r>
              <a:rPr lang="en-US" dirty="0" smtClean="0"/>
              <a:t>Colonialism</a:t>
            </a:r>
          </a:p>
          <a:p>
            <a:pPr lvl="1"/>
            <a:r>
              <a:rPr lang="en-US" dirty="0" smtClean="0"/>
              <a:t>European nationalistic competition on a global scale</a:t>
            </a:r>
          </a:p>
          <a:p>
            <a:pPr lvl="1"/>
            <a:r>
              <a:rPr lang="en-US" dirty="0" smtClean="0"/>
              <a:t>But colonial expansion was often driven </a:t>
            </a:r>
            <a:r>
              <a:rPr lang="en-US" dirty="0" smtClean="0"/>
              <a:t>by </a:t>
            </a:r>
            <a:r>
              <a:rPr lang="en-US" dirty="0" smtClean="0"/>
              <a:t>army officers and traders on-the-ground more than central government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403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1884"/>
          </a:xfrm>
        </p:spPr>
        <p:txBody>
          <a:bodyPr/>
          <a:lstStyle/>
          <a:p>
            <a:r>
              <a:rPr lang="en-US" dirty="0" smtClean="0"/>
              <a:t>Empires, 1900</a:t>
            </a:r>
            <a:endParaRPr lang="en-US" dirty="0"/>
          </a:p>
        </p:txBody>
      </p:sp>
      <p:pic>
        <p:nvPicPr>
          <p:cNvPr id="4" name="Content Placeholder 3" descr="1912_colonies_map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6" b="9156"/>
          <a:stretch>
            <a:fillRect/>
          </a:stretch>
        </p:blipFill>
        <p:spPr>
          <a:xfrm>
            <a:off x="457200" y="1062038"/>
            <a:ext cx="8229600" cy="5064125"/>
          </a:xfrm>
        </p:spPr>
      </p:pic>
    </p:spTree>
    <p:extLst>
      <p:ext uri="{BB962C8B-B14F-4D97-AF65-F5344CB8AC3E}">
        <p14:creationId xmlns:p14="http://schemas.microsoft.com/office/powerpoint/2010/main" val="1536219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03526"/>
          </a:xfrm>
        </p:spPr>
        <p:txBody>
          <a:bodyPr/>
          <a:lstStyle/>
          <a:p>
            <a:r>
              <a:rPr lang="en-US" dirty="0" smtClean="0"/>
              <a:t>Religion and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Assumptionists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Radical new religious order, supported </a:t>
            </a:r>
            <a:r>
              <a:rPr lang="en-US" dirty="0" smtClean="0"/>
              <a:t>by Pope Pius IX in </a:t>
            </a:r>
            <a:r>
              <a:rPr lang="en-US" dirty="0" smtClean="0"/>
              <a:t>Rome</a:t>
            </a:r>
          </a:p>
          <a:p>
            <a:pPr lvl="1">
              <a:buFontTx/>
              <a:buChar char="-"/>
            </a:pPr>
            <a:endParaRPr lang="en-US" dirty="0"/>
          </a:p>
          <a:p>
            <a:pPr lvl="1">
              <a:buFontTx/>
              <a:buChar char="-"/>
            </a:pPr>
            <a:r>
              <a:rPr lang="en-US" dirty="0" smtClean="0"/>
              <a:t>Hated republicans and socialists… highly intolerant of Protestants and Jews.</a:t>
            </a: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Interpreted the defeat of 1870</a:t>
            </a:r>
            <a:r>
              <a:rPr lang="en-US" dirty="0"/>
              <a:t> </a:t>
            </a:r>
            <a:r>
              <a:rPr lang="en-US" dirty="0" smtClean="0"/>
              <a:t>as God’s punishment for the sins and errors of the French Revolution and Enlightenment</a:t>
            </a:r>
          </a:p>
          <a:p>
            <a:pPr lvl="1">
              <a:buFontTx/>
              <a:buChar char="-"/>
            </a:pPr>
            <a:endParaRPr lang="en-US" dirty="0"/>
          </a:p>
          <a:p>
            <a:pPr lvl="1">
              <a:buFontTx/>
              <a:buChar char="-"/>
            </a:pPr>
            <a:r>
              <a:rPr lang="en-US" dirty="0" smtClean="0"/>
              <a:t>Raised funds to build the </a:t>
            </a:r>
            <a:r>
              <a:rPr lang="en-US" dirty="0" err="1" smtClean="0"/>
              <a:t>Sacre</a:t>
            </a:r>
            <a:r>
              <a:rPr lang="en-US" dirty="0" smtClean="0"/>
              <a:t>-Coeur church: the nation’s ‘penitence’</a:t>
            </a:r>
          </a:p>
          <a:p>
            <a:pPr lvl="1">
              <a:buFontTx/>
              <a:buChar char="-"/>
            </a:pPr>
            <a:endParaRPr lang="en-US" dirty="0"/>
          </a:p>
          <a:p>
            <a:pPr lvl="1">
              <a:buFontTx/>
              <a:buChar char="-"/>
            </a:pPr>
            <a:r>
              <a:rPr lang="en-US" dirty="0" smtClean="0"/>
              <a:t>Controversy: Its location at the site of the Commune struggle of 1871</a:t>
            </a:r>
          </a:p>
          <a:p>
            <a:pPr lvl="2">
              <a:buFontTx/>
              <a:buChar char="-"/>
            </a:pPr>
            <a:r>
              <a:rPr lang="en-US" dirty="0" smtClean="0"/>
              <a:t>An incessant provocation</a:t>
            </a:r>
            <a:r>
              <a:rPr lang="en-US" dirty="0" smtClean="0"/>
              <a:t>?</a:t>
            </a:r>
          </a:p>
          <a:p>
            <a:pPr lvl="1">
              <a:buFontTx/>
              <a:buChar char="-"/>
            </a:pPr>
            <a:r>
              <a:rPr lang="en-US" dirty="0" smtClean="0"/>
              <a:t>Shared with Darwinists a fatalistic view of poverty: ‘Some men work hard and live badly. Misery is a law of God to which they must submit. Society needs slaves’ – Louis </a:t>
            </a:r>
            <a:r>
              <a:rPr lang="en-US" dirty="0" err="1" smtClean="0"/>
              <a:t>Veuillot</a:t>
            </a: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289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Sacre</a:t>
            </a:r>
            <a:r>
              <a:rPr lang="en-US" dirty="0" smtClean="0"/>
              <a:t>-Coeur</a:t>
            </a:r>
            <a:br>
              <a:rPr lang="en-US" dirty="0" smtClean="0"/>
            </a:br>
            <a:r>
              <a:rPr lang="en-US" sz="2400" dirty="0" smtClean="0"/>
              <a:t>‘An incessant provocation to civil war’</a:t>
            </a:r>
            <a:r>
              <a:rPr lang="en-US" sz="2400" dirty="0"/>
              <a:t> </a:t>
            </a:r>
            <a:r>
              <a:rPr lang="en-US" sz="2400" dirty="0" smtClean="0"/>
              <a:t>OR…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288" r="-702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6301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a Smurf Church?</a:t>
            </a:r>
            <a:endParaRPr lang="en-US" dirty="0"/>
          </a:p>
        </p:txBody>
      </p:sp>
      <p:pic>
        <p:nvPicPr>
          <p:cNvPr id="4" name="Content Placeholder 3" descr="760009098_Smurf_100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6198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Auguste</a:t>
            </a:r>
            <a:r>
              <a:rPr lang="en-US" dirty="0"/>
              <a:t> Comte (1798-1859)</a:t>
            </a:r>
          </a:p>
          <a:p>
            <a:pPr lvl="1"/>
            <a:r>
              <a:rPr lang="en-US" dirty="0"/>
              <a:t>Objectivity</a:t>
            </a:r>
          </a:p>
          <a:p>
            <a:pPr lvl="1"/>
            <a:r>
              <a:rPr lang="en-US" dirty="0"/>
              <a:t>Materialism/</a:t>
            </a:r>
            <a:r>
              <a:rPr lang="en-US" dirty="0" smtClean="0"/>
              <a:t>Scientism</a:t>
            </a:r>
            <a:endParaRPr lang="en-US" dirty="0"/>
          </a:p>
          <a:p>
            <a:pPr lvl="1"/>
            <a:r>
              <a:rPr lang="en-US" dirty="0"/>
              <a:t>Roots in the Enlightenment, but society was more open to it by 19</a:t>
            </a:r>
            <a:r>
              <a:rPr lang="en-US" baseline="30000" dirty="0"/>
              <a:t>th</a:t>
            </a:r>
            <a:r>
              <a:rPr lang="en-US" dirty="0"/>
              <a:t> c.</a:t>
            </a:r>
          </a:p>
          <a:p>
            <a:pPr lvl="1"/>
            <a:r>
              <a:rPr lang="en-US" dirty="0"/>
              <a:t>Man was like any other animal: Laws of social behavior could be discovered through the scientific </a:t>
            </a:r>
            <a:r>
              <a:rPr lang="en-US" dirty="0" smtClean="0"/>
              <a:t>method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Anti</a:t>
            </a:r>
            <a:r>
              <a:rPr lang="en-US" dirty="0" smtClean="0"/>
              <a:t>-clerical</a:t>
            </a:r>
          </a:p>
          <a:p>
            <a:r>
              <a:rPr lang="en-US" dirty="0" smtClean="0"/>
              <a:t>Spreads through universities and freemasonry in latter half of 19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Nearly all Radical deputies – of the ‘Radical’ party – were Freemasons by 1900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052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Prior to the Ferry Laws of 1881-1882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Two education systems in 19</a:t>
            </a:r>
            <a:r>
              <a:rPr lang="en-US" baseline="30000" dirty="0" smtClean="0"/>
              <a:t>th</a:t>
            </a:r>
            <a:r>
              <a:rPr lang="en-US" dirty="0" smtClean="0"/>
              <a:t> century: Church and Public</a:t>
            </a:r>
          </a:p>
          <a:p>
            <a:pPr marL="457200" lvl="1" indent="0">
              <a:buNone/>
            </a:pPr>
            <a:r>
              <a:rPr lang="en-US" dirty="0" smtClean="0"/>
              <a:t>	But religion was a required subject in public schools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Priests teach in public schools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Public schools, though increasing, were far from universal in France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Public schools benefitted wealthier families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The Church often undertook primary schooling in </a:t>
            </a:r>
            <a:r>
              <a:rPr lang="en-US" dirty="0" smtClean="0"/>
              <a:t>countryside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After the </a:t>
            </a:r>
            <a:r>
              <a:rPr lang="en-US" dirty="0" err="1" smtClean="0"/>
              <a:t>Falloux</a:t>
            </a:r>
            <a:r>
              <a:rPr lang="en-US" dirty="0" smtClean="0"/>
              <a:t> Law of 1850, almost half male students in secondary education were in Catholic schools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72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lnSpc>
                <a:spcPts val="5800"/>
              </a:lnSpc>
              <a:spcBef>
                <a:spcPct val="0"/>
              </a:spcBef>
            </a:pPr>
            <a:r>
              <a:rPr lang="en-US" sz="4000" dirty="0" smtClean="0"/>
              <a:t>Ferry Laws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en-US" dirty="0" smtClean="0"/>
              <a:t>Free </a:t>
            </a:r>
            <a:r>
              <a:rPr lang="en-US" dirty="0"/>
              <a:t>primary education for boys and girls (Condorcet’s dream)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Some funds </a:t>
            </a:r>
            <a:r>
              <a:rPr lang="en-US" dirty="0"/>
              <a:t>provided by national government; departments required to </a:t>
            </a:r>
            <a:r>
              <a:rPr lang="en-US" dirty="0" smtClean="0"/>
              <a:t>pay 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the </a:t>
            </a:r>
            <a:r>
              <a:rPr lang="en-US" dirty="0"/>
              <a:t>rest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Outlawed </a:t>
            </a:r>
            <a:r>
              <a:rPr lang="en-US" dirty="0"/>
              <a:t>religious </a:t>
            </a:r>
            <a:r>
              <a:rPr lang="en-US" dirty="0" smtClean="0"/>
              <a:t>education in </a:t>
            </a:r>
            <a:r>
              <a:rPr lang="en-US" dirty="0"/>
              <a:t>public schools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Removed </a:t>
            </a:r>
            <a:r>
              <a:rPr lang="en-US" dirty="0"/>
              <a:t>priests from teaching positions over 5 years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Anti</a:t>
            </a:r>
            <a:r>
              <a:rPr lang="en-US" dirty="0"/>
              <a:t>-clerical in </a:t>
            </a:r>
            <a:r>
              <a:rPr lang="en-US" dirty="0" smtClean="0"/>
              <a:t>spirit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Thrust</a:t>
            </a:r>
            <a:r>
              <a:rPr lang="en-US" dirty="0"/>
              <a:t>: French language, </a:t>
            </a:r>
            <a:r>
              <a:rPr lang="en-US" dirty="0" smtClean="0"/>
              <a:t>patriotism, </a:t>
            </a:r>
            <a:r>
              <a:rPr lang="en-US" dirty="0"/>
              <a:t>secular </a:t>
            </a:r>
            <a:r>
              <a:rPr lang="en-US" dirty="0" smtClean="0"/>
              <a:t>morality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Result: </a:t>
            </a:r>
            <a:r>
              <a:rPr lang="en-US" dirty="0" smtClean="0"/>
              <a:t>poorly implemented. Tensions </a:t>
            </a:r>
            <a:r>
              <a:rPr lang="en-US" dirty="0" smtClean="0"/>
              <a:t>between Catholic and republican (often positivist) educators in the </a:t>
            </a:r>
            <a:r>
              <a:rPr lang="en-US" dirty="0" smtClean="0"/>
              <a:t>localities are exacerbated in 1880s and 1890s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9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Political and Cultural currents of the early Third Republic</a:t>
            </a:r>
          </a:p>
          <a:p>
            <a:endParaRPr lang="en-US" dirty="0" smtClean="0"/>
          </a:p>
          <a:p>
            <a:r>
              <a:rPr lang="en-US" dirty="0" smtClean="0"/>
              <a:t>The Boulanger Crisis (1889)</a:t>
            </a:r>
          </a:p>
          <a:p>
            <a:endParaRPr lang="en-US" dirty="0" smtClean="0"/>
          </a:p>
          <a:p>
            <a:r>
              <a:rPr lang="en-US" dirty="0" smtClean="0"/>
              <a:t>Religious tensions / nationalism</a:t>
            </a:r>
          </a:p>
          <a:p>
            <a:endParaRPr lang="en-US" dirty="0" smtClean="0"/>
          </a:p>
          <a:p>
            <a:r>
              <a:rPr lang="en-US" dirty="0" smtClean="0"/>
              <a:t>Education Reforms</a:t>
            </a:r>
          </a:p>
          <a:p>
            <a:endParaRPr lang="en-US" dirty="0" smtClean="0"/>
          </a:p>
          <a:p>
            <a:r>
              <a:rPr lang="en-US" dirty="0" smtClean="0"/>
              <a:t>Dreyfus Affair and Its Ramifications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0731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Dreyfus Affair (1894-1906)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Venerable tradition of intellectuals </a:t>
            </a:r>
            <a:r>
              <a:rPr lang="en-US" i="1" dirty="0" err="1" smtClean="0"/>
              <a:t>engagés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Voltaire, the </a:t>
            </a:r>
            <a:r>
              <a:rPr lang="en-US" dirty="0" err="1" smtClean="0"/>
              <a:t>Calas</a:t>
            </a:r>
            <a:r>
              <a:rPr lang="en-US" dirty="0" smtClean="0"/>
              <a:t> Affair of the 1760s</a:t>
            </a:r>
          </a:p>
          <a:p>
            <a:pPr lvl="1"/>
            <a:endParaRPr lang="en-US" dirty="0"/>
          </a:p>
          <a:p>
            <a:r>
              <a:rPr lang="en-US" dirty="0" smtClean="0"/>
              <a:t>The status of Jews in France</a:t>
            </a:r>
          </a:p>
          <a:p>
            <a:pPr lvl="1"/>
            <a:r>
              <a:rPr lang="en-US" dirty="0" smtClean="0"/>
              <a:t>Citizenship granted in 1791</a:t>
            </a:r>
          </a:p>
          <a:p>
            <a:pPr lvl="1"/>
            <a:r>
              <a:rPr lang="en-US" dirty="0" smtClean="0"/>
              <a:t>Increased assimilation in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r>
              <a:rPr lang="en-US" dirty="0" smtClean="0"/>
              <a:t>Rise of </a:t>
            </a:r>
            <a:r>
              <a:rPr lang="en-US" dirty="0" err="1" smtClean="0"/>
              <a:t>anti-semitism</a:t>
            </a:r>
            <a:r>
              <a:rPr lang="en-US" dirty="0" smtClean="0"/>
              <a:t> accompanies assimilation in late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2"/>
            <a:r>
              <a:rPr lang="en-US" dirty="0" smtClean="0"/>
              <a:t>Jews as having no national commitments</a:t>
            </a:r>
          </a:p>
          <a:p>
            <a:pPr lvl="2"/>
            <a:r>
              <a:rPr lang="en-US" dirty="0" smtClean="0"/>
              <a:t>As bourgeois financiers, capitalist oppressors</a:t>
            </a:r>
          </a:p>
          <a:p>
            <a:pPr lvl="1"/>
            <a:r>
              <a:rPr lang="en-US" dirty="0" err="1" smtClean="0"/>
              <a:t>Anti-semitism</a:t>
            </a:r>
            <a:r>
              <a:rPr lang="en-US" dirty="0" smtClean="0"/>
              <a:t> on Left and Right</a:t>
            </a:r>
          </a:p>
          <a:p>
            <a:pPr lvl="2"/>
            <a:r>
              <a:rPr lang="en-US" dirty="0" err="1" smtClean="0"/>
              <a:t>Edouard</a:t>
            </a:r>
            <a:r>
              <a:rPr lang="en-US" dirty="0" smtClean="0"/>
              <a:t> </a:t>
            </a:r>
            <a:r>
              <a:rPr lang="en-US" dirty="0" err="1" smtClean="0"/>
              <a:t>Drumont</a:t>
            </a:r>
            <a:r>
              <a:rPr lang="en-US" dirty="0" smtClean="0"/>
              <a:t>: journalist</a:t>
            </a:r>
          </a:p>
          <a:p>
            <a:pPr lvl="2"/>
            <a:r>
              <a:rPr lang="en-US" dirty="0" smtClean="0"/>
              <a:t>Panama Company Affair: showed Jewish agents of the company bribing politicians and </a:t>
            </a:r>
            <a:r>
              <a:rPr lang="en-US" dirty="0" err="1" smtClean="0"/>
              <a:t>Drumont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17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plot: 1894-1898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Spy documents written by a French officer found in German Embassy in Paris, in a waste-bin (Sept 1894)</a:t>
            </a:r>
          </a:p>
          <a:p>
            <a:pPr lvl="1"/>
            <a:r>
              <a:rPr lang="en-US" dirty="0" smtClean="0"/>
              <a:t>Discovered by a cleaning woman, turned over to French counter-intelligence</a:t>
            </a:r>
          </a:p>
          <a:p>
            <a:endParaRPr lang="en-US" dirty="0"/>
          </a:p>
          <a:p>
            <a:r>
              <a:rPr lang="en-US" dirty="0" smtClean="0"/>
              <a:t>Suspicion diverted to Captain Alfred Dreyfus</a:t>
            </a:r>
          </a:p>
          <a:p>
            <a:pPr lvl="1"/>
            <a:r>
              <a:rPr lang="en-US" dirty="0" smtClean="0"/>
              <a:t>Jew from Alsace. Family chose French citizenship after Alsace was lost to Germany in 1870.</a:t>
            </a:r>
          </a:p>
          <a:p>
            <a:pPr lvl="1"/>
            <a:r>
              <a:rPr lang="en-US" dirty="0" smtClean="0"/>
              <a:t>Condemned by the anti-Semitic press (notably, </a:t>
            </a:r>
            <a:r>
              <a:rPr lang="en-US" dirty="0" err="1" smtClean="0"/>
              <a:t>Drumont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Key army officials fabricate false evidence</a:t>
            </a:r>
          </a:p>
          <a:p>
            <a:pPr lvl="1"/>
            <a:endParaRPr lang="en-US" dirty="0"/>
          </a:p>
          <a:p>
            <a:r>
              <a:rPr lang="en-US" dirty="0" smtClean="0"/>
              <a:t>Convicted, </a:t>
            </a:r>
            <a:r>
              <a:rPr lang="en-US" dirty="0"/>
              <a:t>r</a:t>
            </a:r>
            <a:r>
              <a:rPr lang="en-US" dirty="0" smtClean="0"/>
              <a:t>itually stripped of his </a:t>
            </a:r>
            <a:r>
              <a:rPr lang="en-US" dirty="0" err="1" smtClean="0"/>
              <a:t>finements</a:t>
            </a:r>
            <a:r>
              <a:rPr lang="en-US" dirty="0" smtClean="0"/>
              <a:t> and sword broken in public (1895)</a:t>
            </a:r>
          </a:p>
          <a:p>
            <a:pPr lvl="1"/>
            <a:r>
              <a:rPr lang="en-US" dirty="0" smtClean="0"/>
              <a:t>‘More fun than the guillotine’ – Maurice </a:t>
            </a:r>
            <a:r>
              <a:rPr lang="en-US" dirty="0" err="1" smtClean="0"/>
              <a:t>Barrès</a:t>
            </a:r>
            <a:endParaRPr lang="en-US" dirty="0" smtClean="0"/>
          </a:p>
          <a:p>
            <a:r>
              <a:rPr lang="en-US" dirty="0" smtClean="0"/>
              <a:t>Sentenced to life on Devil’s Island (off coast of French Guiana), shackled, solitary confinement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2159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Colonel </a:t>
            </a:r>
            <a:r>
              <a:rPr lang="en-US" dirty="0" err="1" smtClean="0"/>
              <a:t>Picquart</a:t>
            </a:r>
            <a:r>
              <a:rPr lang="en-US" dirty="0"/>
              <a:t> </a:t>
            </a:r>
            <a:r>
              <a:rPr lang="en-US" dirty="0" smtClean="0"/>
              <a:t>convinced of Dreyfus’s innocence</a:t>
            </a:r>
          </a:p>
          <a:p>
            <a:endParaRPr lang="en-US" dirty="0" smtClean="0"/>
          </a:p>
          <a:p>
            <a:r>
              <a:rPr lang="en-US" dirty="0" err="1" smtClean="0"/>
              <a:t>Scheurer-Kestner</a:t>
            </a:r>
            <a:r>
              <a:rPr lang="en-US" dirty="0" smtClean="0"/>
              <a:t> (Senate) also convinced</a:t>
            </a:r>
          </a:p>
          <a:p>
            <a:endParaRPr lang="en-US" dirty="0" smtClean="0"/>
          </a:p>
          <a:p>
            <a:r>
              <a:rPr lang="en-US" dirty="0" err="1" smtClean="0"/>
              <a:t>Walsin</a:t>
            </a:r>
            <a:r>
              <a:rPr lang="en-US" dirty="0" smtClean="0"/>
              <a:t> Esterhazy’s banker identifies his client’s handwriting on the evidence published in the press</a:t>
            </a:r>
          </a:p>
          <a:p>
            <a:endParaRPr lang="en-US" dirty="0" smtClean="0"/>
          </a:p>
          <a:p>
            <a:r>
              <a:rPr lang="en-US" dirty="0" smtClean="0"/>
              <a:t>Court martial of Esterhazy in 1898</a:t>
            </a:r>
          </a:p>
          <a:p>
            <a:pPr lvl="1"/>
            <a:r>
              <a:rPr lang="en-US" dirty="0" smtClean="0"/>
              <a:t>But Army maintains his innocence, effectively condemning Dreyfus again</a:t>
            </a:r>
          </a:p>
          <a:p>
            <a:endParaRPr lang="en-US" dirty="0" smtClean="0"/>
          </a:p>
          <a:p>
            <a:r>
              <a:rPr lang="en-US" dirty="0" smtClean="0"/>
              <a:t>Zola steps in….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721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419" r="-24419"/>
          <a:stretch>
            <a:fillRect/>
          </a:stretch>
        </p:blipFill>
        <p:spPr>
          <a:xfrm>
            <a:off x="457200" y="350924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8704979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Zola: convicted of criminal libel (Feb 1898)</a:t>
            </a:r>
          </a:p>
          <a:p>
            <a:pPr lvl="1"/>
            <a:r>
              <a:rPr lang="en-US" dirty="0"/>
              <a:t>Fled to London</a:t>
            </a:r>
          </a:p>
          <a:p>
            <a:pPr lvl="1"/>
            <a:r>
              <a:rPr lang="en-US" dirty="0"/>
              <a:t>Returned a year later</a:t>
            </a:r>
          </a:p>
          <a:p>
            <a:endParaRPr lang="en-US" dirty="0" smtClean="0"/>
          </a:p>
          <a:p>
            <a:r>
              <a:rPr lang="en-US" dirty="0" smtClean="0"/>
              <a:t>Dreyfus</a:t>
            </a:r>
            <a:r>
              <a:rPr lang="en-US" dirty="0"/>
              <a:t>: Court martialed again in </a:t>
            </a:r>
            <a:r>
              <a:rPr lang="en-US" dirty="0" smtClean="0"/>
              <a:t>1899, to international outrage</a:t>
            </a:r>
          </a:p>
          <a:p>
            <a:endParaRPr lang="en-US" dirty="0" smtClean="0"/>
          </a:p>
          <a:p>
            <a:r>
              <a:rPr lang="en-US" dirty="0" smtClean="0"/>
              <a:t>Presidential pardon (not exoneration) offered </a:t>
            </a:r>
            <a:r>
              <a:rPr lang="en-US" dirty="0"/>
              <a:t>shortly </a:t>
            </a:r>
            <a:r>
              <a:rPr lang="en-US" dirty="0" smtClean="0"/>
              <a:t>thereafter</a:t>
            </a:r>
          </a:p>
          <a:p>
            <a:endParaRPr lang="en-US" dirty="0"/>
          </a:p>
          <a:p>
            <a:r>
              <a:rPr lang="en-US" dirty="0" smtClean="0"/>
              <a:t>Supreme Court exonerates him only in 1906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1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Dreyfusards</a:t>
            </a:r>
            <a:r>
              <a:rPr lang="en-US" dirty="0" smtClean="0"/>
              <a:t>: republicans, socialists, positivists</a:t>
            </a:r>
          </a:p>
          <a:p>
            <a:pPr lvl="1"/>
            <a:r>
              <a:rPr lang="en-US" dirty="0" smtClean="0"/>
              <a:t>Justice, material evidence, but also anti-clericalism… Many </a:t>
            </a:r>
            <a:r>
              <a:rPr lang="en-US" dirty="0" err="1" smtClean="0"/>
              <a:t>Dreyfusards</a:t>
            </a:r>
            <a:r>
              <a:rPr lang="en-US" dirty="0" smtClean="0"/>
              <a:t> think that the Church and Army conspired together</a:t>
            </a:r>
          </a:p>
          <a:p>
            <a:endParaRPr lang="en-US" dirty="0"/>
          </a:p>
          <a:p>
            <a:r>
              <a:rPr lang="en-US" dirty="0" smtClean="0"/>
              <a:t>Anti-</a:t>
            </a:r>
            <a:r>
              <a:rPr lang="en-US" dirty="0" err="1" smtClean="0"/>
              <a:t>Dreyfusards</a:t>
            </a:r>
            <a:r>
              <a:rPr lang="en-US" dirty="0" smtClean="0"/>
              <a:t>: </a:t>
            </a:r>
            <a:r>
              <a:rPr lang="en-US" dirty="0" err="1" smtClean="0"/>
              <a:t>Assumptionists</a:t>
            </a:r>
            <a:r>
              <a:rPr lang="en-US" dirty="0" smtClean="0"/>
              <a:t>, conservatives</a:t>
            </a:r>
          </a:p>
          <a:p>
            <a:pPr lvl="1"/>
            <a:r>
              <a:rPr lang="en-US" dirty="0" smtClean="0"/>
              <a:t>National </a:t>
            </a:r>
            <a:r>
              <a:rPr lang="en-US" dirty="0" err="1"/>
              <a:t>h</a:t>
            </a:r>
            <a:r>
              <a:rPr lang="en-US" dirty="0" err="1" smtClean="0"/>
              <a:t>onour</a:t>
            </a:r>
            <a:r>
              <a:rPr lang="en-US" dirty="0" smtClean="0"/>
              <a:t>, patriotism, tradition</a:t>
            </a:r>
          </a:p>
          <a:p>
            <a:pPr lvl="1"/>
            <a:endParaRPr lang="en-US" dirty="0"/>
          </a:p>
          <a:p>
            <a:r>
              <a:rPr lang="en-US" dirty="0" smtClean="0"/>
              <a:t>More complicated than rationality vs. religion</a:t>
            </a:r>
          </a:p>
          <a:p>
            <a:pPr lvl="1"/>
            <a:r>
              <a:rPr lang="en-US" dirty="0" smtClean="0"/>
              <a:t>Revival of Old Regime religious struggles </a:t>
            </a:r>
          </a:p>
          <a:p>
            <a:pPr lvl="2"/>
            <a:r>
              <a:rPr lang="en-US" dirty="0" smtClean="0"/>
              <a:t>(Protestantism, </a:t>
            </a:r>
            <a:r>
              <a:rPr lang="en-US" dirty="0" smtClean="0"/>
              <a:t>Judaism</a:t>
            </a:r>
            <a:r>
              <a:rPr lang="en-US" dirty="0" smtClean="0"/>
              <a:t>, Catholicism)</a:t>
            </a:r>
          </a:p>
          <a:p>
            <a:pPr lvl="2"/>
            <a:r>
              <a:rPr lang="en-US" dirty="0" err="1" smtClean="0"/>
              <a:t>Dreyfusards</a:t>
            </a:r>
            <a:r>
              <a:rPr lang="en-US" dirty="0" smtClean="0"/>
              <a:t> suspected Jesuits behind the affair</a:t>
            </a:r>
          </a:p>
          <a:p>
            <a:pPr lvl="2"/>
            <a:r>
              <a:rPr lang="en-US" dirty="0" smtClean="0"/>
              <a:t>Anti-</a:t>
            </a:r>
            <a:r>
              <a:rPr lang="en-US" dirty="0" err="1" smtClean="0"/>
              <a:t>Dreyfusards</a:t>
            </a:r>
            <a:r>
              <a:rPr lang="en-US" dirty="0" smtClean="0"/>
              <a:t>: hated Zola’s naturalism… could now marshal patriotism against it…</a:t>
            </a:r>
          </a:p>
          <a:p>
            <a:pPr lvl="2"/>
            <a:r>
              <a:rPr lang="en-US" dirty="0" smtClean="0"/>
              <a:t>Families and friends become bitterly divided over the controversy…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71824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Legacies of Dreyfus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Radicals dominated politics until WWI – they came out on the winning side</a:t>
            </a:r>
          </a:p>
          <a:p>
            <a:endParaRPr lang="en-US" dirty="0"/>
          </a:p>
          <a:p>
            <a:r>
              <a:rPr lang="en-US" dirty="0" err="1" smtClean="0"/>
              <a:t>Anti-semitic</a:t>
            </a:r>
            <a:r>
              <a:rPr lang="en-US" dirty="0" smtClean="0"/>
              <a:t> sentiments become anathema in leftwing circles in France.</a:t>
            </a:r>
          </a:p>
          <a:p>
            <a:endParaRPr lang="en-US" dirty="0"/>
          </a:p>
          <a:p>
            <a:r>
              <a:rPr lang="en-US" dirty="0" smtClean="0"/>
              <a:t>The mystique of the politically engaged intellectual was enhanced</a:t>
            </a:r>
          </a:p>
          <a:p>
            <a:endParaRPr lang="en-US" dirty="0"/>
          </a:p>
          <a:p>
            <a:r>
              <a:rPr lang="en-US" dirty="0" smtClean="0"/>
              <a:t>Formation of political consciousness and a generation of political figures, left and right. Sets of values and ‘world-views’ about republicanism and patriotism formed in the course of conflict.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067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lvl="1"/>
            <a:r>
              <a:rPr lang="en-US" dirty="0" err="1" smtClean="0"/>
              <a:t>Republicanisation</a:t>
            </a:r>
            <a:r>
              <a:rPr lang="en-US" dirty="0" smtClean="0"/>
              <a:t> </a:t>
            </a:r>
            <a:r>
              <a:rPr lang="en-US" dirty="0"/>
              <a:t>of the Army in the 1900s – end of the Old Regime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Separation of Church and State – Napoleon’s Concordat of 1801 is overturned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Religious </a:t>
            </a:r>
            <a:r>
              <a:rPr lang="en-US" dirty="0"/>
              <a:t>orders </a:t>
            </a:r>
            <a:r>
              <a:rPr lang="en-US" dirty="0" smtClean="0"/>
              <a:t>expelled from </a:t>
            </a:r>
            <a:r>
              <a:rPr lang="en-US" dirty="0"/>
              <a:t>France (1902-1905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No more state funding for churches and </a:t>
            </a:r>
            <a:r>
              <a:rPr lang="en-US" dirty="0" smtClean="0"/>
              <a:t>priests, and hence, religious education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Declining clerical </a:t>
            </a:r>
            <a:r>
              <a:rPr lang="en-US" dirty="0"/>
              <a:t>recruitment and </a:t>
            </a:r>
            <a:r>
              <a:rPr lang="en-US" dirty="0" smtClean="0"/>
              <a:t>Catholic </a:t>
            </a:r>
            <a:r>
              <a:rPr lang="en-US" dirty="0"/>
              <a:t>schools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868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Charles </a:t>
            </a:r>
            <a:r>
              <a:rPr lang="en-US" dirty="0" err="1" smtClean="0"/>
              <a:t>Maurras</a:t>
            </a:r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Leading rightwing thinker: anti</a:t>
            </a:r>
            <a:r>
              <a:rPr lang="en-US" dirty="0" smtClean="0"/>
              <a:t>-Semitic</a:t>
            </a:r>
            <a:r>
              <a:rPr lang="en-US" dirty="0" smtClean="0"/>
              <a:t>, anti-republican, proto-fascist</a:t>
            </a:r>
          </a:p>
          <a:p>
            <a:pPr lvl="1"/>
            <a:r>
              <a:rPr lang="en-US" dirty="0" smtClean="0"/>
              <a:t>Tried and convicted for collaborating with Germans </a:t>
            </a:r>
            <a:r>
              <a:rPr lang="en-US" dirty="0" smtClean="0"/>
              <a:t>after WWII</a:t>
            </a:r>
            <a:endParaRPr lang="en-US" dirty="0" smtClean="0"/>
          </a:p>
          <a:p>
            <a:pPr lvl="1"/>
            <a:r>
              <a:rPr lang="en-US" dirty="0" smtClean="0"/>
              <a:t>‘It is the revenge of Dreyfus!’</a:t>
            </a:r>
          </a:p>
          <a:p>
            <a:pPr lvl="1"/>
            <a:endParaRPr lang="en-US" dirty="0"/>
          </a:p>
          <a:p>
            <a:r>
              <a:rPr lang="en-US" dirty="0" smtClean="0"/>
              <a:t>Léon Blum</a:t>
            </a:r>
          </a:p>
          <a:p>
            <a:pPr lvl="1"/>
            <a:r>
              <a:rPr lang="en-US" dirty="0" smtClean="0"/>
              <a:t>Militated with socialists as a </a:t>
            </a:r>
            <a:r>
              <a:rPr lang="en-US" dirty="0" err="1" smtClean="0"/>
              <a:t>Dreyfusard</a:t>
            </a:r>
            <a:endParaRPr lang="en-US" dirty="0" smtClean="0"/>
          </a:p>
          <a:p>
            <a:pPr lvl="1"/>
            <a:r>
              <a:rPr lang="en-US" dirty="0" smtClean="0"/>
              <a:t>First Jewish and socialist prime-minister of France in 1930s</a:t>
            </a:r>
          </a:p>
          <a:p>
            <a:pPr lvl="1"/>
            <a:r>
              <a:rPr lang="en-US" dirty="0" smtClean="0"/>
              <a:t>Republicanism: secular, social justice, citizenship for ALL!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‘Better Hitler than Blum’! Common phrase among </a:t>
            </a:r>
            <a:r>
              <a:rPr lang="en-US" dirty="0" smtClean="0"/>
              <a:t>far </a:t>
            </a:r>
            <a:r>
              <a:rPr lang="en-US" dirty="0" err="1" smtClean="0"/>
              <a:t>rightwingers</a:t>
            </a:r>
            <a:r>
              <a:rPr lang="en-US" dirty="0" smtClean="0"/>
              <a:t> </a:t>
            </a:r>
            <a:r>
              <a:rPr lang="en-US" dirty="0" smtClean="0"/>
              <a:t>and fascists in the 1930s… Fusion of </a:t>
            </a:r>
            <a:r>
              <a:rPr lang="en-US" dirty="0" err="1" smtClean="0"/>
              <a:t>anti-semitism</a:t>
            </a:r>
            <a:r>
              <a:rPr lang="en-US" dirty="0" smtClean="0"/>
              <a:t> and anti-socialism on the eve of WWII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914400" lvl="2" indent="0">
              <a:buNone/>
            </a:pPr>
            <a:r>
              <a:rPr lang="en-US" dirty="0"/>
              <a:t>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7889" y="522982"/>
            <a:ext cx="74952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Political Figures of the Dreyfus Controversy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75168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political topography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By 1879, conservative forces were weak. Republican form of government strengthens.</a:t>
            </a:r>
          </a:p>
          <a:p>
            <a:pPr lvl="1"/>
            <a:r>
              <a:rPr lang="en-US" dirty="0" smtClean="0"/>
              <a:t>Fragmentation and decline of monarchists and </a:t>
            </a:r>
            <a:r>
              <a:rPr lang="en-US" dirty="0" err="1" smtClean="0"/>
              <a:t>Bonapartist</a:t>
            </a:r>
            <a:r>
              <a:rPr lang="en-US" dirty="0" smtClean="0"/>
              <a:t> forces</a:t>
            </a:r>
          </a:p>
          <a:p>
            <a:endParaRPr lang="en-US" dirty="0"/>
          </a:p>
          <a:p>
            <a:r>
              <a:rPr lang="en-US" dirty="0" smtClean="0"/>
              <a:t>The rise of the ‘Opportunists’ and their 20 year predominance</a:t>
            </a:r>
          </a:p>
          <a:p>
            <a:endParaRPr lang="en-US" dirty="0"/>
          </a:p>
          <a:p>
            <a:r>
              <a:rPr lang="en-US" dirty="0" smtClean="0"/>
              <a:t>Failed alliances of the Opportunists with the Left (Radicals), then Right (monarchists, </a:t>
            </a:r>
            <a:r>
              <a:rPr lang="en-US" dirty="0" err="1" smtClean="0"/>
              <a:t>bonapartists</a:t>
            </a:r>
            <a:r>
              <a:rPr lang="en-US" dirty="0" smtClean="0"/>
              <a:t>) in mid </a:t>
            </a:r>
            <a:r>
              <a:rPr lang="en-US" dirty="0" smtClean="0"/>
              <a:t>1880s</a:t>
            </a:r>
          </a:p>
          <a:p>
            <a:endParaRPr lang="en-US" dirty="0" smtClean="0"/>
          </a:p>
          <a:p>
            <a:r>
              <a:rPr lang="en-US" dirty="0" smtClean="0"/>
              <a:t>Radicals want stiff policy against Germany and a progressive income tax – Opportunists want neither…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rise and fall of Georges Ernest Boulanger </a:t>
            </a:r>
            <a:r>
              <a:rPr lang="en-US" dirty="0" smtClean="0"/>
              <a:t>– </a:t>
            </a:r>
            <a:r>
              <a:rPr lang="en-US" dirty="0" smtClean="0"/>
              <a:t>proto-fascism?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152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200px-Georges_Boulanger_Nada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373" r="-76373"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57200" y="598856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General Boulanger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78319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Boulanger’s rise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Centrist </a:t>
            </a:r>
            <a:r>
              <a:rPr lang="en-US" dirty="0" smtClean="0"/>
              <a:t>(opportunist) politics weak in mid 1880s, when a </a:t>
            </a:r>
            <a:r>
              <a:rPr lang="en-US" dirty="0" err="1" smtClean="0"/>
              <a:t>centre</a:t>
            </a:r>
            <a:r>
              <a:rPr lang="en-US" dirty="0" smtClean="0"/>
              <a:t>-left (Opportunist-Radical) coalition formed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 attracted all sides</a:t>
            </a:r>
          </a:p>
          <a:p>
            <a:pPr lvl="1"/>
            <a:r>
              <a:rPr lang="en-US" dirty="0" smtClean="0"/>
              <a:t>Republicans thought he was their man</a:t>
            </a:r>
          </a:p>
          <a:p>
            <a:pPr lvl="1"/>
            <a:r>
              <a:rPr lang="en-US" dirty="0" smtClean="0"/>
              <a:t>Appointed Minister of War in 1885</a:t>
            </a:r>
          </a:p>
          <a:p>
            <a:pPr lvl="1"/>
            <a:endParaRPr lang="en-US" dirty="0"/>
          </a:p>
          <a:p>
            <a:r>
              <a:rPr lang="en-US" dirty="0" smtClean="0"/>
              <a:t>Reformed soldiers’ barracks conditions</a:t>
            </a:r>
          </a:p>
          <a:p>
            <a:r>
              <a:rPr lang="en-US" dirty="0" smtClean="0"/>
              <a:t>Military parades, led by him on a black horse</a:t>
            </a:r>
          </a:p>
          <a:p>
            <a:r>
              <a:rPr lang="en-US" dirty="0" smtClean="0"/>
              <a:t>Sent in troops to put down strikes</a:t>
            </a:r>
          </a:p>
          <a:p>
            <a:r>
              <a:rPr lang="en-US" dirty="0" smtClean="0"/>
              <a:t>Ordered soldiers to share rations with workers</a:t>
            </a:r>
          </a:p>
          <a:p>
            <a:r>
              <a:rPr lang="en-US" dirty="0" smtClean="0"/>
              <a:t>Fiercely anti-Bismarck, anti-German</a:t>
            </a:r>
          </a:p>
        </p:txBody>
      </p:sp>
    </p:spTree>
    <p:extLst>
      <p:ext uri="{BB962C8B-B14F-4D97-AF65-F5344CB8AC3E}">
        <p14:creationId xmlns:p14="http://schemas.microsoft.com/office/powerpoint/2010/main" val="3423133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rise and fall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Accepted support and money from left and right</a:t>
            </a:r>
          </a:p>
          <a:p>
            <a:endParaRPr lang="en-US" dirty="0"/>
          </a:p>
          <a:p>
            <a:r>
              <a:rPr lang="en-US" dirty="0" smtClean="0"/>
              <a:t>Used local by-elections as plebiscites</a:t>
            </a:r>
          </a:p>
          <a:p>
            <a:endParaRPr lang="en-US" dirty="0"/>
          </a:p>
          <a:p>
            <a:r>
              <a:rPr lang="en-US" dirty="0" smtClean="0"/>
              <a:t>Frightened government forces him to ‘retire’ from military</a:t>
            </a:r>
          </a:p>
          <a:p>
            <a:endParaRPr lang="en-US" dirty="0"/>
          </a:p>
          <a:p>
            <a:r>
              <a:rPr lang="en-US" dirty="0" smtClean="0"/>
              <a:t>He wins Paris elections (1889)… coup d’état seemed imminent but he chose to wait for the upcoming national elections to seal his arrival to power</a:t>
            </a:r>
          </a:p>
          <a:p>
            <a:endParaRPr lang="en-US" dirty="0"/>
          </a:p>
          <a:p>
            <a:r>
              <a:rPr lang="en-US" dirty="0" smtClean="0"/>
              <a:t>Government threatens to charge him with treason. Frightened, he fled to Belgium.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69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the Boulanger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Revived the republicans and the Opportunists</a:t>
            </a:r>
          </a:p>
          <a:p>
            <a:endParaRPr lang="en-US" dirty="0"/>
          </a:p>
          <a:p>
            <a:r>
              <a:rPr lang="en-US" dirty="0" smtClean="0"/>
              <a:t>Revealed the limits of socialism in capturing the alliances of the working classes, who were attracted to this strong, charismatic but fiercely nationalist and anti-socialistic </a:t>
            </a:r>
            <a:r>
              <a:rPr lang="en-US" dirty="0" smtClean="0"/>
              <a:t>leader</a:t>
            </a:r>
          </a:p>
          <a:p>
            <a:endParaRPr lang="en-US" dirty="0"/>
          </a:p>
          <a:p>
            <a:r>
              <a:rPr lang="en-US" dirty="0" smtClean="0"/>
              <a:t>Now the Right took over militancy, which had been dominated by the Jacobin Left (remember the </a:t>
            </a:r>
            <a:r>
              <a:rPr lang="en-US" i="1" dirty="0" err="1" smtClean="0"/>
              <a:t>lev</a:t>
            </a:r>
            <a:r>
              <a:rPr lang="en-US" i="1" dirty="0" err="1" smtClean="0"/>
              <a:t>ée</a:t>
            </a:r>
            <a:r>
              <a:rPr lang="en-US" i="1" dirty="0" smtClean="0"/>
              <a:t> en masse</a:t>
            </a:r>
            <a:r>
              <a:rPr lang="en-US" dirty="0" smtClean="0"/>
              <a:t> in French Revolution and</a:t>
            </a:r>
            <a:r>
              <a:rPr lang="en-US" dirty="0" smtClean="0"/>
              <a:t> the Commune’s bitter anti-German stance?)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Was </a:t>
            </a:r>
            <a:r>
              <a:rPr lang="en-US" dirty="0" smtClean="0"/>
              <a:t>Boulanger a proto</a:t>
            </a:r>
            <a:r>
              <a:rPr lang="en-US" dirty="0" smtClean="0"/>
              <a:t>-fascist</a:t>
            </a:r>
            <a:r>
              <a:rPr lang="en-US" dirty="0" smtClean="0"/>
              <a:t>? Intense demagoguery, highly emotional, authoritarian and chauvinistic.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557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Suicide on Mistress’s Grave, 1891</a:t>
            </a:r>
            <a:endParaRPr lang="en-US" dirty="0"/>
          </a:p>
        </p:txBody>
      </p:sp>
      <p:pic>
        <p:nvPicPr>
          <p:cNvPr id="4" name="Content Placeholder 3" descr="Boulang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215" r="-752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5988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Anarchism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response to dramatic inequalities</a:t>
            </a:r>
          </a:p>
          <a:p>
            <a:pPr lvl="1"/>
            <a:r>
              <a:rPr lang="en-US" dirty="0" smtClean="0"/>
              <a:t>City of Lights (Center, West) vs. City of Squalor (North, East)</a:t>
            </a:r>
          </a:p>
          <a:p>
            <a:pPr lvl="1"/>
            <a:r>
              <a:rPr lang="en-US" dirty="0" smtClean="0"/>
              <a:t>Nearly 50% unemployment in recessions (1883-87, 1889, 1892), no social safety nets</a:t>
            </a:r>
          </a:p>
          <a:p>
            <a:pPr lvl="1"/>
            <a:r>
              <a:rPr lang="en-US" dirty="0" smtClean="0"/>
              <a:t>Poor had no </a:t>
            </a:r>
            <a:r>
              <a:rPr lang="en-US" dirty="0" smtClean="0"/>
              <a:t>running water, 5x higher TB rates, shantytowns, raw sewage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Propaganda of the Deed</a:t>
            </a:r>
          </a:p>
          <a:p>
            <a:pPr lvl="1"/>
            <a:r>
              <a:rPr lang="en-US" dirty="0" smtClean="0"/>
              <a:t>Political Violence as Message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Terrorist tactics:</a:t>
            </a:r>
          </a:p>
          <a:p>
            <a:pPr lvl="1"/>
            <a:r>
              <a:rPr lang="en-US" dirty="0" err="1" smtClean="0"/>
              <a:t>Auguste</a:t>
            </a:r>
            <a:r>
              <a:rPr lang="en-US" dirty="0" smtClean="0"/>
              <a:t> </a:t>
            </a:r>
            <a:r>
              <a:rPr lang="en-US" dirty="0" err="1" smtClean="0"/>
              <a:t>Vaillant’s</a:t>
            </a:r>
            <a:r>
              <a:rPr lang="en-US" dirty="0" smtClean="0"/>
              <a:t> bomb in the Chamber of Deputies (Dec 1893)</a:t>
            </a:r>
          </a:p>
          <a:p>
            <a:pPr lvl="1"/>
            <a:r>
              <a:rPr lang="en-US" dirty="0" err="1"/>
              <a:t>Émile</a:t>
            </a:r>
            <a:r>
              <a:rPr lang="en-US" dirty="0"/>
              <a:t> Henry’s bombing of the Café Terminus (Feb 1894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Assassination of </a:t>
            </a:r>
            <a:r>
              <a:rPr lang="en-US" dirty="0" err="1" smtClean="0"/>
              <a:t>Sadi</a:t>
            </a:r>
            <a:r>
              <a:rPr lang="en-US" dirty="0" smtClean="0"/>
              <a:t> Carnot, France’s president (June 1894)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3926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679</TotalTime>
  <Words>1503</Words>
  <Application>Microsoft Macintosh PowerPoint</Application>
  <PresentationFormat>On-screen Show (4:3)</PresentationFormat>
  <Paragraphs>236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Executive</vt:lpstr>
      <vt:lpstr>Divided France</vt:lpstr>
      <vt:lpstr>Outline</vt:lpstr>
      <vt:lpstr>The political topography</vt:lpstr>
      <vt:lpstr>PowerPoint Presentation</vt:lpstr>
      <vt:lpstr>Boulanger’s rise</vt:lpstr>
      <vt:lpstr>His rise and fall</vt:lpstr>
      <vt:lpstr>Impact of the Boulanger Crisis</vt:lpstr>
      <vt:lpstr>Suicide on Mistress’s Grave, 1891</vt:lpstr>
      <vt:lpstr>Anarchism</vt:lpstr>
      <vt:lpstr>Bombing at the Café Terminus</vt:lpstr>
      <vt:lpstr>Émile Henry explains</vt:lpstr>
      <vt:lpstr>Nationalism</vt:lpstr>
      <vt:lpstr>Empires, 1900</vt:lpstr>
      <vt:lpstr>Religion and Ideas</vt:lpstr>
      <vt:lpstr>Sacre-Coeur ‘An incessant provocation to civil war’ OR…</vt:lpstr>
      <vt:lpstr>Or a Smurf Church?</vt:lpstr>
      <vt:lpstr>Positivism</vt:lpstr>
      <vt:lpstr>Education</vt:lpstr>
      <vt:lpstr>Ferry Laws </vt:lpstr>
      <vt:lpstr>Dreyfus Affair (1894-1906)</vt:lpstr>
      <vt:lpstr>The plot: 1894-1898</vt:lpstr>
      <vt:lpstr>PowerPoint Presentation</vt:lpstr>
      <vt:lpstr>PowerPoint Presentation</vt:lpstr>
      <vt:lpstr>PowerPoint Presentation</vt:lpstr>
      <vt:lpstr>Camps</vt:lpstr>
      <vt:lpstr>Legacies of Dreyfus</vt:lpstr>
      <vt:lpstr>Impact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Divided France</dc:title>
  <dc:creator>Charles Walton</dc:creator>
  <cp:lastModifiedBy>Charles Walton</cp:lastModifiedBy>
  <cp:revision>34</cp:revision>
  <dcterms:created xsi:type="dcterms:W3CDTF">2014-01-07T10:24:30Z</dcterms:created>
  <dcterms:modified xsi:type="dcterms:W3CDTF">2015-01-05T11:17:04Z</dcterms:modified>
</cp:coreProperties>
</file>