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300" r:id="rId12"/>
    <p:sldId id="301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5" r:id="rId31"/>
    <p:sldId id="283" r:id="rId32"/>
    <p:sldId id="284" r:id="rId33"/>
    <p:sldId id="288" r:id="rId34"/>
    <p:sldId id="289" r:id="rId35"/>
    <p:sldId id="290" r:id="rId36"/>
    <p:sldId id="287" r:id="rId37"/>
    <p:sldId id="291" r:id="rId38"/>
    <p:sldId id="292" r:id="rId39"/>
    <p:sldId id="293" r:id="rId40"/>
    <p:sldId id="294" r:id="rId41"/>
    <p:sldId id="295" r:id="rId42"/>
    <p:sldId id="296" r:id="rId43"/>
    <p:sldId id="298" r:id="rId44"/>
    <p:sldId id="297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AF444-4EE1-D742-A847-5E953C59B8EE}" type="datetimeFigureOut">
              <a:rPr lang="en-US" smtClean="0"/>
              <a:t>2/21/14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D0310-1376-BE4D-B6F1-568F3F04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249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International (Billy Bragg): http://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=Zk69e1Vcmvg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D0310-1376-BE4D-B6F1-568F3F0481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23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D0310-1376-BE4D-B6F1-568F3F04818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1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5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5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068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85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9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4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54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D19FA-F12F-9F4F-9C55-FC3912D86549}" type="datetimeFigureOut">
              <a:rPr lang="en-US" smtClean="0"/>
              <a:t>2/21/14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42D84-F7F0-C444-B6B2-69549673D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5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J4qm1wyzHw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sers.erols.com/mwhite28/frnc-emp.htm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</a:t>
            </a:r>
            <a:r>
              <a:rPr lang="en-US" dirty="0" smtClean="0"/>
              <a:t> 172 – Modern France</a:t>
            </a:r>
            <a:endParaRPr lang="en-US" dirty="0"/>
          </a:p>
        </p:txBody>
      </p:sp>
      <p:pic>
        <p:nvPicPr>
          <p:cNvPr id="11" name="Content Placeholder 10" descr="image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56" r="-10356"/>
          <a:stretch>
            <a:fillRect/>
          </a:stretch>
        </p:blipFill>
        <p:spPr/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Societal Ferment</a:t>
            </a:r>
          </a:p>
          <a:p>
            <a:r>
              <a:rPr lang="en-US" sz="2800" i="1" dirty="0" smtClean="0"/>
              <a:t>And </a:t>
            </a:r>
          </a:p>
          <a:p>
            <a:r>
              <a:rPr lang="en-US" sz="2800" i="1" dirty="0" smtClean="0"/>
              <a:t>The Great War,</a:t>
            </a:r>
          </a:p>
          <a:p>
            <a:r>
              <a:rPr lang="en-US" sz="2800" i="1" dirty="0" smtClean="0"/>
              <a:t>1900-1918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141081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Henri Bergson (1859-1941)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Philosopher, Nobel prize-winner (1927)</a:t>
            </a:r>
          </a:p>
          <a:p>
            <a:endParaRPr lang="en-US" dirty="0"/>
          </a:p>
          <a:p>
            <a:r>
              <a:rPr lang="en-US" i="1" dirty="0" smtClean="0"/>
              <a:t>An Introduction to Metaphysics</a:t>
            </a:r>
            <a:endParaRPr lang="en-US" dirty="0" smtClean="0"/>
          </a:p>
          <a:p>
            <a:pPr lvl="1"/>
            <a:r>
              <a:rPr lang="en-US" dirty="0" smtClean="0"/>
              <a:t>Intuition and memory are heterogeneous</a:t>
            </a:r>
          </a:p>
          <a:p>
            <a:pPr lvl="1"/>
            <a:r>
              <a:rPr lang="en-US" dirty="0" smtClean="0"/>
              <a:t>Build-up sense-perceptions across time and space</a:t>
            </a:r>
          </a:p>
          <a:p>
            <a:pPr lvl="1"/>
            <a:r>
              <a:rPr lang="en-US" dirty="0" smtClean="0"/>
              <a:t>‘Rationality’ on the other hand is homogeneous, and therefore more limited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757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Rites of Spring</a:t>
            </a:r>
            <a:r>
              <a:rPr lang="en-US" dirty="0" smtClean="0"/>
              <a:t>, May 29, 1913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Sergei Diaghilev (choreographer)</a:t>
            </a:r>
          </a:p>
          <a:p>
            <a:r>
              <a:rPr lang="en-US" dirty="0" smtClean="0"/>
              <a:t>Stravinsky (music)</a:t>
            </a:r>
          </a:p>
          <a:p>
            <a:r>
              <a:rPr lang="en-US" dirty="0" err="1" smtClean="0"/>
              <a:t>Nijinski</a:t>
            </a:r>
            <a:r>
              <a:rPr lang="en-US" dirty="0" smtClean="0"/>
              <a:t> (</a:t>
            </a:r>
            <a:r>
              <a:rPr lang="en-US" dirty="0" err="1" smtClean="0"/>
              <a:t>danser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Scandal: non-classical forms</a:t>
            </a:r>
          </a:p>
          <a:p>
            <a:pPr lvl="1"/>
            <a:r>
              <a:rPr lang="en-US" dirty="0" smtClean="0"/>
              <a:t>Violence, primitive art, dreamlike, nightmare-like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J4qm1wyzHwI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356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Rites of Spring</a:t>
            </a:r>
            <a:endParaRPr lang="en-US" i="1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84" r="-71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8285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Socio-political ferment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predominance of the Radical Party in politics facilitated social gains</a:t>
            </a:r>
          </a:p>
          <a:p>
            <a:pPr lvl="1"/>
            <a:r>
              <a:rPr lang="en-US" dirty="0" smtClean="0"/>
              <a:t>But the party moved right under Clemenceau to broaden its social base to include business</a:t>
            </a:r>
          </a:p>
          <a:p>
            <a:r>
              <a:rPr lang="en-US" dirty="0" smtClean="0"/>
              <a:t>Strengthening of Socialist forces</a:t>
            </a:r>
          </a:p>
          <a:p>
            <a:pPr lvl="1"/>
            <a:r>
              <a:rPr lang="en-US" dirty="0" smtClean="0"/>
              <a:t>Uniting of socialist parties into the </a:t>
            </a:r>
            <a:r>
              <a:rPr lang="en-US" i="1" dirty="0" smtClean="0"/>
              <a:t>Section </a:t>
            </a:r>
            <a:r>
              <a:rPr lang="en-US" i="1" dirty="0" err="1" smtClean="0"/>
              <a:t>française</a:t>
            </a:r>
            <a:r>
              <a:rPr lang="en-US" i="1" dirty="0" smtClean="0"/>
              <a:t> de </a:t>
            </a:r>
            <a:r>
              <a:rPr lang="en-US" i="1" dirty="0" err="1" smtClean="0"/>
              <a:t>l’Internationale</a:t>
            </a:r>
            <a:r>
              <a:rPr lang="en-US" i="1" dirty="0" smtClean="0"/>
              <a:t> </a:t>
            </a:r>
            <a:r>
              <a:rPr lang="en-US" i="1" dirty="0" err="1" smtClean="0"/>
              <a:t>Ouvrière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17% of national vote by 1914, but often hostile to women worker involvement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695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</a:t>
            </a:r>
            <a:r>
              <a:rPr lang="en-US" dirty="0" err="1" smtClean="0"/>
              <a:t>Jaurès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Socialist</a:t>
            </a:r>
          </a:p>
          <a:p>
            <a:r>
              <a:rPr lang="en-US" dirty="0" smtClean="0"/>
              <a:t>Bring republicanism to the workplace</a:t>
            </a:r>
          </a:p>
          <a:p>
            <a:r>
              <a:rPr lang="en-US" dirty="0" smtClean="0"/>
              <a:t>‘The workshop, work itself, production, property, these must be </a:t>
            </a:r>
            <a:r>
              <a:rPr lang="en-US" dirty="0" err="1" smtClean="0"/>
              <a:t>organised</a:t>
            </a:r>
            <a:r>
              <a:rPr lang="en-US" dirty="0" smtClean="0"/>
              <a:t> according to the republican principle.’ (1903)</a:t>
            </a:r>
          </a:p>
          <a:p>
            <a:r>
              <a:rPr lang="en-US" dirty="0" smtClean="0"/>
              <a:t>Anti-militarist, assassinated in July 1914, start of WWI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 descr="Jean-Jaurès0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52" r="-112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5375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9299"/>
          </a:xfrm>
        </p:spPr>
        <p:txBody>
          <a:bodyPr/>
          <a:lstStyle/>
          <a:p>
            <a:r>
              <a:rPr lang="en-US" dirty="0" smtClean="0"/>
              <a:t>Syndicalism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13937"/>
            <a:ext cx="8229600" cy="53198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10 times bigger than Socialist Party by 1914 in terms of membership (1 million vs. 90,000 Socialists)</a:t>
            </a:r>
          </a:p>
          <a:p>
            <a:r>
              <a:rPr lang="en-US" dirty="0" smtClean="0"/>
              <a:t>Equally hostile to women’s participation (only 89K of the 1 million, even though women constituted 40% of the workforce)</a:t>
            </a:r>
          </a:p>
          <a:p>
            <a:r>
              <a:rPr lang="en-US" dirty="0" smtClean="0"/>
              <a:t>CGT: </a:t>
            </a:r>
            <a:r>
              <a:rPr lang="en-US" dirty="0" err="1" smtClean="0"/>
              <a:t>Confédération</a:t>
            </a:r>
            <a:r>
              <a:rPr lang="en-US" dirty="0" smtClean="0"/>
              <a:t> </a:t>
            </a:r>
            <a:r>
              <a:rPr lang="en-US" dirty="0" err="1" smtClean="0"/>
              <a:t>générale</a:t>
            </a:r>
            <a:r>
              <a:rPr lang="en-US" dirty="0" smtClean="0"/>
              <a:t> du Travail (still exists)</a:t>
            </a:r>
          </a:p>
          <a:p>
            <a:r>
              <a:rPr lang="en-US" dirty="0" smtClean="0"/>
              <a:t>Class struggle in the workplace, not in the parliament (differed from Socialist party)</a:t>
            </a:r>
          </a:p>
          <a:p>
            <a:r>
              <a:rPr lang="en-US" dirty="0" smtClean="0"/>
              <a:t>Bourses du Travail – local </a:t>
            </a:r>
            <a:r>
              <a:rPr lang="en-US" dirty="0" err="1" smtClean="0"/>
              <a:t>labour</a:t>
            </a:r>
            <a:r>
              <a:rPr lang="en-US" dirty="0" smtClean="0"/>
              <a:t> exchanges</a:t>
            </a:r>
          </a:p>
          <a:p>
            <a:r>
              <a:rPr lang="en-US" dirty="0" smtClean="0"/>
              <a:t>Cultural education of workers</a:t>
            </a:r>
          </a:p>
          <a:p>
            <a:r>
              <a:rPr lang="en-US" dirty="0" smtClean="0"/>
              <a:t>Mutual insurance schemes</a:t>
            </a:r>
          </a:p>
          <a:p>
            <a:r>
              <a:rPr lang="en-US" dirty="0" smtClean="0"/>
              <a:t>Georges Sorel, ‘The General Strike’</a:t>
            </a:r>
          </a:p>
          <a:p>
            <a:pPr lvl="1"/>
            <a:r>
              <a:rPr lang="en-US" dirty="0" smtClean="0"/>
              <a:t>Causal force of history, but in the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123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Anarchism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Distances itself from the assassinations and terrorism of 1890s</a:t>
            </a:r>
          </a:p>
          <a:p>
            <a:r>
              <a:rPr lang="en-US" dirty="0" smtClean="0"/>
              <a:t>Infused in syndicalism, amplifying syndicalism’s revolutionary edge</a:t>
            </a:r>
          </a:p>
          <a:p>
            <a:r>
              <a:rPr lang="en-US" dirty="0" smtClean="0"/>
              <a:t>But anti-political leanings deprived syndicalism of a political strategy. Strikes, but then what?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1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conflict on the eve of WWI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Radical Party, initially leftwing, missed its opportunity in power to secure social reform</a:t>
            </a:r>
          </a:p>
          <a:p>
            <a:endParaRPr lang="en-US" dirty="0" smtClean="0"/>
          </a:p>
          <a:p>
            <a:r>
              <a:rPr lang="en-US" dirty="0" smtClean="0"/>
              <a:t>Strikes were prevalent in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century, but strikers were of diverse ideological leanings (reformist, revolutionary, anarchist…)</a:t>
            </a:r>
          </a:p>
          <a:p>
            <a:endParaRPr lang="en-US" dirty="0"/>
          </a:p>
          <a:p>
            <a:r>
              <a:rPr lang="en-US" dirty="0" smtClean="0"/>
              <a:t>Social justice on the agenda, but how to reconcile it with republicanism and maintaining the support of the middle classes -- conundrum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673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 - Origins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Intense nationalism</a:t>
            </a:r>
          </a:p>
          <a:p>
            <a:r>
              <a:rPr lang="en-US" dirty="0" smtClean="0"/>
              <a:t>European competition for global empire</a:t>
            </a:r>
          </a:p>
          <a:p>
            <a:r>
              <a:rPr lang="en-US" dirty="0" smtClean="0"/>
              <a:t>Weakening of central European and west-Asian empires in the face of rising ethnic nationalism</a:t>
            </a:r>
          </a:p>
          <a:p>
            <a:r>
              <a:rPr lang="en-US" dirty="0" smtClean="0"/>
              <a:t>The thick web of alliances but also secret treaties between powers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92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2150"/>
            <a:ext cx="8229600" cy="4804013"/>
          </a:xfrm>
        </p:spPr>
        <p:txBody>
          <a:bodyPr/>
          <a:lstStyle/>
          <a:p>
            <a:r>
              <a:rPr lang="en-US" dirty="0" smtClean="0"/>
              <a:t>Grew out of anti-</a:t>
            </a:r>
            <a:r>
              <a:rPr lang="en-US" dirty="0" err="1" smtClean="0"/>
              <a:t>Dreyfusard</a:t>
            </a:r>
            <a:r>
              <a:rPr lang="en-US" dirty="0" smtClean="0"/>
              <a:t> movements</a:t>
            </a:r>
          </a:p>
          <a:p>
            <a:r>
              <a:rPr lang="en-US" dirty="0" smtClean="0"/>
              <a:t>Action </a:t>
            </a:r>
            <a:r>
              <a:rPr lang="en-US" dirty="0" err="1" smtClean="0"/>
              <a:t>Française</a:t>
            </a:r>
            <a:endParaRPr lang="en-US" dirty="0" smtClean="0"/>
          </a:p>
          <a:p>
            <a:pPr lvl="1"/>
            <a:r>
              <a:rPr lang="en-US" dirty="0" smtClean="0"/>
              <a:t>Anti-republican</a:t>
            </a:r>
          </a:p>
          <a:p>
            <a:pPr lvl="1"/>
            <a:r>
              <a:rPr lang="en-US" dirty="0" smtClean="0"/>
              <a:t>Anti-Semitic, anti-freemason, anti-Protestant, anti-socialist</a:t>
            </a:r>
          </a:p>
          <a:p>
            <a:pPr lvl="1"/>
            <a:r>
              <a:rPr lang="en-US" dirty="0" smtClean="0"/>
              <a:t>Charles </a:t>
            </a:r>
            <a:r>
              <a:rPr lang="en-US" dirty="0" err="1" smtClean="0"/>
              <a:t>Maurras</a:t>
            </a:r>
            <a:endParaRPr lang="en-US" dirty="0" smtClean="0"/>
          </a:p>
          <a:p>
            <a:pPr lvl="2"/>
            <a:r>
              <a:rPr lang="en-US" dirty="0" smtClean="0"/>
              <a:t>Writer</a:t>
            </a:r>
          </a:p>
          <a:p>
            <a:pPr lvl="2"/>
            <a:r>
              <a:rPr lang="en-US" dirty="0" smtClean="0"/>
              <a:t>Pro-war in 1914</a:t>
            </a:r>
          </a:p>
          <a:p>
            <a:pPr lvl="2"/>
            <a:r>
              <a:rPr lang="en-US" dirty="0" smtClean="0"/>
              <a:t>Pro-Church but agnostic… cult of the mystical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746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Ferment</a:t>
            </a:r>
          </a:p>
          <a:p>
            <a:pPr lvl="1"/>
            <a:r>
              <a:rPr lang="en-US" dirty="0" smtClean="0"/>
              <a:t>Cultural</a:t>
            </a:r>
          </a:p>
          <a:p>
            <a:pPr lvl="1"/>
            <a:r>
              <a:rPr lang="en-US" dirty="0" smtClean="0"/>
              <a:t>Social and political</a:t>
            </a:r>
          </a:p>
          <a:p>
            <a:r>
              <a:rPr lang="en-US" dirty="0" smtClean="0"/>
              <a:t>WWI</a:t>
            </a:r>
          </a:p>
          <a:p>
            <a:pPr lvl="1"/>
            <a:r>
              <a:rPr lang="en-US" dirty="0" smtClean="0"/>
              <a:t>Origins</a:t>
            </a:r>
          </a:p>
          <a:p>
            <a:pPr lvl="1"/>
            <a:r>
              <a:rPr lang="en-US" dirty="0" smtClean="0"/>
              <a:t>Total War, home and western fronts</a:t>
            </a:r>
          </a:p>
          <a:p>
            <a:pPr lvl="1"/>
            <a:r>
              <a:rPr lang="en-US" dirty="0" smtClean="0"/>
              <a:t>A Lost Generation</a:t>
            </a:r>
          </a:p>
          <a:p>
            <a:pPr lvl="1"/>
            <a:r>
              <a:rPr lang="en-US" dirty="0" smtClean="0"/>
              <a:t>Post-War International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324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1500, Europe controlled 7% of globe’s land</a:t>
            </a:r>
          </a:p>
          <a:p>
            <a:endParaRPr lang="en-US" dirty="0" smtClean="0"/>
          </a:p>
          <a:p>
            <a:r>
              <a:rPr lang="en-US" dirty="0" smtClean="0"/>
              <a:t>1800, 35%</a:t>
            </a:r>
          </a:p>
          <a:p>
            <a:endParaRPr lang="en-US" dirty="0" smtClean="0"/>
          </a:p>
          <a:p>
            <a:r>
              <a:rPr lang="en-US" dirty="0" smtClean="0"/>
              <a:t>In 1914, 84%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313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for Colonialism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Economic</a:t>
            </a:r>
          </a:p>
          <a:p>
            <a:pPr lvl="1"/>
            <a:r>
              <a:rPr lang="en-US" dirty="0" smtClean="0"/>
              <a:t>Traders often arrived first, before armies</a:t>
            </a:r>
          </a:p>
          <a:p>
            <a:pPr lvl="1"/>
            <a:r>
              <a:rPr lang="en-US" dirty="0" smtClean="0"/>
              <a:t>Raw materials for </a:t>
            </a:r>
            <a:r>
              <a:rPr lang="en-US" dirty="0" err="1" smtClean="0"/>
              <a:t>industrialisation</a:t>
            </a:r>
            <a:endParaRPr lang="en-US" dirty="0" smtClean="0"/>
          </a:p>
          <a:p>
            <a:pPr lvl="1"/>
            <a:r>
              <a:rPr lang="en-US" dirty="0" smtClean="0"/>
              <a:t>Expanded markets</a:t>
            </a:r>
          </a:p>
          <a:p>
            <a:r>
              <a:rPr lang="en-US" dirty="0" smtClean="0"/>
              <a:t>Moral</a:t>
            </a:r>
          </a:p>
          <a:p>
            <a:pPr lvl="1"/>
            <a:r>
              <a:rPr lang="en-US" dirty="0" err="1" smtClean="0"/>
              <a:t>Civilising</a:t>
            </a:r>
            <a:r>
              <a:rPr lang="en-US" dirty="0" smtClean="0"/>
              <a:t> mission</a:t>
            </a:r>
          </a:p>
          <a:p>
            <a:pPr lvl="1"/>
            <a:r>
              <a:rPr lang="en-US" dirty="0" smtClean="0"/>
              <a:t>Catholic and Protestant, though eventually aligned with secular republicanism</a:t>
            </a:r>
          </a:p>
          <a:p>
            <a:pPr lvl="1"/>
            <a:r>
              <a:rPr lang="en-US" dirty="0" smtClean="0"/>
              <a:t>Reform indigenous ‘abuses’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678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and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 to control buffer zones, to prevent European rivals from encroaching on one’s own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114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Empire, 1914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http://users.erols.com/mwhite28/frnc-emp.htm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Problems of the Balkans (for Austro-Hungarian Empire) and eastern Mediterranean (Ottomans)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957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Weakened empires</a:t>
            </a:r>
            <a:endParaRPr lang="en-US" dirty="0"/>
          </a:p>
        </p:txBody>
      </p:sp>
      <p:pic>
        <p:nvPicPr>
          <p:cNvPr id="5" name="Content Placeholder 4" descr="austro-hungary-191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588" b="-2358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Austro-Hungarian</a:t>
            </a:r>
          </a:p>
          <a:p>
            <a:pPr lvl="1"/>
            <a:r>
              <a:rPr lang="en-US" dirty="0" smtClean="0"/>
              <a:t>Faced with rebellious Slav populations supported by Russia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839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Weakened empires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Ottoman Empire</a:t>
            </a:r>
          </a:p>
          <a:p>
            <a:r>
              <a:rPr lang="en-US" dirty="0" smtClean="0"/>
              <a:t>	Faced with nationalist challenges from Caucuses and English encroachment in Middle East (Syria, Palestine, Iraq, Saudi peninsula bordering Red Sea. </a:t>
            </a:r>
            <a:endParaRPr lang="en-US" dirty="0"/>
          </a:p>
        </p:txBody>
      </p:sp>
      <p:pic>
        <p:nvPicPr>
          <p:cNvPr id="6" name="Content Placeholder 5" descr="The-decline-of-the-Ottoman-Empire-1798-192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" r="13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2032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Alliances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Triple Entente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Russia</a:t>
            </a:r>
          </a:p>
          <a:p>
            <a:r>
              <a:rPr lang="en-US" dirty="0" smtClean="0"/>
              <a:t>France</a:t>
            </a:r>
          </a:p>
          <a:p>
            <a:r>
              <a:rPr lang="en-US" dirty="0" smtClean="0"/>
              <a:t>United Kingdom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Triple Alliance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Germany</a:t>
            </a:r>
          </a:p>
          <a:p>
            <a:r>
              <a:rPr lang="en-US" dirty="0" smtClean="0"/>
              <a:t>Austro-</a:t>
            </a:r>
            <a:r>
              <a:rPr lang="en-US" dirty="0" err="1" smtClean="0"/>
              <a:t>Hungaria</a:t>
            </a:r>
            <a:endParaRPr lang="en-US" dirty="0" smtClean="0"/>
          </a:p>
          <a:p>
            <a:r>
              <a:rPr lang="en-US" dirty="0" smtClean="0"/>
              <a:t>Italy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022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Assassination of arch-Duke Ferdinand</a:t>
            </a:r>
            <a:br>
              <a:rPr lang="en-US" dirty="0" smtClean="0"/>
            </a:br>
            <a:r>
              <a:rPr lang="en-US" dirty="0" smtClean="0"/>
              <a:t>Heir to Austro-Hungarian Empire</a:t>
            </a:r>
            <a:endParaRPr lang="en-US" dirty="0"/>
          </a:p>
        </p:txBody>
      </p:sp>
      <p:pic>
        <p:nvPicPr>
          <p:cNvPr id="8" name="Content Placeholder 7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38" r="-82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8173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up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a month of diplomacy before war actually breaks out</a:t>
            </a:r>
          </a:p>
          <a:p>
            <a:r>
              <a:rPr lang="en-US" dirty="0" smtClean="0"/>
              <a:t>Secret alliances, especially Italy, weigh on major belligerents’ strategies </a:t>
            </a:r>
          </a:p>
          <a:p>
            <a:r>
              <a:rPr lang="en-US" dirty="0" smtClean="0"/>
              <a:t>Dynastic ties are overwhelmed by national rivalry (German Emperor was Queen Victoria’s Grandson; Russian Tsar’s wife was Victoria’s granddaughter)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2575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Schlieffen</a:t>
            </a:r>
            <a:r>
              <a:rPr lang="en-US" dirty="0" smtClean="0"/>
              <a:t> Plan</a:t>
            </a:r>
            <a:endParaRPr lang="en-US" dirty="0"/>
          </a:p>
        </p:txBody>
      </p:sp>
      <p:pic>
        <p:nvPicPr>
          <p:cNvPr id="6" name="Content Placeholder 5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821" r="-278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6625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Ferment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Rise of </a:t>
            </a:r>
            <a:r>
              <a:rPr lang="en-US" i="1" dirty="0" err="1" smtClean="0"/>
              <a:t>avant</a:t>
            </a:r>
            <a:r>
              <a:rPr lang="en-US" i="1" dirty="0" smtClean="0"/>
              <a:t> </a:t>
            </a:r>
            <a:r>
              <a:rPr lang="en-US" i="1" dirty="0" err="1" smtClean="0"/>
              <a:t>garde</a:t>
            </a:r>
            <a:endParaRPr lang="en-US" i="1" dirty="0" smtClean="0"/>
          </a:p>
          <a:p>
            <a:endParaRPr lang="en-US" dirty="0"/>
          </a:p>
          <a:p>
            <a:r>
              <a:rPr lang="en-US" dirty="0" smtClean="0"/>
              <a:t>Rebellion against classical, rational and realist forms of representation and knowledge</a:t>
            </a:r>
          </a:p>
          <a:p>
            <a:endParaRPr lang="en-US" dirty="0"/>
          </a:p>
          <a:p>
            <a:r>
              <a:rPr lang="en-US" dirty="0" smtClean="0"/>
              <a:t>Retreat into dreams, the subconscious, fantastical primitivism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340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and 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Aviation – dogfights</a:t>
            </a:r>
          </a:p>
          <a:p>
            <a:r>
              <a:rPr lang="en-US" dirty="0" smtClean="0"/>
              <a:t>Cavalry – like Napoleonic era</a:t>
            </a:r>
          </a:p>
          <a:p>
            <a:r>
              <a:rPr lang="en-US" dirty="0" smtClean="0"/>
              <a:t>Submarines (German U-Boats)</a:t>
            </a:r>
          </a:p>
          <a:p>
            <a:r>
              <a:rPr lang="en-US" dirty="0" smtClean="0"/>
              <a:t>Machine guns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254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</a:t>
            </a:r>
            <a:r>
              <a:rPr lang="en-US" dirty="0" err="1" smtClean="0"/>
              <a:t>mobilisation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Millions head to war</a:t>
            </a:r>
          </a:p>
          <a:p>
            <a:r>
              <a:rPr lang="en-US" dirty="0" smtClean="0"/>
              <a:t>‘A Jolly Little War’</a:t>
            </a:r>
          </a:p>
          <a:p>
            <a:pPr lvl="1"/>
            <a:r>
              <a:rPr lang="en-US" dirty="0" smtClean="0"/>
              <a:t>Excitement</a:t>
            </a:r>
          </a:p>
          <a:p>
            <a:pPr lvl="1"/>
            <a:r>
              <a:rPr lang="en-US" dirty="0" smtClean="0"/>
              <a:t>Belief that it would be a quick war</a:t>
            </a:r>
          </a:p>
          <a:p>
            <a:r>
              <a:rPr lang="en-US" dirty="0" smtClean="0"/>
              <a:t>Parisian newspapers in 1914:</a:t>
            </a:r>
          </a:p>
          <a:p>
            <a:pPr lvl="1"/>
            <a:r>
              <a:rPr lang="en-US" dirty="0" smtClean="0"/>
              <a:t>‘The war, for all its devastating appearances, only seems to be destructive… at least [those killed by </a:t>
            </a:r>
            <a:r>
              <a:rPr lang="en-US" dirty="0"/>
              <a:t>G</a:t>
            </a:r>
            <a:r>
              <a:rPr lang="en-US" dirty="0" smtClean="0"/>
              <a:t>erman bayonets] will have died a beautiful death, in noble battle…with cold steel, we shall rediscover poetry’</a:t>
            </a:r>
          </a:p>
          <a:p>
            <a:r>
              <a:rPr lang="en-US" dirty="0" smtClean="0"/>
              <a:t>England </a:t>
            </a:r>
            <a:r>
              <a:rPr lang="en-US" dirty="0" err="1" smtClean="0"/>
              <a:t>mobilises</a:t>
            </a:r>
            <a:r>
              <a:rPr lang="en-US" dirty="0" smtClean="0"/>
              <a:t> more quickly than Germany anticipated</a:t>
            </a:r>
          </a:p>
          <a:p>
            <a:r>
              <a:rPr lang="en-US" dirty="0" smtClean="0"/>
              <a:t>Forces on all sides end up spread across a line running from Switzerland to the coastline of Belgium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466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Trench 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6250 miles of trenches</a:t>
            </a:r>
          </a:p>
          <a:p>
            <a:r>
              <a:rPr lang="en-US" dirty="0" smtClean="0"/>
              <a:t>Barbed wire, six-eight feet deep</a:t>
            </a:r>
          </a:p>
          <a:p>
            <a:r>
              <a:rPr lang="en-US" dirty="0" smtClean="0"/>
              <a:t>Sandbags</a:t>
            </a:r>
          </a:p>
          <a:p>
            <a:r>
              <a:rPr lang="en-US" dirty="0" smtClean="0"/>
              <a:t>Beer/wine (Germany/France)</a:t>
            </a:r>
          </a:p>
          <a:p>
            <a:r>
              <a:rPr lang="en-US" dirty="0" smtClean="0"/>
              <a:t>Some trenches had electricity</a:t>
            </a:r>
          </a:p>
          <a:p>
            <a:r>
              <a:rPr lang="en-US" dirty="0" smtClean="0"/>
              <a:t>Rats</a:t>
            </a:r>
          </a:p>
          <a:p>
            <a:r>
              <a:rPr lang="en-US" dirty="0" smtClean="0"/>
              <a:t>Lice</a:t>
            </a:r>
          </a:p>
          <a:p>
            <a:r>
              <a:rPr lang="en-US" dirty="0" smtClean="0"/>
              <a:t>Mustard gas (Germans)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543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Trenches</a:t>
            </a:r>
            <a:endParaRPr lang="en-US" dirty="0"/>
          </a:p>
        </p:txBody>
      </p:sp>
      <p:pic>
        <p:nvPicPr>
          <p:cNvPr id="4" name="Content Placeholder 3" descr="Image1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29" r="-194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489847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Man’s Land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871" r="-20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79553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Man’s Land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53" r="-110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01905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line trenches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Hell on earth</a:t>
            </a:r>
          </a:p>
          <a:p>
            <a:r>
              <a:rPr lang="en-US" dirty="0" smtClean="0"/>
              <a:t>Constant shells, machine guns, grenades</a:t>
            </a:r>
          </a:p>
          <a:p>
            <a:r>
              <a:rPr lang="en-US" dirty="0" smtClean="0"/>
              <a:t>Industrial Revolution meets War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7755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Dogfights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2549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Cavalry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99" r="-18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57675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front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Leftwing largely supports war</a:t>
            </a:r>
          </a:p>
          <a:p>
            <a:pPr lvl="1"/>
            <a:r>
              <a:rPr lang="en-US" dirty="0" smtClean="0"/>
              <a:t>Socialists and </a:t>
            </a:r>
            <a:r>
              <a:rPr lang="en-US" dirty="0" err="1" smtClean="0"/>
              <a:t>syndicalists</a:t>
            </a:r>
            <a:r>
              <a:rPr lang="en-US" dirty="0" smtClean="0"/>
              <a:t> fear arrest, since arrest lists were well-known to have been drawn up before the war</a:t>
            </a:r>
          </a:p>
          <a:p>
            <a:r>
              <a:rPr lang="en-US" dirty="0" smtClean="0"/>
              <a:t>Censorship / Propaganda</a:t>
            </a:r>
          </a:p>
          <a:p>
            <a:r>
              <a:rPr lang="en-US" dirty="0" smtClean="0"/>
              <a:t>Sacred Union: Left and Right Unity</a:t>
            </a:r>
          </a:p>
          <a:p>
            <a:r>
              <a:rPr lang="en-US" dirty="0" smtClean="0"/>
              <a:t>Soldiers resent false impression of war on home front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109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Camille </a:t>
            </a:r>
            <a:r>
              <a:rPr lang="en-US" dirty="0" err="1" smtClean="0"/>
              <a:t>Pisarro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i="1" dirty="0" err="1" smtClean="0"/>
              <a:t>Bd</a:t>
            </a:r>
            <a:r>
              <a:rPr lang="en-US" i="1" dirty="0" smtClean="0"/>
              <a:t> </a:t>
            </a:r>
            <a:r>
              <a:rPr lang="en-US" i="1" dirty="0" err="1" smtClean="0"/>
              <a:t>Montmarte</a:t>
            </a:r>
            <a:r>
              <a:rPr lang="en-US" i="1" dirty="0" smtClean="0"/>
              <a:t> on a Winter’s Morning</a:t>
            </a:r>
            <a:endParaRPr lang="en-US" i="1" dirty="0"/>
          </a:p>
        </p:txBody>
      </p:sp>
      <p:pic>
        <p:nvPicPr>
          <p:cNvPr id="4" name="Content Placeholder 3" descr="The_Boulevard_Montmartre_on_a_Winter_Morn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32" r="-2273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738493" y="6235966"/>
            <a:ext cx="5801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Nervous movement, dream-like quality, post-impressionism</a:t>
            </a:r>
          </a:p>
          <a:p>
            <a:pPr algn="ctr"/>
            <a:r>
              <a:rPr lang="en-US" dirty="0" smtClean="0"/>
              <a:t>1897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5532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Britain’s disastrous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Pushed by Churchill and Kitchener</a:t>
            </a:r>
          </a:p>
          <a:p>
            <a:pPr lvl="1"/>
            <a:r>
              <a:rPr lang="en-US" dirty="0" smtClean="0"/>
              <a:t>Attack German, Austro-Hungarian and Turkish strongholds, forcing these enemies to divert troops</a:t>
            </a:r>
          </a:p>
          <a:p>
            <a:pPr lvl="1"/>
            <a:r>
              <a:rPr lang="en-US" dirty="0" smtClean="0"/>
              <a:t>Lost battles in Gallipoli (Turkey)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7967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Stalemate 1916-1918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Protracted war of attrition</a:t>
            </a:r>
          </a:p>
          <a:p>
            <a:r>
              <a:rPr lang="en-US" dirty="0" smtClean="0"/>
              <a:t>Civilians targeted</a:t>
            </a:r>
          </a:p>
          <a:p>
            <a:r>
              <a:rPr lang="en-US" dirty="0" smtClean="0"/>
              <a:t>Battle of Verdun (Feb-Dec 1916)</a:t>
            </a:r>
          </a:p>
          <a:p>
            <a:pPr lvl="1"/>
            <a:r>
              <a:rPr lang="en-US" dirty="0" smtClean="0"/>
              <a:t>800,000-one million killed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5491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belligerents, shifting sides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United States enters in 1916</a:t>
            </a:r>
          </a:p>
          <a:p>
            <a:pPr lvl="1"/>
            <a:r>
              <a:rPr lang="en-US" dirty="0" smtClean="0"/>
              <a:t>Sends 3.5 million troops</a:t>
            </a:r>
          </a:p>
          <a:p>
            <a:r>
              <a:rPr lang="en-US" dirty="0" smtClean="0"/>
              <a:t>Russia withdraws in 1917</a:t>
            </a:r>
          </a:p>
          <a:p>
            <a:pPr lvl="1"/>
            <a:r>
              <a:rPr lang="en-US" dirty="0" smtClean="0"/>
              <a:t>Russian Revolution</a:t>
            </a:r>
          </a:p>
          <a:p>
            <a:r>
              <a:rPr lang="en-US" dirty="0" smtClean="0"/>
              <a:t>Italy sides with Triple Entente forces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124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Soldier Mutinies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Soldiers defy commanders</a:t>
            </a:r>
          </a:p>
          <a:p>
            <a:endParaRPr lang="en-US" dirty="0" smtClean="0"/>
          </a:p>
          <a:p>
            <a:r>
              <a:rPr lang="en-US" dirty="0" smtClean="0"/>
              <a:t>Bleating sounds as they passed their officers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8730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Deadly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9.4 million killed</a:t>
            </a:r>
          </a:p>
          <a:p>
            <a:pPr lvl="1"/>
            <a:r>
              <a:rPr lang="en-US" dirty="0" smtClean="0"/>
              <a:t>More than 6,000 per day</a:t>
            </a:r>
          </a:p>
          <a:p>
            <a:pPr lvl="1"/>
            <a:r>
              <a:rPr lang="en-US" dirty="0" smtClean="0"/>
              <a:t>900 French per day</a:t>
            </a:r>
          </a:p>
          <a:p>
            <a:r>
              <a:rPr lang="en-US" dirty="0" smtClean="0"/>
              <a:t>21.2 million wounded, dismembered</a:t>
            </a:r>
          </a:p>
          <a:p>
            <a:r>
              <a:rPr lang="en-US" dirty="0" smtClean="0"/>
              <a:t>50 million die of influenza, 1918-1919</a:t>
            </a:r>
          </a:p>
          <a:p>
            <a:r>
              <a:rPr lang="en-US" dirty="0" smtClean="0"/>
              <a:t>Post-war situation</a:t>
            </a:r>
          </a:p>
          <a:p>
            <a:pPr lvl="1"/>
            <a:r>
              <a:rPr lang="en-US" dirty="0" smtClean="0"/>
              <a:t>Unemployment, inflation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978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Pablo Picasso (1881-1973)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Spaniard based in Paris in early 1900s</a:t>
            </a:r>
          </a:p>
          <a:p>
            <a:endParaRPr lang="en-US" dirty="0" smtClean="0"/>
          </a:p>
          <a:p>
            <a:r>
              <a:rPr lang="en-US" dirty="0" smtClean="0"/>
              <a:t>Blue period – obsessed with death</a:t>
            </a:r>
          </a:p>
          <a:p>
            <a:endParaRPr lang="en-US" dirty="0"/>
          </a:p>
          <a:p>
            <a:r>
              <a:rPr lang="en-US" dirty="0" smtClean="0"/>
              <a:t>‘I paint objects as I think them, not as I see them.’ – modern art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52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Picasso</a:t>
            </a:r>
            <a:br>
              <a:rPr lang="en-US" dirty="0" smtClean="0"/>
            </a:br>
            <a:r>
              <a:rPr lang="en-US" dirty="0" smtClean="0"/>
              <a:t>The Old Guitarist (1903)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535" r="-745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9657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Picasso, on cusp of cubist turn</a:t>
            </a:r>
            <a:br>
              <a:rPr lang="en-US" dirty="0" smtClean="0"/>
            </a:br>
            <a:r>
              <a:rPr lang="en-US" i="1" dirty="0" smtClean="0"/>
              <a:t>Les demoiselles </a:t>
            </a:r>
            <a:r>
              <a:rPr lang="en-US" dirty="0" smtClean="0"/>
              <a:t>(1907)</a:t>
            </a:r>
            <a:endParaRPr lang="en-US" dirty="0"/>
          </a:p>
        </p:txBody>
      </p:sp>
      <p:pic>
        <p:nvPicPr>
          <p:cNvPr id="4" name="Content Placeholder 3" descr="Les-Demoiselles-d-Avign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236" r="-4723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696851" y="6186637"/>
            <a:ext cx="5907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African influence, in a context of European imperialism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035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Picasso, Cubism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429" r="-354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6079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Picasso</a:t>
            </a:r>
            <a:br>
              <a:rPr lang="en-US" dirty="0" smtClean="0"/>
            </a:br>
            <a:r>
              <a:rPr lang="en-US" i="1" dirty="0" smtClean="0"/>
              <a:t>Woman with Mandolin </a:t>
            </a:r>
            <a:r>
              <a:rPr lang="en-US" dirty="0" smtClean="0"/>
              <a:t>(1910)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663" r="-756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6927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1203</Words>
  <Application>Microsoft Macintosh PowerPoint</Application>
  <PresentationFormat>On-screen Show (4:3)</PresentationFormat>
  <Paragraphs>210</Paragraphs>
  <Slides>44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Hist 172 – Modern France</vt:lpstr>
      <vt:lpstr>Outline</vt:lpstr>
      <vt:lpstr>Cultural Ferment</vt:lpstr>
      <vt:lpstr>Camille Pisarro,  Bd Montmarte on a Winter’s Morning</vt:lpstr>
      <vt:lpstr>Pablo Picasso (1881-1973)</vt:lpstr>
      <vt:lpstr>Picasso The Old Guitarist (1903)</vt:lpstr>
      <vt:lpstr>Picasso, on cusp of cubist turn Les demoiselles (1907)</vt:lpstr>
      <vt:lpstr>Picasso, Cubism</vt:lpstr>
      <vt:lpstr>Picasso Woman with Mandolin (1910)</vt:lpstr>
      <vt:lpstr>Henri Bergson (1859-1941)</vt:lpstr>
      <vt:lpstr>Rites of Spring, May 29, 1913</vt:lpstr>
      <vt:lpstr>Rites of Spring</vt:lpstr>
      <vt:lpstr>Socio-political ferment</vt:lpstr>
      <vt:lpstr>Jean-Jaurès</vt:lpstr>
      <vt:lpstr>Syndicalism</vt:lpstr>
      <vt:lpstr>Anarchism</vt:lpstr>
      <vt:lpstr>Class conflict on the eve of WWI</vt:lpstr>
      <vt:lpstr>WWI - Origins</vt:lpstr>
      <vt:lpstr>Nationalism</vt:lpstr>
      <vt:lpstr>Global Competition</vt:lpstr>
      <vt:lpstr>Motivations for Colonialism</vt:lpstr>
      <vt:lpstr>Imperialism and nationalism</vt:lpstr>
      <vt:lpstr>French Empire, 1914</vt:lpstr>
      <vt:lpstr>Weakened empires</vt:lpstr>
      <vt:lpstr>Weakened empires</vt:lpstr>
      <vt:lpstr>Alliances</vt:lpstr>
      <vt:lpstr>Assassination of arch-Duke Ferdinand Heir to Austro-Hungarian Empire</vt:lpstr>
      <vt:lpstr>Lead up to war</vt:lpstr>
      <vt:lpstr>Schlieffen Plan</vt:lpstr>
      <vt:lpstr>Old and New</vt:lpstr>
      <vt:lpstr>Mass mobilisation</vt:lpstr>
      <vt:lpstr>Trench warfare</vt:lpstr>
      <vt:lpstr>Trenches</vt:lpstr>
      <vt:lpstr>No Man’s Land</vt:lpstr>
      <vt:lpstr>No Man’s Land</vt:lpstr>
      <vt:lpstr>Front line trenches</vt:lpstr>
      <vt:lpstr>Dogfights</vt:lpstr>
      <vt:lpstr>Cavalry</vt:lpstr>
      <vt:lpstr>Home front</vt:lpstr>
      <vt:lpstr>Britain’s disastrous strategy</vt:lpstr>
      <vt:lpstr>Stalemate 1916-1918</vt:lpstr>
      <vt:lpstr>New belligerents, shifting sides</vt:lpstr>
      <vt:lpstr>Soldier Mutinies</vt:lpstr>
      <vt:lpstr>Deadly impact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 172 – Modern France</dc:title>
  <dc:creator>Charles Walton</dc:creator>
  <cp:lastModifiedBy>Charles Walton</cp:lastModifiedBy>
  <cp:revision>32</cp:revision>
  <dcterms:created xsi:type="dcterms:W3CDTF">2014-01-21T10:38:49Z</dcterms:created>
  <dcterms:modified xsi:type="dcterms:W3CDTF">2014-02-21T22:14:02Z</dcterms:modified>
</cp:coreProperties>
</file>