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5" r:id="rId3"/>
    <p:sldId id="277" r:id="rId4"/>
    <p:sldId id="278" r:id="rId5"/>
    <p:sldId id="279" r:id="rId6"/>
    <p:sldId id="280" r:id="rId7"/>
    <p:sldId id="282" r:id="rId8"/>
    <p:sldId id="281" r:id="rId9"/>
    <p:sldId id="283" r:id="rId10"/>
    <p:sldId id="284" r:id="rId11"/>
    <p:sldId id="274" r:id="rId12"/>
    <p:sldId id="275" r:id="rId13"/>
    <p:sldId id="276" r:id="rId14"/>
    <p:sldId id="257" r:id="rId15"/>
    <p:sldId id="258" r:id="rId16"/>
    <p:sldId id="259" r:id="rId17"/>
    <p:sldId id="260" r:id="rId18"/>
    <p:sldId id="261" r:id="rId19"/>
    <p:sldId id="272" r:id="rId20"/>
    <p:sldId id="262" r:id="rId21"/>
    <p:sldId id="263" r:id="rId22"/>
    <p:sldId id="264" r:id="rId23"/>
    <p:sldId id="265" r:id="rId24"/>
    <p:sldId id="266" r:id="rId25"/>
    <p:sldId id="267" r:id="rId26"/>
    <p:sldId id="268" r:id="rId27"/>
    <p:sldId id="269" r:id="rId28"/>
    <p:sldId id="270" r:id="rId29"/>
    <p:sldId id="271" r:id="rId30"/>
    <p:sldId id="273"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44" d="100"/>
          <a:sy n="144" d="100"/>
        </p:scale>
        <p:origin x="-22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D63C8A4-96D6-DF42-B011-524B0551192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2184018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63C8A4-96D6-DF42-B011-524B0551192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3660226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63C8A4-96D6-DF42-B011-524B0551192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4286461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63C8A4-96D6-DF42-B011-524B0551192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1060341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D63C8A4-96D6-DF42-B011-524B0551192F}" type="datetimeFigureOut">
              <a:rPr lang="en-US" smtClean="0"/>
              <a:t>2/23/15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3130273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D63C8A4-96D6-DF42-B011-524B0551192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324309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D63C8A4-96D6-DF42-B011-524B0551192F}" type="datetimeFigureOut">
              <a:rPr lang="en-US" smtClean="0"/>
              <a:t>2/23/15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731602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D63C8A4-96D6-DF42-B011-524B0551192F}" type="datetimeFigureOut">
              <a:rPr lang="en-US" smtClean="0"/>
              <a:t>2/23/15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2246833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63C8A4-96D6-DF42-B011-524B0551192F}" type="datetimeFigureOut">
              <a:rPr lang="en-US" smtClean="0"/>
              <a:t>2/23/15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219066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D63C8A4-96D6-DF42-B011-524B0551192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112949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D63C8A4-96D6-DF42-B011-524B0551192F}" type="datetimeFigureOut">
              <a:rPr lang="en-US" smtClean="0"/>
              <a:t>2/23/15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354FA7-2E74-A946-924B-60E5C7460C8A}" type="slidenum">
              <a:rPr lang="en-US" smtClean="0"/>
              <a:t>‹#›</a:t>
            </a:fld>
            <a:endParaRPr lang="en-US"/>
          </a:p>
        </p:txBody>
      </p:sp>
    </p:spTree>
    <p:extLst>
      <p:ext uri="{BB962C8B-B14F-4D97-AF65-F5344CB8AC3E}">
        <p14:creationId xmlns:p14="http://schemas.microsoft.com/office/powerpoint/2010/main" val="28646305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3C8A4-96D6-DF42-B011-524B0551192F}" type="datetimeFigureOut">
              <a:rPr lang="en-US" smtClean="0"/>
              <a:t>2/23/15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354FA7-2E74-A946-924B-60E5C7460C8A}" type="slidenum">
              <a:rPr lang="en-US" smtClean="0"/>
              <a:t>‹#›</a:t>
            </a:fld>
            <a:endParaRPr lang="en-US"/>
          </a:p>
        </p:txBody>
      </p:sp>
    </p:spTree>
    <p:extLst>
      <p:ext uri="{BB962C8B-B14F-4D97-AF65-F5344CB8AC3E}">
        <p14:creationId xmlns:p14="http://schemas.microsoft.com/office/powerpoint/2010/main" val="2812438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bW0bZBXJFZU" TargetMode="External"/><Relationship Id="rId3" Type="http://schemas.openxmlformats.org/officeDocument/2006/relationships/hyperlink" Target="http://www.youtube.com/watch?v=LE9t98Gox60"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9425"/>
            <a:ext cx="7772400" cy="1470025"/>
          </a:xfrm>
        </p:spPr>
        <p:txBody>
          <a:bodyPr>
            <a:normAutofit/>
          </a:bodyPr>
          <a:lstStyle/>
          <a:p>
            <a:pPr algn="l"/>
            <a:r>
              <a:rPr lang="en-US" sz="3200" i="1" dirty="0" smtClean="0"/>
              <a:t>History 172-History of Modern France</a:t>
            </a:r>
            <a:br>
              <a:rPr lang="en-US" sz="3200" i="1" dirty="0" smtClean="0"/>
            </a:br>
            <a:r>
              <a:rPr lang="en-US" sz="3200" i="1" dirty="0" err="1" smtClean="0"/>
              <a:t>Modernisation</a:t>
            </a:r>
            <a:r>
              <a:rPr lang="en-US" sz="3200" i="1" dirty="0" smtClean="0"/>
              <a:t> and Anti-Americanism</a:t>
            </a:r>
            <a:endParaRPr lang="en-US" sz="3200" i="1" dirty="0"/>
          </a:p>
        </p:txBody>
      </p:sp>
      <p:pic>
        <p:nvPicPr>
          <p:cNvPr id="4" name="Picture 3" descr="coca-col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99" y="2111423"/>
            <a:ext cx="7957187" cy="4459442"/>
          </a:xfrm>
          <a:prstGeom prst="rect">
            <a:avLst/>
          </a:prstGeom>
        </p:spPr>
      </p:pic>
    </p:spTree>
    <p:extLst>
      <p:ext uri="{BB962C8B-B14F-4D97-AF65-F5344CB8AC3E}">
        <p14:creationId xmlns:p14="http://schemas.microsoft.com/office/powerpoint/2010/main" val="206879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30153"/>
          </a:xfrm>
        </p:spPr>
        <p:txBody>
          <a:bodyPr>
            <a:normAutofit fontScale="90000"/>
          </a:bodyPr>
          <a:lstStyle/>
          <a:p>
            <a:r>
              <a:rPr lang="en-US" dirty="0" smtClean="0"/>
              <a:t>Now… with the future global economy in mind, let’s turn to what the US did after WWII for France and the rest of Europe…</a:t>
            </a:r>
            <a:endParaRPr lang="en-US" dirty="0"/>
          </a:p>
        </p:txBody>
      </p:sp>
      <p:pic>
        <p:nvPicPr>
          <p:cNvPr id="4" name="Content Placeholder 3" descr="imgres.png"/>
          <p:cNvPicPr>
            <a:picLocks noGrp="1" noChangeAspect="1"/>
          </p:cNvPicPr>
          <p:nvPr>
            <p:ph idx="1"/>
          </p:nvPr>
        </p:nvPicPr>
        <p:blipFill>
          <a:blip r:embed="rId2">
            <a:extLst>
              <a:ext uri="{28A0092B-C50C-407E-A947-70E740481C1C}">
                <a14:useLocalDpi xmlns:a14="http://schemas.microsoft.com/office/drawing/2010/main" val="0"/>
              </a:ext>
            </a:extLst>
          </a:blip>
          <a:srcRect l="-57686" r="-57686"/>
          <a:stretch>
            <a:fillRect/>
          </a:stretch>
        </p:blipFill>
        <p:spPr>
          <a:xfrm>
            <a:off x="457200" y="2566376"/>
            <a:ext cx="8229600" cy="3559787"/>
          </a:xfrm>
        </p:spPr>
      </p:pic>
    </p:spTree>
    <p:extLst>
      <p:ext uri="{BB962C8B-B14F-4D97-AF65-F5344CB8AC3E}">
        <p14:creationId xmlns:p14="http://schemas.microsoft.com/office/powerpoint/2010/main" val="3793714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Financial Assistance</a:t>
            </a:r>
            <a:endParaRPr lang="en-US" dirty="0"/>
          </a:p>
        </p:txBody>
      </p:sp>
      <p:sp>
        <p:nvSpPr>
          <p:cNvPr id="3" name="Content Placeholder 2"/>
          <p:cNvSpPr>
            <a:spLocks noGrp="1"/>
          </p:cNvSpPr>
          <p:nvPr>
            <p:ph idx="1"/>
          </p:nvPr>
        </p:nvSpPr>
        <p:spPr/>
        <p:txBody>
          <a:bodyPr>
            <a:normAutofit/>
          </a:bodyPr>
          <a:lstStyle/>
          <a:p>
            <a:r>
              <a:rPr lang="en-US" dirty="0"/>
              <a:t>Blum-Byrnes Agreement (1946)</a:t>
            </a:r>
          </a:p>
          <a:p>
            <a:pPr lvl="1"/>
            <a:r>
              <a:rPr lang="en-US" dirty="0"/>
              <a:t>France’s debt to US waved - $2 </a:t>
            </a:r>
            <a:r>
              <a:rPr lang="en-US" dirty="0" smtClean="0"/>
              <a:t>billion</a:t>
            </a:r>
          </a:p>
          <a:p>
            <a:pPr marL="457200" lvl="1" indent="0">
              <a:buNone/>
            </a:pPr>
            <a:endParaRPr lang="en-US" dirty="0"/>
          </a:p>
          <a:p>
            <a:r>
              <a:rPr lang="en-US" dirty="0"/>
              <a:t>US Marshall Plan (1948-1952) – Aid to Europe </a:t>
            </a:r>
          </a:p>
          <a:p>
            <a:pPr lvl="1"/>
            <a:r>
              <a:rPr lang="en-US" dirty="0"/>
              <a:t>Accounted for 6.5% of France’s GDP in 1949</a:t>
            </a:r>
          </a:p>
          <a:p>
            <a:pPr lvl="1"/>
            <a:r>
              <a:rPr lang="en-US" dirty="0"/>
              <a:t>Lowering of trade barriers; </a:t>
            </a:r>
            <a:endParaRPr lang="en-US" dirty="0" smtClean="0"/>
          </a:p>
          <a:p>
            <a:pPr lvl="1"/>
            <a:r>
              <a:rPr lang="en-US" dirty="0" smtClean="0"/>
              <a:t>Grants, loans, technical aid</a:t>
            </a:r>
          </a:p>
          <a:p>
            <a:pPr lvl="1"/>
            <a:r>
              <a:rPr lang="en-US" dirty="0" smtClean="0"/>
              <a:t>Helped US economy</a:t>
            </a:r>
            <a:endParaRPr lang="en-US" dirty="0"/>
          </a:p>
          <a:p>
            <a:endParaRPr lang="en-US" dirty="0"/>
          </a:p>
          <a:p>
            <a:endParaRPr lang="en-US" dirty="0"/>
          </a:p>
        </p:txBody>
      </p:sp>
    </p:spTree>
    <p:extLst>
      <p:ext uri="{BB962C8B-B14F-4D97-AF65-F5344CB8AC3E}">
        <p14:creationId xmlns:p14="http://schemas.microsoft.com/office/powerpoint/2010/main" val="255716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 Growth</a:t>
            </a:r>
            <a:endParaRPr lang="en-US" dirty="0"/>
          </a:p>
        </p:txBody>
      </p:sp>
      <p:sp>
        <p:nvSpPr>
          <p:cNvPr id="3" name="Content Placeholder 2"/>
          <p:cNvSpPr>
            <a:spLocks noGrp="1"/>
          </p:cNvSpPr>
          <p:nvPr>
            <p:ph idx="1"/>
          </p:nvPr>
        </p:nvSpPr>
        <p:spPr/>
        <p:txBody>
          <a:bodyPr>
            <a:normAutofit fontScale="85000" lnSpcReduction="10000"/>
          </a:bodyPr>
          <a:lstStyle/>
          <a:p>
            <a:r>
              <a:rPr lang="en-US" dirty="0"/>
              <a:t>Baby-boom</a:t>
            </a:r>
          </a:p>
          <a:p>
            <a:pPr lvl="1"/>
            <a:r>
              <a:rPr lang="en-US" dirty="0"/>
              <a:t>1946 (pop: 40.3 million)   1985 (55 million)</a:t>
            </a:r>
          </a:p>
          <a:p>
            <a:pPr marL="0" indent="0">
              <a:buNone/>
            </a:pPr>
            <a:endParaRPr lang="en-US" dirty="0" smtClean="0"/>
          </a:p>
          <a:p>
            <a:r>
              <a:rPr lang="en-US" dirty="0" smtClean="0"/>
              <a:t>1/3 of population under 20 years old in 1950s</a:t>
            </a:r>
          </a:p>
          <a:p>
            <a:pPr lvl="2"/>
            <a:r>
              <a:rPr lang="en-US" dirty="0" smtClean="0"/>
              <a:t>Finally, population growth</a:t>
            </a:r>
          </a:p>
          <a:p>
            <a:pPr lvl="2"/>
            <a:r>
              <a:rPr lang="en-US" dirty="0" smtClean="0"/>
              <a:t>France’s early defeat in 1940 partially accounts for this</a:t>
            </a:r>
          </a:p>
          <a:p>
            <a:pPr lvl="2"/>
            <a:r>
              <a:rPr lang="en-US" dirty="0" smtClean="0"/>
              <a:t>Explosion in Education spending</a:t>
            </a:r>
          </a:p>
          <a:p>
            <a:pPr lvl="3"/>
            <a:r>
              <a:rPr lang="en-US" dirty="0" smtClean="0"/>
              <a:t>Need trained workers and smart managers for a complex economy</a:t>
            </a:r>
          </a:p>
          <a:p>
            <a:r>
              <a:rPr lang="en-US" dirty="0"/>
              <a:t>Dramatic </a:t>
            </a:r>
            <a:r>
              <a:rPr lang="en-US" dirty="0" err="1"/>
              <a:t>urbanisation</a:t>
            </a:r>
            <a:r>
              <a:rPr lang="en-US" dirty="0"/>
              <a:t> </a:t>
            </a:r>
          </a:p>
          <a:p>
            <a:pPr lvl="1"/>
            <a:r>
              <a:rPr lang="en-US" dirty="0"/>
              <a:t>from 51% of total pop before WWII </a:t>
            </a:r>
          </a:p>
          <a:p>
            <a:pPr lvl="1"/>
            <a:r>
              <a:rPr lang="en-US" dirty="0"/>
              <a:t>to 69% in 1985</a:t>
            </a:r>
          </a:p>
          <a:p>
            <a:endParaRPr lang="en-US" dirty="0" smtClean="0"/>
          </a:p>
          <a:p>
            <a:pPr marL="0" indent="0">
              <a:buNone/>
            </a:pPr>
            <a:endParaRPr lang="en-US" dirty="0" smtClean="0"/>
          </a:p>
        </p:txBody>
      </p:sp>
    </p:spTree>
    <p:extLst>
      <p:ext uri="{BB962C8B-B14F-4D97-AF65-F5344CB8AC3E}">
        <p14:creationId xmlns:p14="http://schemas.microsoft.com/office/powerpoint/2010/main" val="3708909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Progress</a:t>
            </a:r>
            <a:br>
              <a:rPr lang="en-US" dirty="0" smtClean="0"/>
            </a:br>
            <a:r>
              <a:rPr lang="en-US" i="1" dirty="0" smtClean="0"/>
              <a:t>Les </a:t>
            </a:r>
            <a:r>
              <a:rPr lang="en-US" i="1" dirty="0" err="1"/>
              <a:t>t</a:t>
            </a:r>
            <a:r>
              <a:rPr lang="en-US" i="1" dirty="0" err="1" smtClean="0"/>
              <a:t>rentes</a:t>
            </a:r>
            <a:r>
              <a:rPr lang="en-US" i="1" dirty="0" smtClean="0"/>
              <a:t> </a:t>
            </a:r>
            <a:r>
              <a:rPr lang="en-US" i="1" dirty="0" err="1" smtClean="0"/>
              <a:t>glorieuses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Consumer Revolution</a:t>
            </a:r>
          </a:p>
          <a:p>
            <a:pPr lvl="1"/>
            <a:r>
              <a:rPr lang="en-US" dirty="0"/>
              <a:t>Between 1946 and 1960s: 47% rise in spending</a:t>
            </a:r>
          </a:p>
          <a:p>
            <a:r>
              <a:rPr lang="en-US" dirty="0" smtClean="0"/>
              <a:t>Wages Increase</a:t>
            </a:r>
            <a:endParaRPr lang="en-US" dirty="0"/>
          </a:p>
          <a:p>
            <a:pPr lvl="1"/>
            <a:r>
              <a:rPr lang="en-US" dirty="0"/>
              <a:t>Despite population </a:t>
            </a:r>
            <a:r>
              <a:rPr lang="en-US" dirty="0" smtClean="0"/>
              <a:t>increase, </a:t>
            </a:r>
            <a:r>
              <a:rPr lang="en-US" dirty="0"/>
              <a:t>wages rise</a:t>
            </a:r>
          </a:p>
          <a:p>
            <a:pPr lvl="2"/>
            <a:r>
              <a:rPr lang="en-US" dirty="0"/>
              <a:t>40% increase in real wages between 1946 and 1960s</a:t>
            </a:r>
          </a:p>
          <a:p>
            <a:r>
              <a:rPr lang="en-US" dirty="0" smtClean="0"/>
              <a:t>Agricultural or ‘Green’ Revolution</a:t>
            </a:r>
          </a:p>
          <a:p>
            <a:pPr lvl="1"/>
            <a:r>
              <a:rPr lang="en-US" dirty="0" smtClean="0"/>
              <a:t>Productivity increases 30% between 1946 -1962</a:t>
            </a:r>
          </a:p>
          <a:p>
            <a:pPr lvl="1"/>
            <a:r>
              <a:rPr lang="en-US" dirty="0" smtClean="0"/>
              <a:t>Results of industrial agriculture: </a:t>
            </a:r>
          </a:p>
          <a:p>
            <a:pPr lvl="1"/>
            <a:r>
              <a:rPr lang="en-US" dirty="0" smtClean="0"/>
              <a:t>better fed and live longer + </a:t>
            </a:r>
            <a:r>
              <a:rPr lang="en-US" dirty="0" err="1" smtClean="0"/>
              <a:t>urbanisation</a:t>
            </a:r>
            <a:endParaRPr lang="en-US" dirty="0" smtClean="0"/>
          </a:p>
          <a:p>
            <a:pPr lvl="1"/>
            <a:r>
              <a:rPr lang="en-US" dirty="0" smtClean="0"/>
              <a:t>Ecological and health damage (cancer, diabetes)</a:t>
            </a:r>
            <a:endParaRPr lang="en-US" dirty="0"/>
          </a:p>
        </p:txBody>
      </p:sp>
    </p:spTree>
    <p:extLst>
      <p:ext uri="{BB962C8B-B14F-4D97-AF65-F5344CB8AC3E}">
        <p14:creationId xmlns:p14="http://schemas.microsoft.com/office/powerpoint/2010/main" val="501996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Progress</a:t>
            </a:r>
            <a:endParaRPr lang="en-US" dirty="0"/>
          </a:p>
        </p:txBody>
      </p:sp>
      <p:sp>
        <p:nvSpPr>
          <p:cNvPr id="3" name="Content Placeholder 2"/>
          <p:cNvSpPr>
            <a:spLocks noGrp="1"/>
          </p:cNvSpPr>
          <p:nvPr>
            <p:ph idx="1"/>
          </p:nvPr>
        </p:nvSpPr>
        <p:spPr/>
        <p:txBody>
          <a:bodyPr>
            <a:normAutofit fontScale="92500" lnSpcReduction="10000"/>
          </a:bodyPr>
          <a:lstStyle/>
          <a:p>
            <a:r>
              <a:rPr lang="en-US" dirty="0"/>
              <a:t>Consumer Revolution</a:t>
            </a:r>
          </a:p>
          <a:p>
            <a:pPr lvl="1"/>
            <a:r>
              <a:rPr lang="en-US" dirty="0"/>
              <a:t>Between 1946 and 1960s: 47% rise in spending</a:t>
            </a:r>
          </a:p>
          <a:p>
            <a:r>
              <a:rPr lang="en-US" dirty="0"/>
              <a:t>Wage Increases</a:t>
            </a:r>
          </a:p>
          <a:p>
            <a:pPr lvl="1"/>
            <a:r>
              <a:rPr lang="en-US" dirty="0"/>
              <a:t>Despite population gains, wages rise</a:t>
            </a:r>
          </a:p>
          <a:p>
            <a:pPr lvl="2"/>
            <a:r>
              <a:rPr lang="en-US" dirty="0"/>
              <a:t>40% increase in real wages between 1946 and 1960s</a:t>
            </a:r>
          </a:p>
          <a:p>
            <a:r>
              <a:rPr lang="en-US" dirty="0" smtClean="0"/>
              <a:t>Agricultural or ‘Green’ Revolution</a:t>
            </a:r>
          </a:p>
          <a:p>
            <a:pPr lvl="1"/>
            <a:r>
              <a:rPr lang="en-US" dirty="0" smtClean="0"/>
              <a:t>Productivity increases 30% between 1946 -1962</a:t>
            </a:r>
          </a:p>
          <a:p>
            <a:pPr lvl="1"/>
            <a:r>
              <a:rPr lang="en-US" dirty="0" smtClean="0"/>
              <a:t>Results of industrial agriculture: </a:t>
            </a:r>
          </a:p>
          <a:p>
            <a:pPr lvl="1"/>
            <a:r>
              <a:rPr lang="en-US" dirty="0"/>
              <a:t>B</a:t>
            </a:r>
            <a:r>
              <a:rPr lang="en-US" dirty="0" smtClean="0"/>
              <a:t>etter fed and live longer + </a:t>
            </a:r>
            <a:r>
              <a:rPr lang="en-US" dirty="0" err="1" smtClean="0"/>
              <a:t>urbanisation</a:t>
            </a:r>
            <a:endParaRPr lang="en-US" dirty="0" smtClean="0"/>
          </a:p>
          <a:p>
            <a:pPr lvl="1"/>
            <a:r>
              <a:rPr lang="en-US" dirty="0" smtClean="0"/>
              <a:t>Ecological and health damage (cancer, diabetes)</a:t>
            </a:r>
            <a:endParaRPr lang="en-US" dirty="0"/>
          </a:p>
        </p:txBody>
      </p:sp>
    </p:spTree>
    <p:extLst>
      <p:ext uri="{BB962C8B-B14F-4D97-AF65-F5344CB8AC3E}">
        <p14:creationId xmlns:p14="http://schemas.microsoft.com/office/powerpoint/2010/main" val="3475379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Jean Monnet’s Reconstruction Plan</a:t>
            </a:r>
            <a:br>
              <a:rPr lang="en-US" dirty="0" smtClean="0"/>
            </a:br>
            <a:r>
              <a:rPr lang="en-US" dirty="0" smtClean="0"/>
              <a:t>1946-1951</a:t>
            </a:r>
            <a:endParaRPr lang="en-US" dirty="0"/>
          </a:p>
        </p:txBody>
      </p:sp>
      <p:sp>
        <p:nvSpPr>
          <p:cNvPr id="3" name="Content Placeholder 2"/>
          <p:cNvSpPr>
            <a:spLocks noGrp="1"/>
          </p:cNvSpPr>
          <p:nvPr>
            <p:ph idx="1"/>
          </p:nvPr>
        </p:nvSpPr>
        <p:spPr>
          <a:xfrm>
            <a:off x="457200" y="1600200"/>
            <a:ext cx="8229600" cy="4793692"/>
          </a:xfrm>
        </p:spPr>
        <p:txBody>
          <a:bodyPr>
            <a:normAutofit fontScale="85000" lnSpcReduction="10000"/>
          </a:bodyPr>
          <a:lstStyle/>
          <a:p>
            <a:r>
              <a:rPr lang="en-US" dirty="0" smtClean="0"/>
              <a:t>Revive steel industry in German territories under French Protectorate system</a:t>
            </a:r>
          </a:p>
          <a:p>
            <a:pPr lvl="1"/>
            <a:r>
              <a:rPr lang="en-US" dirty="0" smtClean="0"/>
              <a:t>France’s exploitation of the Ruhr area and Saar Protectorate (Germany)</a:t>
            </a:r>
          </a:p>
          <a:p>
            <a:pPr lvl="1"/>
            <a:r>
              <a:rPr lang="en-US" dirty="0" smtClean="0"/>
              <a:t>Ruhr came under International Authority in 1949 (pre-condition for the establishment of the Federal Republic of German)... That is, under the control of Allies</a:t>
            </a:r>
          </a:p>
          <a:p>
            <a:pPr lvl="1"/>
            <a:r>
              <a:rPr lang="en-US" dirty="0" smtClean="0"/>
              <a:t>Mined for coal, France does very well from this</a:t>
            </a:r>
          </a:p>
          <a:p>
            <a:r>
              <a:rPr lang="en-US" dirty="0" smtClean="0"/>
              <a:t>Office of Planning established…</a:t>
            </a:r>
            <a:endParaRPr lang="en-US" dirty="0"/>
          </a:p>
          <a:p>
            <a:r>
              <a:rPr lang="en-US" dirty="0" smtClean="0"/>
              <a:t>Monnet brought </a:t>
            </a:r>
            <a:r>
              <a:rPr lang="en-US" dirty="0" err="1" smtClean="0"/>
              <a:t>labour</a:t>
            </a:r>
            <a:r>
              <a:rPr lang="en-US" dirty="0" smtClean="0"/>
              <a:t>, communists and financiers to the table to hammer out policies for economic development</a:t>
            </a:r>
          </a:p>
        </p:txBody>
      </p:sp>
    </p:spTree>
    <p:extLst>
      <p:ext uri="{BB962C8B-B14F-4D97-AF65-F5344CB8AC3E}">
        <p14:creationId xmlns:p14="http://schemas.microsoft.com/office/powerpoint/2010/main" val="2848824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European Coal and Steel Community</a:t>
            </a:r>
            <a:br>
              <a:rPr lang="en-US" dirty="0" smtClean="0"/>
            </a:br>
            <a:r>
              <a:rPr lang="en-US" dirty="0" smtClean="0"/>
              <a:t>1951-2002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ECSC founded in the Treaty of Paris (1951) – Belgium, France, West Germany, Italy, Netherlands and Luxembourg</a:t>
            </a:r>
          </a:p>
          <a:p>
            <a:r>
              <a:rPr lang="en-US" dirty="0" smtClean="0"/>
              <a:t>Spurred by Robert Schuman, French Minister of Foreign Affairs – strongly supported by USA</a:t>
            </a:r>
          </a:p>
          <a:p>
            <a:r>
              <a:rPr lang="en-US" dirty="0" smtClean="0"/>
              <a:t>‘to make war not only unthinkable but materially impossible’ – peace through economic bonds</a:t>
            </a:r>
          </a:p>
          <a:p>
            <a:r>
              <a:rPr lang="en-US" dirty="0" smtClean="0"/>
              <a:t>Subsequent institutions: European Economic Community and European Atomic Energy Community (both 1967)</a:t>
            </a:r>
          </a:p>
          <a:p>
            <a:r>
              <a:rPr lang="en-US" dirty="0" smtClean="0"/>
              <a:t>First step towards the European Union</a:t>
            </a:r>
            <a:endParaRPr lang="en-US" dirty="0"/>
          </a:p>
        </p:txBody>
      </p:sp>
    </p:spTree>
    <p:extLst>
      <p:ext uri="{BB962C8B-B14F-4D97-AF65-F5344CB8AC3E}">
        <p14:creationId xmlns:p14="http://schemas.microsoft.com/office/powerpoint/2010/main" val="3566211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Economy</a:t>
            </a:r>
            <a:endParaRPr lang="en-US" dirty="0"/>
          </a:p>
        </p:txBody>
      </p:sp>
      <p:sp>
        <p:nvSpPr>
          <p:cNvPr id="3" name="Content Placeholder 2"/>
          <p:cNvSpPr>
            <a:spLocks noGrp="1"/>
          </p:cNvSpPr>
          <p:nvPr>
            <p:ph idx="1"/>
          </p:nvPr>
        </p:nvSpPr>
        <p:spPr/>
        <p:txBody>
          <a:bodyPr/>
          <a:lstStyle/>
          <a:p>
            <a:r>
              <a:rPr lang="en-US" dirty="0" smtClean="0"/>
              <a:t>Mix of </a:t>
            </a:r>
            <a:r>
              <a:rPr lang="en-US" dirty="0" err="1" smtClean="0"/>
              <a:t>dirigiste</a:t>
            </a:r>
            <a:r>
              <a:rPr lang="en-US" dirty="0" smtClean="0"/>
              <a:t> and liberal measures</a:t>
            </a:r>
          </a:p>
          <a:p>
            <a:pPr lvl="1"/>
            <a:r>
              <a:rPr lang="en-US" dirty="0" smtClean="0"/>
              <a:t>State spending on social, public and economic infrastructure </a:t>
            </a:r>
            <a:endParaRPr lang="en-US" dirty="0"/>
          </a:p>
          <a:p>
            <a:pPr lvl="1"/>
            <a:r>
              <a:rPr lang="en-US" dirty="0" smtClean="0"/>
              <a:t>But loans instead of more rigorous, coercive redistribution methods</a:t>
            </a:r>
          </a:p>
          <a:p>
            <a:pPr lvl="1"/>
            <a:r>
              <a:rPr lang="en-US" dirty="0" smtClean="0"/>
              <a:t>Inflation, initially high in early 1950s, was checked by mid to late 1950s</a:t>
            </a:r>
            <a:endParaRPr lang="en-US" dirty="0"/>
          </a:p>
        </p:txBody>
      </p:sp>
    </p:spTree>
    <p:extLst>
      <p:ext uri="{BB962C8B-B14F-4D97-AF65-F5344CB8AC3E}">
        <p14:creationId xmlns:p14="http://schemas.microsoft.com/office/powerpoint/2010/main" val="1867379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Nation of Consumers</a:t>
            </a:r>
            <a:endParaRPr lang="en-US" dirty="0"/>
          </a:p>
        </p:txBody>
      </p:sp>
      <p:sp>
        <p:nvSpPr>
          <p:cNvPr id="3" name="Content Placeholder 2"/>
          <p:cNvSpPr>
            <a:spLocks noGrp="1"/>
          </p:cNvSpPr>
          <p:nvPr>
            <p:ph idx="1"/>
          </p:nvPr>
        </p:nvSpPr>
        <p:spPr/>
        <p:txBody>
          <a:bodyPr/>
          <a:lstStyle/>
          <a:p>
            <a:r>
              <a:rPr lang="en-US" dirty="0" smtClean="0"/>
              <a:t>Highest per capita consumption rates in Europe by 1959</a:t>
            </a:r>
          </a:p>
          <a:p>
            <a:endParaRPr lang="en-US" dirty="0"/>
          </a:p>
          <a:p>
            <a:r>
              <a:rPr lang="en-US" dirty="0" err="1" smtClean="0"/>
              <a:t>Frigo</a:t>
            </a:r>
            <a:r>
              <a:rPr lang="en-US" dirty="0" smtClean="0"/>
              <a:t> and </a:t>
            </a:r>
            <a:r>
              <a:rPr lang="en-US" dirty="0" err="1" smtClean="0"/>
              <a:t>formica</a:t>
            </a:r>
            <a:r>
              <a:rPr lang="en-US" dirty="0" smtClean="0"/>
              <a:t> – symbols of </a:t>
            </a:r>
            <a:r>
              <a:rPr lang="en-US" dirty="0" err="1" smtClean="0"/>
              <a:t>Americanisation</a:t>
            </a:r>
            <a:endParaRPr lang="en-US" dirty="0" smtClean="0"/>
          </a:p>
          <a:p>
            <a:pPr lvl="1"/>
            <a:r>
              <a:rPr lang="en-US" dirty="0" smtClean="0"/>
              <a:t>By 1958: 11 million homes had radio sets</a:t>
            </a:r>
          </a:p>
          <a:p>
            <a:pPr lvl="1"/>
            <a:r>
              <a:rPr lang="en-US" dirty="0" smtClean="0"/>
              <a:t>By 1960s, 25% of all homes had </a:t>
            </a:r>
            <a:r>
              <a:rPr lang="en-US" dirty="0" err="1" smtClean="0"/>
              <a:t>frigo</a:t>
            </a:r>
            <a:r>
              <a:rPr lang="en-US" dirty="0" smtClean="0"/>
              <a:t> and washing machine, 3x increase since 1954</a:t>
            </a:r>
            <a:endParaRPr lang="en-US" dirty="0"/>
          </a:p>
        </p:txBody>
      </p:sp>
    </p:spTree>
    <p:extLst>
      <p:ext uri="{BB962C8B-B14F-4D97-AF65-F5344CB8AC3E}">
        <p14:creationId xmlns:p14="http://schemas.microsoft.com/office/powerpoint/2010/main" val="2590025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Frigos</a:t>
            </a:r>
            <a:r>
              <a:rPr lang="en-US" dirty="0" smtClean="0"/>
              <a:t> et </a:t>
            </a:r>
            <a:r>
              <a:rPr lang="en-US" dirty="0" err="1" smtClean="0"/>
              <a:t>formica</a:t>
            </a:r>
            <a:endParaRPr lang="en-US" dirty="0"/>
          </a:p>
        </p:txBody>
      </p:sp>
      <p:pic>
        <p:nvPicPr>
          <p:cNvPr id="4" name="Content Placeholder 3" descr="frigidaire.jpg"/>
          <p:cNvPicPr>
            <a:picLocks noGrp="1" noChangeAspect="1"/>
          </p:cNvPicPr>
          <p:nvPr>
            <p:ph idx="1"/>
          </p:nvPr>
        </p:nvPicPr>
        <p:blipFill>
          <a:blip r:embed="rId2">
            <a:extLst>
              <a:ext uri="{28A0092B-C50C-407E-A947-70E740481C1C}">
                <a14:useLocalDpi xmlns:a14="http://schemas.microsoft.com/office/drawing/2010/main" val="0"/>
              </a:ext>
            </a:extLst>
          </a:blip>
          <a:srcRect l="-85159" r="-85159"/>
          <a:stretch>
            <a:fillRect/>
          </a:stretch>
        </p:blipFill>
        <p:spPr/>
      </p:pic>
    </p:spTree>
    <p:extLst>
      <p:ext uri="{BB962C8B-B14F-4D97-AF65-F5344CB8AC3E}">
        <p14:creationId xmlns:p14="http://schemas.microsoft.com/office/powerpoint/2010/main" val="2222801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Mini-overview of </a:t>
            </a:r>
            <a:br>
              <a:rPr lang="en-US" dirty="0" smtClean="0"/>
            </a:br>
            <a:r>
              <a:rPr lang="en-US" dirty="0" smtClean="0"/>
              <a:t>Post-war </a:t>
            </a:r>
            <a:r>
              <a:rPr lang="en-US" dirty="0" smtClean="0"/>
              <a:t>Global Economy</a:t>
            </a:r>
            <a:endParaRPr lang="en-US" dirty="0"/>
          </a:p>
        </p:txBody>
      </p:sp>
      <p:pic>
        <p:nvPicPr>
          <p:cNvPr id="6" name="Content Placeholder 5" descr="images.jpg"/>
          <p:cNvPicPr>
            <a:picLocks noGrp="1" noChangeAspect="1"/>
          </p:cNvPicPr>
          <p:nvPr>
            <p:ph idx="1"/>
          </p:nvPr>
        </p:nvPicPr>
        <p:blipFill>
          <a:blip r:embed="rId2">
            <a:extLst>
              <a:ext uri="{28A0092B-C50C-407E-A947-70E740481C1C}">
                <a14:useLocalDpi xmlns:a14="http://schemas.microsoft.com/office/drawing/2010/main" val="0"/>
              </a:ext>
            </a:extLst>
          </a:blip>
          <a:srcRect t="-20513" b="-20513"/>
          <a:stretch>
            <a:fillRect/>
          </a:stretch>
        </p:blipFill>
        <p:spPr/>
      </p:pic>
    </p:spTree>
    <p:extLst>
      <p:ext uri="{BB962C8B-B14F-4D97-AF65-F5344CB8AC3E}">
        <p14:creationId xmlns:p14="http://schemas.microsoft.com/office/powerpoint/2010/main" val="507208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dancing, youth culture</a:t>
            </a:r>
            <a:endParaRPr lang="en-US" dirty="0"/>
          </a:p>
        </p:txBody>
      </p:sp>
      <p:pic>
        <p:nvPicPr>
          <p:cNvPr id="4" name="Content Placeholder 3" descr="image004.jpg"/>
          <p:cNvPicPr>
            <a:picLocks noGrp="1" noChangeAspect="1"/>
          </p:cNvPicPr>
          <p:nvPr>
            <p:ph idx="1"/>
          </p:nvPr>
        </p:nvPicPr>
        <p:blipFill>
          <a:blip r:embed="rId2">
            <a:extLst>
              <a:ext uri="{28A0092B-C50C-407E-A947-70E740481C1C}">
                <a14:useLocalDpi xmlns:a14="http://schemas.microsoft.com/office/drawing/2010/main" val="0"/>
              </a:ext>
            </a:extLst>
          </a:blip>
          <a:srcRect l="-76975" r="-76975"/>
          <a:stretch>
            <a:fillRect/>
          </a:stretch>
        </p:blipFill>
        <p:spPr/>
      </p:pic>
    </p:spTree>
    <p:extLst>
      <p:ext uri="{BB962C8B-B14F-4D97-AF65-F5344CB8AC3E}">
        <p14:creationId xmlns:p14="http://schemas.microsoft.com/office/powerpoint/2010/main" val="385539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Jacques </a:t>
            </a:r>
            <a:r>
              <a:rPr lang="en-US" dirty="0" err="1" smtClean="0"/>
              <a:t>Tati</a:t>
            </a:r>
            <a:r>
              <a:rPr lang="en-US" dirty="0" smtClean="0"/>
              <a:t>, </a:t>
            </a:r>
            <a:r>
              <a:rPr lang="en-US" i="1" dirty="0" smtClean="0"/>
              <a:t>Mon </a:t>
            </a:r>
            <a:r>
              <a:rPr lang="en-US" i="1" dirty="0" err="1" smtClean="0"/>
              <a:t>oncle</a:t>
            </a:r>
            <a:endParaRPr lang="en-US" dirty="0"/>
          </a:p>
        </p:txBody>
      </p:sp>
      <p:sp>
        <p:nvSpPr>
          <p:cNvPr id="3" name="Content Placeholder 2"/>
          <p:cNvSpPr>
            <a:spLocks noGrp="1"/>
          </p:cNvSpPr>
          <p:nvPr>
            <p:ph idx="1"/>
          </p:nvPr>
        </p:nvSpPr>
        <p:spPr>
          <a:xfrm>
            <a:off x="457200" y="1600200"/>
            <a:ext cx="8229600" cy="4866032"/>
          </a:xfrm>
        </p:spPr>
        <p:txBody>
          <a:bodyPr>
            <a:normAutofit fontScale="92500" lnSpcReduction="20000"/>
          </a:bodyPr>
          <a:lstStyle/>
          <a:p>
            <a:r>
              <a:rPr lang="en-US" dirty="0" smtClean="0">
                <a:hlinkClick r:id="rId2"/>
              </a:rPr>
              <a:t>http</a:t>
            </a:r>
            <a:r>
              <a:rPr lang="en-US" dirty="0">
                <a:hlinkClick r:id="rId2"/>
              </a:rPr>
              <a:t>://www.youtube.com/watch?v=</a:t>
            </a:r>
            <a:r>
              <a:rPr lang="en-US" dirty="0" smtClean="0">
                <a:hlinkClick r:id="rId2"/>
              </a:rPr>
              <a:t>bW0bZBXJFZU</a:t>
            </a:r>
            <a:endParaRPr lang="en-US" dirty="0" smtClean="0"/>
          </a:p>
          <a:p>
            <a:endParaRPr lang="en-US" dirty="0"/>
          </a:p>
          <a:p>
            <a:r>
              <a:rPr lang="en-US" dirty="0">
                <a:hlinkClick r:id="rId3"/>
              </a:rPr>
              <a:t>http://www.youtube.com/watch?v=</a:t>
            </a:r>
            <a:r>
              <a:rPr lang="en-US" dirty="0" smtClean="0">
                <a:hlinkClick r:id="rId3"/>
              </a:rPr>
              <a:t>LE9t98Gox60</a:t>
            </a:r>
            <a:endParaRPr lang="en-US" dirty="0" smtClean="0"/>
          </a:p>
          <a:p>
            <a:endParaRPr lang="en-US" dirty="0"/>
          </a:p>
          <a:p>
            <a:r>
              <a:rPr lang="en-US" dirty="0" smtClean="0"/>
              <a:t>The (modest) uncle from Paris visits his wealthy, ‘modern’ suburban sister (1</a:t>
            </a:r>
            <a:r>
              <a:rPr lang="en-US" baseline="30000" dirty="0" smtClean="0"/>
              <a:t>st</a:t>
            </a:r>
            <a:r>
              <a:rPr lang="en-US" dirty="0" smtClean="0"/>
              <a:t> clip)</a:t>
            </a:r>
          </a:p>
          <a:p>
            <a:r>
              <a:rPr lang="en-US" dirty="0" smtClean="0"/>
              <a:t>His brother-in-law gets him a job at the modern factory (2</a:t>
            </a:r>
            <a:r>
              <a:rPr lang="en-US" baseline="30000" dirty="0" smtClean="0"/>
              <a:t>nd</a:t>
            </a:r>
            <a:r>
              <a:rPr lang="en-US" dirty="0" smtClean="0"/>
              <a:t> clip)</a:t>
            </a:r>
          </a:p>
          <a:p>
            <a:r>
              <a:rPr lang="en-US" dirty="0" smtClean="0"/>
              <a:t>What messages does this film convey about </a:t>
            </a:r>
            <a:r>
              <a:rPr lang="en-US" dirty="0" err="1" smtClean="0"/>
              <a:t>modernisation</a:t>
            </a:r>
            <a:r>
              <a:rPr lang="en-US" dirty="0" smtClean="0"/>
              <a:t>?</a:t>
            </a:r>
          </a:p>
          <a:p>
            <a:endParaRPr lang="en-US" dirty="0"/>
          </a:p>
        </p:txBody>
      </p:sp>
    </p:spTree>
    <p:extLst>
      <p:ext uri="{BB962C8B-B14F-4D97-AF65-F5344CB8AC3E}">
        <p14:creationId xmlns:p14="http://schemas.microsoft.com/office/powerpoint/2010/main" val="1084174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Anti-Americanism</a:t>
            </a:r>
            <a:endParaRPr lang="en-US" dirty="0"/>
          </a:p>
        </p:txBody>
      </p:sp>
      <p:sp>
        <p:nvSpPr>
          <p:cNvPr id="3" name="Content Placeholder 2"/>
          <p:cNvSpPr>
            <a:spLocks noGrp="1"/>
          </p:cNvSpPr>
          <p:nvPr>
            <p:ph idx="1"/>
          </p:nvPr>
        </p:nvSpPr>
        <p:spPr/>
        <p:txBody>
          <a:bodyPr/>
          <a:lstStyle/>
          <a:p>
            <a:r>
              <a:rPr lang="en-US" dirty="0" smtClean="0"/>
              <a:t>Strong on Communist Left</a:t>
            </a:r>
          </a:p>
          <a:p>
            <a:pPr lvl="1"/>
            <a:r>
              <a:rPr lang="en-US" dirty="0" smtClean="0"/>
              <a:t>American financial support = economic </a:t>
            </a:r>
            <a:r>
              <a:rPr lang="en-US" dirty="0" err="1" smtClean="0"/>
              <a:t>colonisation</a:t>
            </a:r>
            <a:endParaRPr lang="en-US" dirty="0" smtClean="0"/>
          </a:p>
          <a:p>
            <a:pPr lvl="1"/>
            <a:endParaRPr lang="en-US" dirty="0" smtClean="0"/>
          </a:p>
          <a:p>
            <a:r>
              <a:rPr lang="en-US" dirty="0" smtClean="0"/>
              <a:t>Pierre </a:t>
            </a:r>
            <a:r>
              <a:rPr lang="en-US" dirty="0" err="1" smtClean="0"/>
              <a:t>Poujade’s</a:t>
            </a:r>
            <a:r>
              <a:rPr lang="en-US" dirty="0" smtClean="0"/>
              <a:t> populist right movement</a:t>
            </a:r>
          </a:p>
          <a:p>
            <a:pPr lvl="1"/>
            <a:r>
              <a:rPr lang="en-US" dirty="0" smtClean="0"/>
              <a:t>Small merchants and shopkeepers in villages and rural areas, hit hard by </a:t>
            </a:r>
            <a:r>
              <a:rPr lang="en-US" dirty="0" err="1" smtClean="0"/>
              <a:t>modernisation</a:t>
            </a:r>
            <a:endParaRPr lang="en-US" dirty="0" smtClean="0"/>
          </a:p>
          <a:p>
            <a:pPr lvl="1"/>
            <a:r>
              <a:rPr lang="en-US" dirty="0" smtClean="0"/>
              <a:t>Pulled in some communist supporters</a:t>
            </a:r>
          </a:p>
          <a:p>
            <a:pPr lvl="1"/>
            <a:endParaRPr lang="en-US" dirty="0" smtClean="0"/>
          </a:p>
          <a:p>
            <a:pPr lvl="1"/>
            <a:endParaRPr lang="en-US" dirty="0"/>
          </a:p>
        </p:txBody>
      </p:sp>
    </p:spTree>
    <p:extLst>
      <p:ext uri="{BB962C8B-B14F-4D97-AF65-F5344CB8AC3E}">
        <p14:creationId xmlns:p14="http://schemas.microsoft.com/office/powerpoint/2010/main" val="3362769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Communist criticism of USA</a:t>
            </a:r>
            <a:endParaRPr lang="en-US" dirty="0"/>
          </a:p>
        </p:txBody>
      </p:sp>
      <p:sp>
        <p:nvSpPr>
          <p:cNvPr id="3" name="Content Placeholder 2"/>
          <p:cNvSpPr>
            <a:spLocks noGrp="1"/>
          </p:cNvSpPr>
          <p:nvPr>
            <p:ph idx="1"/>
          </p:nvPr>
        </p:nvSpPr>
        <p:spPr/>
        <p:txBody>
          <a:bodyPr/>
          <a:lstStyle/>
          <a:p>
            <a:r>
              <a:rPr lang="en-US" dirty="0" smtClean="0"/>
              <a:t>A </a:t>
            </a:r>
            <a:r>
              <a:rPr lang="en-US" dirty="0" err="1" smtClean="0"/>
              <a:t>civilisation</a:t>
            </a:r>
            <a:r>
              <a:rPr lang="en-US" dirty="0" smtClean="0"/>
              <a:t> of bathtubs and </a:t>
            </a:r>
            <a:r>
              <a:rPr lang="en-US" dirty="0" err="1" smtClean="0"/>
              <a:t>frigidaires</a:t>
            </a:r>
            <a:endParaRPr lang="en-US" dirty="0" smtClean="0"/>
          </a:p>
          <a:p>
            <a:pPr lvl="1"/>
            <a:r>
              <a:rPr lang="en-US" dirty="0" smtClean="0"/>
              <a:t>Communist writer Louis Aragon</a:t>
            </a:r>
          </a:p>
          <a:p>
            <a:r>
              <a:rPr lang="en-US" dirty="0" smtClean="0"/>
              <a:t>Saw </a:t>
            </a:r>
            <a:r>
              <a:rPr lang="en-US" i="1" dirty="0" err="1" smtClean="0"/>
              <a:t>Marshallisation</a:t>
            </a:r>
            <a:r>
              <a:rPr lang="en-US" i="1" dirty="0" smtClean="0"/>
              <a:t> </a:t>
            </a:r>
            <a:r>
              <a:rPr lang="en-US" dirty="0" smtClean="0"/>
              <a:t>and </a:t>
            </a:r>
            <a:r>
              <a:rPr lang="en-US" i="1" dirty="0" smtClean="0"/>
              <a:t>Coca-</a:t>
            </a:r>
            <a:r>
              <a:rPr lang="en-US" i="1" dirty="0" err="1" smtClean="0"/>
              <a:t>colonisation</a:t>
            </a:r>
            <a:r>
              <a:rPr lang="en-US" i="1" dirty="0" smtClean="0"/>
              <a:t> </a:t>
            </a:r>
            <a:r>
              <a:rPr lang="en-US" dirty="0" smtClean="0"/>
              <a:t>as against French interests</a:t>
            </a:r>
          </a:p>
          <a:p>
            <a:r>
              <a:rPr lang="en-US" dirty="0" smtClean="0"/>
              <a:t>1949 dockworkers refused to unload American goods (Marseilles, Bordeaux)</a:t>
            </a:r>
          </a:p>
          <a:p>
            <a:r>
              <a:rPr lang="en-US" dirty="0" smtClean="0"/>
              <a:t>Fear that US was making western Europe into a military base to attack USSR</a:t>
            </a:r>
            <a:endParaRPr lang="en-US" dirty="0"/>
          </a:p>
        </p:txBody>
      </p:sp>
    </p:spTree>
    <p:extLst>
      <p:ext uri="{BB962C8B-B14F-4D97-AF65-F5344CB8AC3E}">
        <p14:creationId xmlns:p14="http://schemas.microsoft.com/office/powerpoint/2010/main" val="1397298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Communist journal: </a:t>
            </a:r>
            <a:r>
              <a:rPr lang="en-US" i="1" dirty="0" err="1" smtClean="0"/>
              <a:t>L’Humanité</a:t>
            </a:r>
            <a:endParaRPr lang="en-US" dirty="0"/>
          </a:p>
        </p:txBody>
      </p:sp>
      <p:sp>
        <p:nvSpPr>
          <p:cNvPr id="3" name="Content Placeholder 2"/>
          <p:cNvSpPr>
            <a:spLocks noGrp="1"/>
          </p:cNvSpPr>
          <p:nvPr>
            <p:ph idx="1"/>
          </p:nvPr>
        </p:nvSpPr>
        <p:spPr/>
        <p:txBody>
          <a:bodyPr/>
          <a:lstStyle/>
          <a:p>
            <a:r>
              <a:rPr lang="en-US" dirty="0" smtClean="0"/>
              <a:t>Titles</a:t>
            </a:r>
          </a:p>
          <a:p>
            <a:pPr lvl="1"/>
            <a:r>
              <a:rPr lang="en-US" dirty="0" smtClean="0"/>
              <a:t>‘One can starve with a telephone’</a:t>
            </a:r>
          </a:p>
          <a:p>
            <a:pPr lvl="1"/>
            <a:r>
              <a:rPr lang="en-US" dirty="0" smtClean="0"/>
              <a:t>‘Not everyone has a bathroom’</a:t>
            </a:r>
          </a:p>
          <a:p>
            <a:pPr lvl="1"/>
            <a:r>
              <a:rPr lang="en-US" dirty="0" smtClean="0"/>
              <a:t>Consumerism as ‘bourgeois’ elitism</a:t>
            </a:r>
            <a:endParaRPr lang="en-US" dirty="0"/>
          </a:p>
          <a:p>
            <a:pPr lvl="1"/>
            <a:r>
              <a:rPr lang="en-US" dirty="0" smtClean="0"/>
              <a:t>(note: today in Europe, there are enough empty houses to home more than twice the number of homeless people)</a:t>
            </a:r>
          </a:p>
        </p:txBody>
      </p:sp>
    </p:spTree>
    <p:extLst>
      <p:ext uri="{BB962C8B-B14F-4D97-AF65-F5344CB8AC3E}">
        <p14:creationId xmlns:p14="http://schemas.microsoft.com/office/powerpoint/2010/main" val="1121651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Jean-Paul Sartre</a:t>
            </a:r>
            <a:endParaRPr lang="en-US" dirty="0"/>
          </a:p>
        </p:txBody>
      </p:sp>
      <p:sp>
        <p:nvSpPr>
          <p:cNvPr id="3" name="Content Placeholder 2"/>
          <p:cNvSpPr>
            <a:spLocks noGrp="1"/>
          </p:cNvSpPr>
          <p:nvPr>
            <p:ph idx="1"/>
          </p:nvPr>
        </p:nvSpPr>
        <p:spPr/>
        <p:txBody>
          <a:bodyPr>
            <a:normAutofit fontScale="92500"/>
          </a:bodyPr>
          <a:lstStyle/>
          <a:p>
            <a:r>
              <a:rPr lang="en-US" dirty="0" smtClean="0"/>
              <a:t>Initially ambivalent about US (1940s) but became a fellow traveller of the PCF and anti-American in 1950s</a:t>
            </a:r>
          </a:p>
          <a:p>
            <a:r>
              <a:rPr lang="en-US" dirty="0" smtClean="0"/>
              <a:t>Played role of public </a:t>
            </a:r>
            <a:r>
              <a:rPr lang="en-US" dirty="0" smtClean="0"/>
              <a:t>intellectual </a:t>
            </a:r>
            <a:r>
              <a:rPr lang="en-US" dirty="0" smtClean="0"/>
              <a:t>to denounce </a:t>
            </a:r>
            <a:r>
              <a:rPr lang="en-US" dirty="0" err="1" smtClean="0"/>
              <a:t>anti</a:t>
            </a:r>
            <a:r>
              <a:rPr lang="en-US" dirty="0" err="1" smtClean="0"/>
              <a:t>-</a:t>
            </a:r>
            <a:r>
              <a:rPr lang="en-US" dirty="0" err="1" smtClean="0"/>
              <a:t>semitism</a:t>
            </a:r>
            <a:r>
              <a:rPr lang="en-US" dirty="0" smtClean="0"/>
              <a:t> (in the spirit of the </a:t>
            </a:r>
            <a:r>
              <a:rPr lang="en-US" dirty="0" err="1" smtClean="0"/>
              <a:t>Dreyfusards</a:t>
            </a:r>
            <a:r>
              <a:rPr lang="en-US" dirty="0" smtClean="0"/>
              <a:t>): </a:t>
            </a:r>
            <a:endParaRPr lang="en-US" dirty="0" smtClean="0"/>
          </a:p>
          <a:p>
            <a:pPr lvl="1"/>
            <a:r>
              <a:rPr lang="en-US" dirty="0" smtClean="0"/>
              <a:t>Sartre focused on the </a:t>
            </a:r>
            <a:r>
              <a:rPr lang="en-US" dirty="0" smtClean="0"/>
              <a:t>Rosenberg </a:t>
            </a:r>
            <a:r>
              <a:rPr lang="en-US" dirty="0" smtClean="0"/>
              <a:t>trial in US</a:t>
            </a:r>
            <a:endParaRPr lang="en-US" dirty="0" smtClean="0"/>
          </a:p>
          <a:p>
            <a:pPr lvl="2"/>
            <a:r>
              <a:rPr lang="en-US" dirty="0" smtClean="0"/>
              <a:t>Julius and Ethel Rosenberg: Jewish American family – convicted of spying for the USSR.  Death penalty in 1953.</a:t>
            </a:r>
          </a:p>
          <a:p>
            <a:pPr lvl="2"/>
            <a:r>
              <a:rPr lang="en-US" dirty="0" smtClean="0"/>
              <a:t>The Rosenberg Trial is seen in </a:t>
            </a:r>
            <a:r>
              <a:rPr lang="en-US" dirty="0" smtClean="0"/>
              <a:t>France as part of </a:t>
            </a:r>
            <a:r>
              <a:rPr lang="en-US" dirty="0" smtClean="0"/>
              <a:t>American fanaticism </a:t>
            </a:r>
            <a:r>
              <a:rPr lang="en-US" dirty="0" smtClean="0"/>
              <a:t>and </a:t>
            </a:r>
            <a:r>
              <a:rPr lang="en-US" dirty="0" err="1" smtClean="0"/>
              <a:t>anti-semitism</a:t>
            </a:r>
            <a:r>
              <a:rPr lang="en-US" dirty="0" smtClean="0"/>
              <a:t>… moment of McCarthyism </a:t>
            </a:r>
            <a:endParaRPr lang="en-US" dirty="0"/>
          </a:p>
        </p:txBody>
      </p:sp>
    </p:spTree>
    <p:extLst>
      <p:ext uri="{BB962C8B-B14F-4D97-AF65-F5344CB8AC3E}">
        <p14:creationId xmlns:p14="http://schemas.microsoft.com/office/powerpoint/2010/main" val="675971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Poujadisme</a:t>
            </a:r>
            <a:endParaRPr lang="en-US" dirty="0"/>
          </a:p>
        </p:txBody>
      </p:sp>
      <p:sp>
        <p:nvSpPr>
          <p:cNvPr id="3" name="Content Placeholder 2"/>
          <p:cNvSpPr>
            <a:spLocks noGrp="1"/>
          </p:cNvSpPr>
          <p:nvPr>
            <p:ph idx="1"/>
          </p:nvPr>
        </p:nvSpPr>
        <p:spPr>
          <a:xfrm>
            <a:off x="457200" y="1600200"/>
            <a:ext cx="3779724" cy="4525963"/>
          </a:xfrm>
        </p:spPr>
        <p:txBody>
          <a:bodyPr>
            <a:normAutofit fontScale="92500" lnSpcReduction="10000"/>
          </a:bodyPr>
          <a:lstStyle/>
          <a:p>
            <a:r>
              <a:rPr lang="en-US" dirty="0" smtClean="0"/>
              <a:t>Pierre </a:t>
            </a:r>
            <a:r>
              <a:rPr lang="en-US" dirty="0" err="1" smtClean="0"/>
              <a:t>Poujade</a:t>
            </a:r>
            <a:endParaRPr lang="en-US" dirty="0" smtClean="0"/>
          </a:p>
          <a:p>
            <a:pPr lvl="1"/>
            <a:r>
              <a:rPr lang="en-US" dirty="0" smtClean="0"/>
              <a:t>Quasi-fascist in 1930s (supported </a:t>
            </a:r>
            <a:r>
              <a:rPr lang="en-US" dirty="0" err="1" smtClean="0"/>
              <a:t>Doriot’s</a:t>
            </a:r>
            <a:r>
              <a:rPr lang="en-US" dirty="0" smtClean="0"/>
              <a:t> movement against the leftwing Popular Front)</a:t>
            </a:r>
          </a:p>
          <a:p>
            <a:pPr lvl="1"/>
            <a:r>
              <a:rPr lang="en-US" dirty="0" smtClean="0"/>
              <a:t>Supported Vichy, before escaping to North Africa</a:t>
            </a:r>
          </a:p>
          <a:p>
            <a:pPr lvl="1"/>
            <a:r>
              <a:rPr lang="en-US" dirty="0" smtClean="0"/>
              <a:t>Gaullist after WWII (conservative)</a:t>
            </a:r>
          </a:p>
        </p:txBody>
      </p:sp>
      <p:pic>
        <p:nvPicPr>
          <p:cNvPr id="5" name="Picture 4" descr="07b-Pierre-Poujad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4798" y="2207053"/>
            <a:ext cx="3760847" cy="3770368"/>
          </a:xfrm>
          <a:prstGeom prst="rect">
            <a:avLst/>
          </a:prstGeom>
        </p:spPr>
      </p:pic>
    </p:spTree>
    <p:extLst>
      <p:ext uri="{BB962C8B-B14F-4D97-AF65-F5344CB8AC3E}">
        <p14:creationId xmlns:p14="http://schemas.microsoft.com/office/powerpoint/2010/main" val="3351715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Poujadisme</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n-US" dirty="0"/>
          </a:p>
          <a:p>
            <a:r>
              <a:rPr lang="en-US" i="1" dirty="0"/>
              <a:t>Union de </a:t>
            </a:r>
            <a:r>
              <a:rPr lang="en-US" i="1" dirty="0" err="1"/>
              <a:t>défense</a:t>
            </a:r>
            <a:r>
              <a:rPr lang="en-US" i="1" dirty="0"/>
              <a:t> </a:t>
            </a:r>
            <a:r>
              <a:rPr lang="en-US" i="1" dirty="0" err="1"/>
              <a:t>commerçants</a:t>
            </a:r>
            <a:r>
              <a:rPr lang="en-US" i="1" dirty="0"/>
              <a:t> et </a:t>
            </a:r>
            <a:r>
              <a:rPr lang="en-US" i="1" dirty="0" smtClean="0"/>
              <a:t>artisans </a:t>
            </a:r>
            <a:r>
              <a:rPr lang="en-US" dirty="0" smtClean="0"/>
              <a:t>(1953)</a:t>
            </a:r>
            <a:endParaRPr lang="en-US" dirty="0"/>
          </a:p>
          <a:p>
            <a:r>
              <a:rPr lang="en-US" dirty="0"/>
              <a:t>Conflated heavy taxes on this group with </a:t>
            </a:r>
            <a:r>
              <a:rPr lang="en-US" dirty="0" err="1"/>
              <a:t>Americanisation</a:t>
            </a:r>
            <a:r>
              <a:rPr lang="en-US" dirty="0"/>
              <a:t> – big businesses crushing the </a:t>
            </a:r>
            <a:r>
              <a:rPr lang="en-US" dirty="0" smtClean="0"/>
              <a:t>small</a:t>
            </a:r>
          </a:p>
          <a:p>
            <a:r>
              <a:rPr lang="en-US" dirty="0" smtClean="0"/>
              <a:t>Against price-controls (implemented to reduce inflation… but inflation benefited small businesses)</a:t>
            </a:r>
            <a:endParaRPr lang="en-US" dirty="0"/>
          </a:p>
          <a:p>
            <a:r>
              <a:rPr lang="en-US" dirty="0"/>
              <a:t>400,000 members by </a:t>
            </a:r>
            <a:r>
              <a:rPr lang="en-US" dirty="0" smtClean="0"/>
              <a:t>1955</a:t>
            </a:r>
          </a:p>
          <a:p>
            <a:r>
              <a:rPr lang="en-US" dirty="0" smtClean="0"/>
              <a:t>Anti de-</a:t>
            </a:r>
            <a:r>
              <a:rPr lang="en-US" dirty="0" err="1" smtClean="0"/>
              <a:t>colonisation</a:t>
            </a:r>
            <a:endParaRPr lang="en-US" dirty="0" smtClean="0"/>
          </a:p>
          <a:p>
            <a:r>
              <a:rPr lang="en-US" dirty="0" smtClean="0"/>
              <a:t>Sharp </a:t>
            </a:r>
            <a:r>
              <a:rPr lang="en-US" dirty="0"/>
              <a:t>a</a:t>
            </a:r>
            <a:r>
              <a:rPr lang="en-US" dirty="0" smtClean="0"/>
              <a:t>nti-Semitic barbs (refused to see Jews as French)</a:t>
            </a:r>
            <a:endParaRPr lang="en-US" dirty="0"/>
          </a:p>
          <a:p>
            <a:r>
              <a:rPr lang="en-US" dirty="0"/>
              <a:t>Won 52 seats in the National Assembly in </a:t>
            </a:r>
            <a:r>
              <a:rPr lang="en-US" dirty="0" smtClean="0"/>
              <a:t>1956</a:t>
            </a:r>
          </a:p>
          <a:p>
            <a:r>
              <a:rPr lang="en-US" dirty="0" smtClean="0"/>
              <a:t>Faded in 1958 upon the rise of the 5</a:t>
            </a:r>
            <a:r>
              <a:rPr lang="en-US" baseline="30000" dirty="0" smtClean="0"/>
              <a:t>th</a:t>
            </a:r>
            <a:r>
              <a:rPr lang="en-US" dirty="0" smtClean="0"/>
              <a:t> Republic</a:t>
            </a:r>
            <a:endParaRPr lang="en-US" dirty="0"/>
          </a:p>
          <a:p>
            <a:endParaRPr lang="en-US" dirty="0"/>
          </a:p>
        </p:txBody>
      </p:sp>
    </p:spTree>
    <p:extLst>
      <p:ext uri="{BB962C8B-B14F-4D97-AF65-F5344CB8AC3E}">
        <p14:creationId xmlns:p14="http://schemas.microsoft.com/office/powerpoint/2010/main" val="2261982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Coca-Cola</a:t>
            </a:r>
            <a:endParaRPr lang="en-US" dirty="0"/>
          </a:p>
        </p:txBody>
      </p:sp>
      <p:sp>
        <p:nvSpPr>
          <p:cNvPr id="3" name="Content Placeholder 2"/>
          <p:cNvSpPr>
            <a:spLocks noGrp="1"/>
          </p:cNvSpPr>
          <p:nvPr>
            <p:ph idx="1"/>
          </p:nvPr>
        </p:nvSpPr>
        <p:spPr/>
        <p:txBody>
          <a:bodyPr>
            <a:normAutofit lnSpcReduction="10000"/>
          </a:bodyPr>
          <a:lstStyle/>
          <a:p>
            <a:r>
              <a:rPr lang="en-US" dirty="0" smtClean="0"/>
              <a:t>Targeted in anti-American campaigns, why?</a:t>
            </a:r>
          </a:p>
          <a:p>
            <a:pPr lvl="1"/>
            <a:r>
              <a:rPr lang="en-US" dirty="0" smtClean="0"/>
              <a:t>Seen as tool of foreign policy</a:t>
            </a:r>
          </a:p>
          <a:p>
            <a:pPr lvl="1"/>
            <a:r>
              <a:rPr lang="en-US" dirty="0" smtClean="0"/>
              <a:t>Head of company was a former Roosevelt advisor, who saw Coca Cola as a vehicle for spreading American democracy</a:t>
            </a:r>
          </a:p>
          <a:p>
            <a:pPr lvl="1"/>
            <a:r>
              <a:rPr lang="en-US" dirty="0" smtClean="0"/>
              <a:t>Heavy propaganda</a:t>
            </a:r>
          </a:p>
          <a:p>
            <a:pPr lvl="1"/>
            <a:r>
              <a:rPr lang="en-US" dirty="0" smtClean="0"/>
              <a:t>Economic concerns </a:t>
            </a:r>
          </a:p>
          <a:p>
            <a:pPr lvl="2"/>
            <a:r>
              <a:rPr lang="en-US" dirty="0" smtClean="0"/>
              <a:t>Coke’s repatriation of profits from France</a:t>
            </a:r>
          </a:p>
          <a:p>
            <a:pPr lvl="2"/>
            <a:r>
              <a:rPr lang="en-US" dirty="0" smtClean="0"/>
              <a:t>Threat to domestic wine and juice industries</a:t>
            </a:r>
          </a:p>
          <a:p>
            <a:pPr lvl="1"/>
            <a:r>
              <a:rPr lang="en-US" dirty="0" smtClean="0"/>
              <a:t>Health concerns (coke leaves? Phosphoric acid?)</a:t>
            </a:r>
          </a:p>
          <a:p>
            <a:pPr marL="914400" lvl="2" indent="0">
              <a:buNone/>
            </a:pPr>
            <a:endParaRPr lang="en-US" dirty="0"/>
          </a:p>
        </p:txBody>
      </p:sp>
    </p:spTree>
    <p:extLst>
      <p:ext uri="{BB962C8B-B14F-4D97-AF65-F5344CB8AC3E}">
        <p14:creationId xmlns:p14="http://schemas.microsoft.com/office/powerpoint/2010/main" val="3061801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affair</a:t>
            </a:r>
            <a:endParaRPr lang="en-US" dirty="0"/>
          </a:p>
        </p:txBody>
      </p:sp>
      <p:sp>
        <p:nvSpPr>
          <p:cNvPr id="3" name="Content Placeholder 2"/>
          <p:cNvSpPr>
            <a:spLocks noGrp="1"/>
          </p:cNvSpPr>
          <p:nvPr>
            <p:ph idx="1"/>
          </p:nvPr>
        </p:nvSpPr>
        <p:spPr>
          <a:xfrm>
            <a:off x="457200" y="1600200"/>
            <a:ext cx="8229600" cy="4833041"/>
          </a:xfrm>
        </p:spPr>
        <p:txBody>
          <a:bodyPr>
            <a:normAutofit fontScale="85000" lnSpcReduction="20000"/>
          </a:bodyPr>
          <a:lstStyle/>
          <a:p>
            <a:r>
              <a:rPr lang="en-US" dirty="0" smtClean="0"/>
              <a:t>Coca-Cola fights back… doesn’t want France to set a precedent… Cold War politics?</a:t>
            </a:r>
          </a:p>
          <a:p>
            <a:endParaRPr lang="en-US" dirty="0"/>
          </a:p>
          <a:p>
            <a:r>
              <a:rPr lang="en-US" dirty="0" smtClean="0"/>
              <a:t>CC chief gets US government to apply pressure on France</a:t>
            </a:r>
          </a:p>
          <a:p>
            <a:endParaRPr lang="en-US" dirty="0"/>
          </a:p>
          <a:p>
            <a:r>
              <a:rPr lang="en-US" dirty="0" smtClean="0"/>
              <a:t>James Farley (chairman of CC): ‘CC was not injurious to the health of American soldiers who liberated France from the Nazis so that the Communist deputies could be in session today.’</a:t>
            </a:r>
          </a:p>
          <a:p>
            <a:endParaRPr lang="en-US" dirty="0" smtClean="0"/>
          </a:p>
          <a:p>
            <a:r>
              <a:rPr lang="en-US" dirty="0" smtClean="0"/>
              <a:t>French government acquiesces: April 1950</a:t>
            </a:r>
            <a:endParaRPr lang="en-US" dirty="0"/>
          </a:p>
        </p:txBody>
      </p:sp>
    </p:spTree>
    <p:extLst>
      <p:ext uri="{BB962C8B-B14F-4D97-AF65-F5344CB8AC3E}">
        <p14:creationId xmlns:p14="http://schemas.microsoft.com/office/powerpoint/2010/main" val="2621154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Bretton Woods 1944</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Conference in New Hampshire</a:t>
            </a:r>
          </a:p>
          <a:p>
            <a:r>
              <a:rPr lang="en-US" dirty="0" smtClean="0"/>
              <a:t>Allies meet to set up postwar economy</a:t>
            </a:r>
          </a:p>
          <a:p>
            <a:r>
              <a:rPr lang="en-US" dirty="0" smtClean="0"/>
              <a:t>Currencies pegged to price of gold</a:t>
            </a:r>
          </a:p>
          <a:p>
            <a:pPr lvl="1"/>
            <a:r>
              <a:rPr lang="en-US" dirty="0" smtClean="0"/>
              <a:t>US held 2/3 of world’s gold supply – essentially, fixing the world economy to the dollar</a:t>
            </a:r>
          </a:p>
          <a:p>
            <a:pPr lvl="1"/>
            <a:r>
              <a:rPr lang="en-US" dirty="0" smtClean="0"/>
              <a:t>US is the only creditor nation after WWII</a:t>
            </a:r>
          </a:p>
          <a:p>
            <a:r>
              <a:rPr lang="en-US" dirty="0" smtClean="0"/>
              <a:t>IMF to compensate for trade imbalances of payments</a:t>
            </a:r>
          </a:p>
        </p:txBody>
      </p:sp>
    </p:spTree>
    <p:extLst>
      <p:ext uri="{BB962C8B-B14F-4D97-AF65-F5344CB8AC3E}">
        <p14:creationId xmlns:p14="http://schemas.microsoft.com/office/powerpoint/2010/main" val="4232661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Soft-drink politics in 1999</a:t>
            </a:r>
            <a:endParaRPr lang="en-US" dirty="0"/>
          </a:p>
        </p:txBody>
      </p:sp>
      <p:sp>
        <p:nvSpPr>
          <p:cNvPr id="3" name="Content Placeholder 2"/>
          <p:cNvSpPr>
            <a:spLocks noGrp="1"/>
          </p:cNvSpPr>
          <p:nvPr>
            <p:ph idx="1"/>
          </p:nvPr>
        </p:nvSpPr>
        <p:spPr/>
        <p:txBody>
          <a:bodyPr>
            <a:normAutofit lnSpcReduction="10000"/>
          </a:bodyPr>
          <a:lstStyle/>
          <a:p>
            <a:r>
              <a:rPr lang="en-US" dirty="0" smtClean="0"/>
              <a:t>Coca-Cola tries to buy the French soft drink </a:t>
            </a:r>
            <a:r>
              <a:rPr lang="en-US" dirty="0" err="1" smtClean="0"/>
              <a:t>Orangina</a:t>
            </a:r>
            <a:r>
              <a:rPr lang="en-US" dirty="0" smtClean="0"/>
              <a:t>, originally produced in Algeria in 1930s and sold in Europe after WWII.</a:t>
            </a:r>
          </a:p>
          <a:p>
            <a:endParaRPr lang="en-US" dirty="0"/>
          </a:p>
          <a:p>
            <a:r>
              <a:rPr lang="en-US" dirty="0" smtClean="0"/>
              <a:t>Production moves to Marseilles in 1962 during Algerian War</a:t>
            </a:r>
          </a:p>
          <a:p>
            <a:endParaRPr lang="en-US" dirty="0"/>
          </a:p>
          <a:p>
            <a:r>
              <a:rPr lang="en-US" dirty="0" smtClean="0"/>
              <a:t>French government blocks sale based on ‘anti-competition’ grounds in 1999.</a:t>
            </a:r>
            <a:endParaRPr lang="en-US" dirty="0"/>
          </a:p>
        </p:txBody>
      </p:sp>
    </p:spTree>
    <p:extLst>
      <p:ext uri="{BB962C8B-B14F-4D97-AF65-F5344CB8AC3E}">
        <p14:creationId xmlns:p14="http://schemas.microsoft.com/office/powerpoint/2010/main" val="3952097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Bretton Woods?</a:t>
            </a:r>
            <a:endParaRPr lang="en-US" dirty="0"/>
          </a:p>
        </p:txBody>
      </p:sp>
      <p:sp>
        <p:nvSpPr>
          <p:cNvPr id="3" name="Content Placeholder 2"/>
          <p:cNvSpPr>
            <a:spLocks noGrp="1"/>
          </p:cNvSpPr>
          <p:nvPr>
            <p:ph idx="1"/>
          </p:nvPr>
        </p:nvSpPr>
        <p:spPr/>
        <p:txBody>
          <a:bodyPr>
            <a:normAutofit fontScale="77500" lnSpcReduction="20000"/>
          </a:bodyPr>
          <a:lstStyle/>
          <a:p>
            <a:r>
              <a:rPr lang="en-US" dirty="0"/>
              <a:t>US agenda: prevent postwar recession </a:t>
            </a:r>
            <a:r>
              <a:rPr lang="en-US" dirty="0" smtClean="0"/>
              <a:t>in US by </a:t>
            </a:r>
            <a:r>
              <a:rPr lang="en-US" dirty="0"/>
              <a:t>recycling US surpluses abroad, </a:t>
            </a:r>
            <a:r>
              <a:rPr lang="en-US" dirty="0" smtClean="0"/>
              <a:t>giving battered countries with no financial credit the means to pay for American goods.</a:t>
            </a:r>
          </a:p>
          <a:p>
            <a:r>
              <a:rPr lang="en-US" dirty="0" smtClean="0"/>
              <a:t>Should recycling of US surpluses be </a:t>
            </a:r>
            <a:r>
              <a:rPr lang="en-US" dirty="0" err="1" smtClean="0"/>
              <a:t>institutionalised</a:t>
            </a:r>
            <a:r>
              <a:rPr lang="en-US" dirty="0" smtClean="0"/>
              <a:t> at the global level or left to the discretion of US? </a:t>
            </a:r>
          </a:p>
          <a:p>
            <a:pPr lvl="1"/>
            <a:r>
              <a:rPr lang="en-US" dirty="0" smtClean="0"/>
              <a:t>John Maynard Keynes vs. Harry Dexter White</a:t>
            </a:r>
          </a:p>
          <a:p>
            <a:pPr lvl="2"/>
            <a:r>
              <a:rPr lang="en-US" dirty="0" smtClean="0"/>
              <a:t>K = create world institutions for guaranteeing wealth transfers (recycling), much like USA does internally among its federated states (but unlike Europe today, which refuses to create such institutions)</a:t>
            </a:r>
          </a:p>
          <a:p>
            <a:pPr lvl="2"/>
            <a:r>
              <a:rPr lang="en-US" dirty="0" smtClean="0"/>
              <a:t>W = Wants to preserve USA’s discretion to recycle surpluses abroad… </a:t>
            </a:r>
          </a:p>
          <a:p>
            <a:pPr lvl="1"/>
            <a:r>
              <a:rPr lang="en-US" dirty="0" smtClean="0"/>
              <a:t>Despite its refusal to subject itself to international economic institutions with sovereign economic authority, the US opted to willingly recycle its surpluses with a great degree of liberality </a:t>
            </a:r>
          </a:p>
          <a:p>
            <a:endParaRPr lang="en-US" dirty="0"/>
          </a:p>
        </p:txBody>
      </p:sp>
    </p:spTree>
    <p:extLst>
      <p:ext uri="{BB962C8B-B14F-4D97-AF65-F5344CB8AC3E}">
        <p14:creationId xmlns:p14="http://schemas.microsoft.com/office/powerpoint/2010/main" val="3583730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Bretton Woods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Fix the dollar to gold, then world currencies to the dollar. </a:t>
            </a:r>
            <a:endParaRPr lang="en-US" dirty="0" smtClean="0"/>
          </a:p>
          <a:p>
            <a:endParaRPr lang="en-US" dirty="0"/>
          </a:p>
          <a:p>
            <a:r>
              <a:rPr lang="en-US" dirty="0" smtClean="0"/>
              <a:t>Dollars flow into Europe and </a:t>
            </a:r>
            <a:r>
              <a:rPr lang="en-US" dirty="0" smtClean="0"/>
              <a:t>elsewhere (aid, loans, investments), </a:t>
            </a:r>
            <a:r>
              <a:rPr lang="en-US" dirty="0" smtClean="0"/>
              <a:t>providing means to purchase US </a:t>
            </a:r>
            <a:r>
              <a:rPr lang="en-US" dirty="0" smtClean="0"/>
              <a:t>goods.</a:t>
            </a:r>
            <a:endParaRPr lang="en-US" dirty="0" smtClean="0"/>
          </a:p>
          <a:p>
            <a:endParaRPr lang="en-US" dirty="0" smtClean="0"/>
          </a:p>
          <a:p>
            <a:r>
              <a:rPr lang="en-US" dirty="0" smtClean="0"/>
              <a:t>Much of the world is </a:t>
            </a:r>
            <a:r>
              <a:rPr lang="en-US" dirty="0" smtClean="0"/>
              <a:t>now at </a:t>
            </a:r>
            <a:r>
              <a:rPr lang="en-US" dirty="0" smtClean="0"/>
              <a:t>the mercy of decisions made in Washington and New York about global wealth flows</a:t>
            </a:r>
            <a:endParaRPr lang="en-US" dirty="0"/>
          </a:p>
        </p:txBody>
      </p:sp>
    </p:spTree>
    <p:extLst>
      <p:ext uri="{BB962C8B-B14F-4D97-AF65-F5344CB8AC3E}">
        <p14:creationId xmlns:p14="http://schemas.microsoft.com/office/powerpoint/2010/main" val="1033623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Bretton Woods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1971: Nixon takes the US (now running deficits rather than </a:t>
            </a:r>
            <a:r>
              <a:rPr lang="en-US" dirty="0" smtClean="0"/>
              <a:t>surpluses) </a:t>
            </a:r>
            <a:r>
              <a:rPr lang="en-US" dirty="0" smtClean="0"/>
              <a:t>off gold standard</a:t>
            </a:r>
          </a:p>
          <a:p>
            <a:endParaRPr lang="en-US" dirty="0"/>
          </a:p>
          <a:p>
            <a:r>
              <a:rPr lang="en-US" dirty="0" smtClean="0"/>
              <a:t>Dollar becomes fiat money (Federal Reserve Bank and Treasury decide how much to </a:t>
            </a:r>
            <a:r>
              <a:rPr lang="en-US" dirty="0" smtClean="0"/>
              <a:t>print – no longer backed by gold but many countries are still pegged to dollar)</a:t>
            </a:r>
            <a:endParaRPr lang="en-US" dirty="0" smtClean="0"/>
          </a:p>
          <a:p>
            <a:endParaRPr lang="en-US" dirty="0"/>
          </a:p>
          <a:p>
            <a:r>
              <a:rPr lang="en-US" dirty="0" smtClean="0"/>
              <a:t>1970s-2000s: US to control world economy </a:t>
            </a:r>
            <a:r>
              <a:rPr lang="en-US" i="1" u="sng" dirty="0" smtClean="0"/>
              <a:t>through </a:t>
            </a:r>
            <a:r>
              <a:rPr lang="en-US" i="1" u="sng" dirty="0" smtClean="0"/>
              <a:t>running high </a:t>
            </a:r>
            <a:r>
              <a:rPr lang="en-US" i="1" u="sng" dirty="0" smtClean="0"/>
              <a:t>debts</a:t>
            </a:r>
            <a:r>
              <a:rPr lang="en-US" i="1" u="sng" dirty="0" smtClean="0"/>
              <a:t>!!</a:t>
            </a:r>
          </a:p>
          <a:p>
            <a:pPr lvl="1"/>
            <a:r>
              <a:rPr lang="en-US" dirty="0" smtClean="0"/>
              <a:t>Debts: government, trade and consumer</a:t>
            </a:r>
          </a:p>
          <a:p>
            <a:pPr lvl="1"/>
            <a:r>
              <a:rPr lang="en-US" dirty="0" err="1" smtClean="0"/>
              <a:t>Financialisation</a:t>
            </a:r>
            <a:r>
              <a:rPr lang="en-US" dirty="0" smtClean="0"/>
              <a:t> of the economy: debts became bundled with assets in obscure financial instruments, creating new kinds of money – bank wealth based on colossal but hidden debts…</a:t>
            </a:r>
          </a:p>
          <a:p>
            <a:r>
              <a:rPr lang="en-US" dirty="0" smtClean="0"/>
              <a:t>Why?  The trick </a:t>
            </a:r>
            <a:r>
              <a:rPr lang="en-US" dirty="0" smtClean="0"/>
              <a:t>now was </a:t>
            </a:r>
            <a:r>
              <a:rPr lang="en-US" dirty="0" smtClean="0"/>
              <a:t>to recycle </a:t>
            </a:r>
            <a:r>
              <a:rPr lang="en-US" i="1" dirty="0" smtClean="0"/>
              <a:t>other countries’ </a:t>
            </a:r>
            <a:r>
              <a:rPr lang="en-US" i="1" dirty="0" smtClean="0"/>
              <a:t>surpluses </a:t>
            </a:r>
            <a:r>
              <a:rPr lang="en-US" dirty="0" smtClean="0"/>
              <a:t>through Wall Street </a:t>
            </a:r>
            <a:r>
              <a:rPr lang="en-US" dirty="0" smtClean="0"/>
              <a:t>rather than recycling American surpluses abroad</a:t>
            </a:r>
            <a:endParaRPr lang="en-US" dirty="0" smtClean="0"/>
          </a:p>
          <a:p>
            <a:pPr lvl="1"/>
            <a:r>
              <a:rPr lang="en-US" dirty="0" smtClean="0"/>
              <a:t>The great profits made in other producer countries as the result of American consumption (and Americans went into debt to buy those goods) made their way to Wall Street, where they got combined with financial products that conceal debts… indeed, debts themselves become money among banks, who trade them</a:t>
            </a:r>
            <a:endParaRPr lang="en-US" dirty="0"/>
          </a:p>
        </p:txBody>
      </p:sp>
    </p:spTree>
    <p:extLst>
      <p:ext uri="{BB962C8B-B14F-4D97-AF65-F5344CB8AC3E}">
        <p14:creationId xmlns:p14="http://schemas.microsoft.com/office/powerpoint/2010/main" val="728895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Worldwide effect of this?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Small countries suffer deflation and crushing debts</a:t>
            </a:r>
          </a:p>
          <a:p>
            <a:r>
              <a:rPr lang="en-US" dirty="0" smtClean="0"/>
              <a:t>IMF </a:t>
            </a:r>
            <a:r>
              <a:rPr lang="en-US" dirty="0" smtClean="0"/>
              <a:t>(</a:t>
            </a:r>
            <a:r>
              <a:rPr lang="en-US" dirty="0" smtClean="0"/>
              <a:t>International Monetary Fund) </a:t>
            </a:r>
            <a:r>
              <a:rPr lang="en-US" dirty="0" smtClean="0"/>
              <a:t>lends </a:t>
            </a:r>
            <a:r>
              <a:rPr lang="en-US" dirty="0" smtClean="0"/>
              <a:t>to weak countries in crisis, but on condition that they cut public spending (which shrinks their economies), privatize public assets (often natural resources) and pay back loans with interest (but now without the public assets or tax revenues of productive forces)</a:t>
            </a:r>
          </a:p>
          <a:p>
            <a:r>
              <a:rPr lang="en-US" dirty="0" smtClean="0"/>
              <a:t>Downward deflationary spiral and indebtedness: violence, right and left wing revolutions</a:t>
            </a:r>
            <a:endParaRPr lang="en-US" dirty="0"/>
          </a:p>
        </p:txBody>
      </p:sp>
    </p:spTree>
    <p:extLst>
      <p:ext uri="{BB962C8B-B14F-4D97-AF65-F5344CB8AC3E}">
        <p14:creationId xmlns:p14="http://schemas.microsoft.com/office/powerpoint/2010/main" val="3130270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2008 Crisis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US banks go bankrupt, transfer their debts to the government books… private debts are </a:t>
            </a:r>
            <a:r>
              <a:rPr lang="en-US" dirty="0" smtClean="0"/>
              <a:t>thus </a:t>
            </a:r>
            <a:r>
              <a:rPr lang="en-US" dirty="0" err="1" smtClean="0"/>
              <a:t>nationalised</a:t>
            </a:r>
            <a:r>
              <a:rPr lang="en-US" dirty="0" smtClean="0"/>
              <a:t> </a:t>
            </a:r>
            <a:endParaRPr lang="en-US" dirty="0" smtClean="0"/>
          </a:p>
          <a:p>
            <a:r>
              <a:rPr lang="en-US" dirty="0" smtClean="0"/>
              <a:t>Other countries forced to do the same, even economically weak ones</a:t>
            </a:r>
          </a:p>
          <a:p>
            <a:r>
              <a:rPr lang="en-US" dirty="0" smtClean="0"/>
              <a:t>Greek gov’t bails out its banks, but goes bankrupt in the process</a:t>
            </a:r>
          </a:p>
          <a:p>
            <a:r>
              <a:rPr lang="en-US" dirty="0" smtClean="0"/>
              <a:t>Germany now </a:t>
            </a:r>
            <a:r>
              <a:rPr lang="en-US" dirty="0" smtClean="0"/>
              <a:t>in much the same positions as US after </a:t>
            </a:r>
            <a:r>
              <a:rPr lang="en-US" dirty="0" smtClean="0"/>
              <a:t>WWII</a:t>
            </a:r>
          </a:p>
          <a:p>
            <a:pPr lvl="1"/>
            <a:r>
              <a:rPr lang="en-US" dirty="0" smtClean="0"/>
              <a:t>Germany </a:t>
            </a:r>
            <a:r>
              <a:rPr lang="en-US" dirty="0" smtClean="0"/>
              <a:t>refuses to recycle </a:t>
            </a:r>
            <a:r>
              <a:rPr lang="en-US" dirty="0" smtClean="0"/>
              <a:t>its surpluses to spur production in weak Eurozone </a:t>
            </a:r>
            <a:r>
              <a:rPr lang="en-US" dirty="0" smtClean="0"/>
              <a:t>countries like Greece – it will </a:t>
            </a:r>
            <a:r>
              <a:rPr lang="en-US" i="1" dirty="0" smtClean="0"/>
              <a:t>lend</a:t>
            </a:r>
            <a:r>
              <a:rPr lang="en-US" dirty="0" smtClean="0"/>
              <a:t> but not </a:t>
            </a:r>
            <a:r>
              <a:rPr lang="en-US" i="1" dirty="0" smtClean="0"/>
              <a:t>recycle </a:t>
            </a:r>
            <a:r>
              <a:rPr lang="en-US" dirty="0" smtClean="0"/>
              <a:t>(or redistribute). The US opted to redistribute through aid after WWII, with great results for both Europe and US.</a:t>
            </a:r>
            <a:endParaRPr lang="en-US" dirty="0" smtClean="0"/>
          </a:p>
        </p:txBody>
      </p:sp>
    </p:spTree>
    <p:extLst>
      <p:ext uri="{BB962C8B-B14F-4D97-AF65-F5344CB8AC3E}">
        <p14:creationId xmlns:p14="http://schemas.microsoft.com/office/powerpoint/2010/main" val="2206612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2008 Crisis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Germany today</a:t>
            </a:r>
          </a:p>
          <a:p>
            <a:pPr lvl="1"/>
            <a:r>
              <a:rPr lang="en-US" dirty="0" smtClean="0"/>
              <a:t>Could do as Keynes proposed </a:t>
            </a:r>
            <a:r>
              <a:rPr lang="en-US" dirty="0" smtClean="0"/>
              <a:t>to US in </a:t>
            </a:r>
            <a:r>
              <a:rPr lang="en-US" dirty="0" smtClean="0"/>
              <a:t>1944:</a:t>
            </a:r>
          </a:p>
          <a:p>
            <a:pPr lvl="2"/>
            <a:r>
              <a:rPr lang="en-US" dirty="0" smtClean="0"/>
              <a:t>Push </a:t>
            </a:r>
            <a:r>
              <a:rPr lang="en-US" dirty="0" err="1" smtClean="0"/>
              <a:t>Europeanisation</a:t>
            </a:r>
            <a:r>
              <a:rPr lang="en-US" dirty="0" smtClean="0"/>
              <a:t> of economic institutions further: create European treasury that can recycle surpluses around Europe, the way the US Fed and Treasury do around the entire US (e.g., military bases in the deep south, which are thus spared from outright economic depression… national benefits, pensions, public works projects)</a:t>
            </a:r>
          </a:p>
          <a:p>
            <a:pPr lvl="1"/>
            <a:r>
              <a:rPr lang="en-US" dirty="0" smtClean="0"/>
              <a:t>G could </a:t>
            </a:r>
            <a:r>
              <a:rPr lang="en-US" dirty="0" smtClean="0"/>
              <a:t>do as US chose </a:t>
            </a:r>
            <a:r>
              <a:rPr lang="en-US" dirty="0" smtClean="0"/>
              <a:t>voluntarily to </a:t>
            </a:r>
            <a:r>
              <a:rPr lang="en-US" dirty="0" smtClean="0"/>
              <a:t>do after </a:t>
            </a:r>
            <a:r>
              <a:rPr lang="en-US" dirty="0" smtClean="0"/>
              <a:t>1944 (after rejecting Keynes international economic regulatory institutions)</a:t>
            </a:r>
            <a:endParaRPr lang="en-US" dirty="0" smtClean="0"/>
          </a:p>
          <a:p>
            <a:pPr lvl="2"/>
            <a:r>
              <a:rPr lang="en-US" dirty="0" smtClean="0"/>
              <a:t>Just give money (recycle its surpluses) to poor countries to provide them the means to purchase goods and generate productive power of their own</a:t>
            </a:r>
          </a:p>
          <a:p>
            <a:pPr lvl="1"/>
            <a:r>
              <a:rPr lang="en-US" dirty="0" smtClean="0"/>
              <a:t>What Germany is choosing to do</a:t>
            </a:r>
          </a:p>
          <a:p>
            <a:pPr lvl="2"/>
            <a:r>
              <a:rPr lang="en-US" dirty="0" smtClean="0"/>
              <a:t>Saddle bankrupt countries with more debt, forcing them to shrink their economies by </a:t>
            </a:r>
            <a:r>
              <a:rPr lang="en-US" dirty="0" err="1" smtClean="0"/>
              <a:t>prioritising</a:t>
            </a:r>
            <a:r>
              <a:rPr lang="en-US" dirty="0" smtClean="0"/>
              <a:t> debt repayment over investments to spur </a:t>
            </a:r>
            <a:r>
              <a:rPr lang="en-US" dirty="0" smtClean="0"/>
              <a:t>jobs </a:t>
            </a:r>
            <a:r>
              <a:rPr lang="en-US" dirty="0" smtClean="0"/>
              <a:t>and consumer demand</a:t>
            </a:r>
            <a:endParaRPr lang="en-US" dirty="0"/>
          </a:p>
        </p:txBody>
      </p:sp>
    </p:spTree>
    <p:extLst>
      <p:ext uri="{BB962C8B-B14F-4D97-AF65-F5344CB8AC3E}">
        <p14:creationId xmlns:p14="http://schemas.microsoft.com/office/powerpoint/2010/main" val="4538043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TotalTime>
  <Words>1933</Words>
  <Application>Microsoft Macintosh PowerPoint</Application>
  <PresentationFormat>On-screen Show (4:3)</PresentationFormat>
  <Paragraphs>191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History 172-History of Modern France Modernisation and Anti-Americanism</vt:lpstr>
      <vt:lpstr>Mini-overview of  Post-war Global Economy</vt:lpstr>
      <vt:lpstr>Bretton Woods 1944 </vt:lpstr>
      <vt:lpstr>Why Bretton Woods?</vt:lpstr>
      <vt:lpstr>Results of Bretton Woods</vt:lpstr>
      <vt:lpstr>End of Bretton Woods</vt:lpstr>
      <vt:lpstr>Worldwide effect of this?</vt:lpstr>
      <vt:lpstr>2008 Crisis</vt:lpstr>
      <vt:lpstr>2008 Crisis</vt:lpstr>
      <vt:lpstr>Now… with the future global economy in mind, let’s turn to what the US did after WWII for France and the rest of Europe…</vt:lpstr>
      <vt:lpstr>US Financial Assistance</vt:lpstr>
      <vt:lpstr>Demographic Growth</vt:lpstr>
      <vt:lpstr>Economic Progress Les trentes glorieuses</vt:lpstr>
      <vt:lpstr>Economic Progress</vt:lpstr>
      <vt:lpstr>Jean Monnet’s Reconstruction Plan 1946-1951</vt:lpstr>
      <vt:lpstr>European Coal and Steel Community 1951-2002</vt:lpstr>
      <vt:lpstr>Political Economy</vt:lpstr>
      <vt:lpstr>A Nation of Consumers</vt:lpstr>
      <vt:lpstr>Frigos et formica</vt:lpstr>
      <vt:lpstr>Music, dancing, youth culture</vt:lpstr>
      <vt:lpstr>Jacques Tati, Mon oncle</vt:lpstr>
      <vt:lpstr>Anti-Americanism</vt:lpstr>
      <vt:lpstr>Communist criticism of USA</vt:lpstr>
      <vt:lpstr>Communist journal: L’Humanité</vt:lpstr>
      <vt:lpstr>Jean-Paul Sartre</vt:lpstr>
      <vt:lpstr>Poujadisme</vt:lpstr>
      <vt:lpstr>Poujadisme</vt:lpstr>
      <vt:lpstr>Coca-Cola</vt:lpstr>
      <vt:lpstr>Public affair</vt:lpstr>
      <vt:lpstr>Soft-drink politics in 1999</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Walton</dc:creator>
  <cp:lastModifiedBy>Charles Walton</cp:lastModifiedBy>
  <cp:revision>15</cp:revision>
  <dcterms:created xsi:type="dcterms:W3CDTF">2014-03-03T09:29:08Z</dcterms:created>
  <dcterms:modified xsi:type="dcterms:W3CDTF">2015-02-23T13:51:19Z</dcterms:modified>
</cp:coreProperties>
</file>