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85" r:id="rId6"/>
    <p:sldId id="286"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92" r:id="rId26"/>
    <p:sldId id="281" r:id="rId27"/>
    <p:sldId id="282" r:id="rId28"/>
    <p:sldId id="293" r:id="rId29"/>
    <p:sldId id="283" r:id="rId30"/>
    <p:sldId id="294" r:id="rId31"/>
    <p:sldId id="288" r:id="rId32"/>
    <p:sldId id="291" r:id="rId33"/>
    <p:sldId id="284" r:id="rId34"/>
    <p:sldId id="289" r:id="rId35"/>
    <p:sldId id="262" r:id="rId36"/>
    <p:sldId id="260" r:id="rId37"/>
    <p:sldId id="290" r:id="rId38"/>
    <p:sldId id="287" r:id="rId3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44" d="100"/>
          <a:sy n="144" d="100"/>
        </p:scale>
        <p:origin x="-2240"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printerSettings" Target="printerSettings/printerSettings1.bin"/><Relationship Id="rId41" Type="http://schemas.openxmlformats.org/officeDocument/2006/relationships/presProps" Target="presProps.xml"/><Relationship Id="rId42" Type="http://schemas.openxmlformats.org/officeDocument/2006/relationships/viewProps" Target="viewProps.xml"/><Relationship Id="rId43" Type="http://schemas.openxmlformats.org/officeDocument/2006/relationships/theme" Target="theme/theme1.xml"/><Relationship Id="rId4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6AB7BBEA-33A2-D54E-8767-F82A6E121680}" type="datetimeFigureOut">
              <a:rPr lang="en-US" smtClean="0"/>
              <a:t>12/3/14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83A709C-EA7E-574E-A884-CBD21A313C28}" type="slidenum">
              <a:rPr lang="en-GB" smtClean="0"/>
              <a:t>‹#›</a:t>
            </a:fld>
            <a:endParaRPr lang="en-GB"/>
          </a:p>
        </p:txBody>
      </p:sp>
    </p:spTree>
    <p:extLst>
      <p:ext uri="{BB962C8B-B14F-4D97-AF65-F5344CB8AC3E}">
        <p14:creationId xmlns:p14="http://schemas.microsoft.com/office/powerpoint/2010/main" val="37783569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AB7BBEA-33A2-D54E-8767-F82A6E121680}" type="datetimeFigureOut">
              <a:rPr lang="en-US" smtClean="0"/>
              <a:t>12/3/14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83A709C-EA7E-574E-A884-CBD21A313C28}" type="slidenum">
              <a:rPr lang="en-GB" smtClean="0"/>
              <a:t>‹#›</a:t>
            </a:fld>
            <a:endParaRPr lang="en-GB"/>
          </a:p>
        </p:txBody>
      </p:sp>
    </p:spTree>
    <p:extLst>
      <p:ext uri="{BB962C8B-B14F-4D97-AF65-F5344CB8AC3E}">
        <p14:creationId xmlns:p14="http://schemas.microsoft.com/office/powerpoint/2010/main" val="37161396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AB7BBEA-33A2-D54E-8767-F82A6E121680}" type="datetimeFigureOut">
              <a:rPr lang="en-US" smtClean="0"/>
              <a:t>12/3/14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83A709C-EA7E-574E-A884-CBD21A313C28}" type="slidenum">
              <a:rPr lang="en-GB" smtClean="0"/>
              <a:t>‹#›</a:t>
            </a:fld>
            <a:endParaRPr lang="en-GB"/>
          </a:p>
        </p:txBody>
      </p:sp>
    </p:spTree>
    <p:extLst>
      <p:ext uri="{BB962C8B-B14F-4D97-AF65-F5344CB8AC3E}">
        <p14:creationId xmlns:p14="http://schemas.microsoft.com/office/powerpoint/2010/main" val="2187974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AB7BBEA-33A2-D54E-8767-F82A6E121680}" type="datetimeFigureOut">
              <a:rPr lang="en-US" smtClean="0"/>
              <a:t>12/3/14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83A709C-EA7E-574E-A884-CBD21A313C28}" type="slidenum">
              <a:rPr lang="en-GB" smtClean="0"/>
              <a:t>‹#›</a:t>
            </a:fld>
            <a:endParaRPr lang="en-GB"/>
          </a:p>
        </p:txBody>
      </p:sp>
    </p:spTree>
    <p:extLst>
      <p:ext uri="{BB962C8B-B14F-4D97-AF65-F5344CB8AC3E}">
        <p14:creationId xmlns:p14="http://schemas.microsoft.com/office/powerpoint/2010/main" val="21890999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AB7BBEA-33A2-D54E-8767-F82A6E121680}" type="datetimeFigureOut">
              <a:rPr lang="en-US" smtClean="0"/>
              <a:t>12/3/14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83A709C-EA7E-574E-A884-CBD21A313C28}" type="slidenum">
              <a:rPr lang="en-GB" smtClean="0"/>
              <a:t>‹#›</a:t>
            </a:fld>
            <a:endParaRPr lang="en-GB"/>
          </a:p>
        </p:txBody>
      </p:sp>
    </p:spTree>
    <p:extLst>
      <p:ext uri="{BB962C8B-B14F-4D97-AF65-F5344CB8AC3E}">
        <p14:creationId xmlns:p14="http://schemas.microsoft.com/office/powerpoint/2010/main" val="3891933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6AB7BBEA-33A2-D54E-8767-F82A6E121680}" type="datetimeFigureOut">
              <a:rPr lang="en-US" smtClean="0"/>
              <a:t>12/3/14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83A709C-EA7E-574E-A884-CBD21A313C28}" type="slidenum">
              <a:rPr lang="en-GB" smtClean="0"/>
              <a:t>‹#›</a:t>
            </a:fld>
            <a:endParaRPr lang="en-GB"/>
          </a:p>
        </p:txBody>
      </p:sp>
    </p:spTree>
    <p:extLst>
      <p:ext uri="{BB962C8B-B14F-4D97-AF65-F5344CB8AC3E}">
        <p14:creationId xmlns:p14="http://schemas.microsoft.com/office/powerpoint/2010/main" val="1676226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6AB7BBEA-33A2-D54E-8767-F82A6E121680}" type="datetimeFigureOut">
              <a:rPr lang="en-US" smtClean="0"/>
              <a:t>12/3/14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83A709C-EA7E-574E-A884-CBD21A313C28}" type="slidenum">
              <a:rPr lang="en-GB" smtClean="0"/>
              <a:t>‹#›</a:t>
            </a:fld>
            <a:endParaRPr lang="en-GB"/>
          </a:p>
        </p:txBody>
      </p:sp>
    </p:spTree>
    <p:extLst>
      <p:ext uri="{BB962C8B-B14F-4D97-AF65-F5344CB8AC3E}">
        <p14:creationId xmlns:p14="http://schemas.microsoft.com/office/powerpoint/2010/main" val="945491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AB7BBEA-33A2-D54E-8767-F82A6E121680}" type="datetimeFigureOut">
              <a:rPr lang="en-US" smtClean="0"/>
              <a:t>12/3/14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83A709C-EA7E-574E-A884-CBD21A313C28}" type="slidenum">
              <a:rPr lang="en-GB" smtClean="0"/>
              <a:t>‹#›</a:t>
            </a:fld>
            <a:endParaRPr lang="en-GB"/>
          </a:p>
        </p:txBody>
      </p:sp>
    </p:spTree>
    <p:extLst>
      <p:ext uri="{BB962C8B-B14F-4D97-AF65-F5344CB8AC3E}">
        <p14:creationId xmlns:p14="http://schemas.microsoft.com/office/powerpoint/2010/main" val="2614052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B7BBEA-33A2-D54E-8767-F82A6E121680}" type="datetimeFigureOut">
              <a:rPr lang="en-US" smtClean="0"/>
              <a:t>12/3/14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83A709C-EA7E-574E-A884-CBD21A313C28}" type="slidenum">
              <a:rPr lang="en-GB" smtClean="0"/>
              <a:t>‹#›</a:t>
            </a:fld>
            <a:endParaRPr lang="en-GB"/>
          </a:p>
        </p:txBody>
      </p:sp>
    </p:spTree>
    <p:extLst>
      <p:ext uri="{BB962C8B-B14F-4D97-AF65-F5344CB8AC3E}">
        <p14:creationId xmlns:p14="http://schemas.microsoft.com/office/powerpoint/2010/main" val="3007836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B7BBEA-33A2-D54E-8767-F82A6E121680}" type="datetimeFigureOut">
              <a:rPr lang="en-US" smtClean="0"/>
              <a:t>12/3/14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83A709C-EA7E-574E-A884-CBD21A313C28}" type="slidenum">
              <a:rPr lang="en-GB" smtClean="0"/>
              <a:t>‹#›</a:t>
            </a:fld>
            <a:endParaRPr lang="en-GB"/>
          </a:p>
        </p:txBody>
      </p:sp>
    </p:spTree>
    <p:extLst>
      <p:ext uri="{BB962C8B-B14F-4D97-AF65-F5344CB8AC3E}">
        <p14:creationId xmlns:p14="http://schemas.microsoft.com/office/powerpoint/2010/main" val="18677705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B7BBEA-33A2-D54E-8767-F82A6E121680}" type="datetimeFigureOut">
              <a:rPr lang="en-US" smtClean="0"/>
              <a:t>12/3/14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83A709C-EA7E-574E-A884-CBD21A313C28}" type="slidenum">
              <a:rPr lang="en-GB" smtClean="0"/>
              <a:t>‹#›</a:t>
            </a:fld>
            <a:endParaRPr lang="en-GB"/>
          </a:p>
        </p:txBody>
      </p:sp>
    </p:spTree>
    <p:extLst>
      <p:ext uri="{BB962C8B-B14F-4D97-AF65-F5344CB8AC3E}">
        <p14:creationId xmlns:p14="http://schemas.microsoft.com/office/powerpoint/2010/main" val="192696347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B7BBEA-33A2-D54E-8767-F82A6E121680}" type="datetimeFigureOut">
              <a:rPr lang="en-US" smtClean="0"/>
              <a:t>12/3/14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3A709C-EA7E-574E-A884-CBD21A313C28}" type="slidenum">
              <a:rPr lang="en-GB" smtClean="0"/>
              <a:t>‹#›</a:t>
            </a:fld>
            <a:endParaRPr lang="en-GB"/>
          </a:p>
        </p:txBody>
      </p:sp>
    </p:spTree>
    <p:extLst>
      <p:ext uri="{BB962C8B-B14F-4D97-AF65-F5344CB8AC3E}">
        <p14:creationId xmlns:p14="http://schemas.microsoft.com/office/powerpoint/2010/main" val="33085366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History 172</a:t>
            </a:r>
            <a:br>
              <a:rPr lang="en-GB" dirty="0" smtClean="0"/>
            </a:br>
            <a:r>
              <a:rPr lang="en-GB" dirty="0" smtClean="0"/>
              <a:t>Modern France</a:t>
            </a:r>
            <a:endParaRPr lang="en-GB" dirty="0"/>
          </a:p>
        </p:txBody>
      </p:sp>
      <p:pic>
        <p:nvPicPr>
          <p:cNvPr id="7" name="Content Placeholder 6" descr="f1.jpg"/>
          <p:cNvPicPr>
            <a:picLocks noGrp="1" noChangeAspect="1"/>
          </p:cNvPicPr>
          <p:nvPr>
            <p:ph idx="1"/>
          </p:nvPr>
        </p:nvPicPr>
        <p:blipFill>
          <a:blip r:embed="rId2">
            <a:extLst>
              <a:ext uri="{28A0092B-C50C-407E-A947-70E740481C1C}">
                <a14:useLocalDpi xmlns:a14="http://schemas.microsoft.com/office/drawing/2010/main" val="0"/>
              </a:ext>
            </a:extLst>
          </a:blip>
          <a:srcRect l="-16268" r="-16268"/>
          <a:stretch>
            <a:fillRect/>
          </a:stretch>
        </p:blipFill>
        <p:spPr/>
      </p:pic>
      <p:sp>
        <p:nvSpPr>
          <p:cNvPr id="6" name="Text Placeholder 5"/>
          <p:cNvSpPr>
            <a:spLocks noGrp="1"/>
          </p:cNvSpPr>
          <p:nvPr>
            <p:ph type="body" sz="half" idx="2"/>
          </p:nvPr>
        </p:nvSpPr>
        <p:spPr/>
        <p:txBody>
          <a:bodyPr>
            <a:normAutofit/>
          </a:bodyPr>
          <a:lstStyle/>
          <a:p>
            <a:r>
              <a:rPr lang="en-GB" sz="3600" i="1" dirty="0" smtClean="0">
                <a:solidFill>
                  <a:srgbClr val="FF0000"/>
                </a:solidFill>
              </a:rPr>
              <a:t>The Paris Commune</a:t>
            </a:r>
            <a:endParaRPr lang="en-GB" sz="3600" i="1" dirty="0">
              <a:solidFill>
                <a:srgbClr val="FF0000"/>
              </a:solidFill>
            </a:endParaRPr>
          </a:p>
        </p:txBody>
      </p:sp>
    </p:spTree>
    <p:extLst>
      <p:ext uri="{BB962C8B-B14F-4D97-AF65-F5344CB8AC3E}">
        <p14:creationId xmlns:p14="http://schemas.microsoft.com/office/powerpoint/2010/main" val="16040611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Why court the liberals, socialists and </a:t>
            </a:r>
            <a:r>
              <a:rPr lang="en-GB" dirty="0" err="1" smtClean="0"/>
              <a:t>syndicalists</a:t>
            </a:r>
            <a:r>
              <a:rPr lang="en-GB" dirty="0" smtClean="0"/>
              <a:t>?</a:t>
            </a:r>
            <a:endParaRPr lang="en-GB" dirty="0"/>
          </a:p>
        </p:txBody>
      </p:sp>
      <p:sp>
        <p:nvSpPr>
          <p:cNvPr id="3" name="Content Placeholder 2"/>
          <p:cNvSpPr>
            <a:spLocks noGrp="1"/>
          </p:cNvSpPr>
          <p:nvPr>
            <p:ph idx="1"/>
          </p:nvPr>
        </p:nvSpPr>
        <p:spPr/>
        <p:txBody>
          <a:bodyPr/>
          <a:lstStyle/>
          <a:p>
            <a:r>
              <a:rPr lang="en-GB" dirty="0" smtClean="0"/>
              <a:t>Loss of support from conservative Catholics who were furious with</a:t>
            </a:r>
          </a:p>
          <a:p>
            <a:endParaRPr lang="en-GB" dirty="0" smtClean="0"/>
          </a:p>
          <a:p>
            <a:pPr marL="971550" lvl="1" indent="-514350">
              <a:buAutoNum type="alphaUcParenR"/>
            </a:pPr>
            <a:r>
              <a:rPr lang="en-GB" dirty="0" smtClean="0"/>
              <a:t>Napoleon III’s Italian</a:t>
            </a:r>
            <a:r>
              <a:rPr lang="en-GB" dirty="0" smtClean="0"/>
              <a:t>-unification policy (1861</a:t>
            </a:r>
            <a:r>
              <a:rPr lang="en-GB" dirty="0" smtClean="0"/>
              <a:t>)</a:t>
            </a:r>
          </a:p>
          <a:p>
            <a:pPr marL="1771650" lvl="4" indent="0">
              <a:buNone/>
            </a:pPr>
            <a:r>
              <a:rPr lang="en-GB" dirty="0" smtClean="0"/>
              <a:t>It undermined the Vatican</a:t>
            </a:r>
            <a:endParaRPr lang="en-GB" dirty="0" smtClean="0"/>
          </a:p>
          <a:p>
            <a:pPr marL="457200" lvl="1" indent="0">
              <a:buNone/>
            </a:pPr>
            <a:r>
              <a:rPr lang="en-GB" dirty="0" smtClean="0"/>
              <a:t>B) </a:t>
            </a:r>
            <a:r>
              <a:rPr lang="en-GB" dirty="0" smtClean="0"/>
              <a:t>More open commercial </a:t>
            </a:r>
            <a:r>
              <a:rPr lang="en-GB" dirty="0" smtClean="0"/>
              <a:t>policy with other European powers (hit countryside </a:t>
            </a:r>
            <a:r>
              <a:rPr lang="en-GB" dirty="0" smtClean="0"/>
              <a:t>labour as cheap English imports arrived)</a:t>
            </a:r>
            <a:endParaRPr lang="en-GB" dirty="0"/>
          </a:p>
        </p:txBody>
      </p:sp>
    </p:spTree>
    <p:extLst>
      <p:ext uri="{BB962C8B-B14F-4D97-AF65-F5344CB8AC3E}">
        <p14:creationId xmlns:p14="http://schemas.microsoft.com/office/powerpoint/2010/main" val="373636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62588"/>
          </a:xfrm>
        </p:spPr>
        <p:txBody>
          <a:bodyPr>
            <a:normAutofit fontScale="90000"/>
          </a:bodyPr>
          <a:lstStyle/>
          <a:p>
            <a:r>
              <a:rPr lang="en-GB" dirty="0" smtClean="0"/>
              <a:t>Economic growth</a:t>
            </a:r>
            <a:br>
              <a:rPr lang="en-GB" dirty="0" smtClean="0"/>
            </a:br>
            <a:r>
              <a:rPr lang="en-GB" dirty="0" smtClean="0"/>
              <a:t>Market dynamism + public investment and social spending</a:t>
            </a:r>
            <a:endParaRPr lang="en-GB" dirty="0"/>
          </a:p>
        </p:txBody>
      </p:sp>
      <p:sp>
        <p:nvSpPr>
          <p:cNvPr id="3" name="Content Placeholder 2"/>
          <p:cNvSpPr>
            <a:spLocks noGrp="1"/>
          </p:cNvSpPr>
          <p:nvPr>
            <p:ph idx="1"/>
          </p:nvPr>
        </p:nvSpPr>
        <p:spPr>
          <a:xfrm>
            <a:off x="457200" y="2301801"/>
            <a:ext cx="8229600" cy="3824362"/>
          </a:xfrm>
        </p:spPr>
        <p:txBody>
          <a:bodyPr>
            <a:normAutofit fontScale="92500" lnSpcReduction="10000"/>
          </a:bodyPr>
          <a:lstStyle/>
          <a:p>
            <a:r>
              <a:rPr lang="en-GB" dirty="0" smtClean="0"/>
              <a:t>1848-1870 – most dynamic economic growth of century (compare w/1950-</a:t>
            </a:r>
            <a:r>
              <a:rPr lang="en-GB" dirty="0" smtClean="0"/>
              <a:t>1980, ‘les </a:t>
            </a:r>
            <a:r>
              <a:rPr lang="en-GB" dirty="0" err="1" smtClean="0"/>
              <a:t>trentes</a:t>
            </a:r>
            <a:r>
              <a:rPr lang="en-GB" dirty="0" smtClean="0"/>
              <a:t> </a:t>
            </a:r>
            <a:r>
              <a:rPr lang="en-GB" dirty="0" err="1" smtClean="0"/>
              <a:t>glorieuses</a:t>
            </a:r>
            <a:r>
              <a:rPr lang="en-GB" dirty="0" smtClean="0"/>
              <a:t>’ of the 20</a:t>
            </a:r>
            <a:r>
              <a:rPr lang="en-GB" baseline="30000" dirty="0" smtClean="0"/>
              <a:t>th</a:t>
            </a:r>
            <a:r>
              <a:rPr lang="en-GB" dirty="0" smtClean="0"/>
              <a:t> century)</a:t>
            </a:r>
            <a:endParaRPr lang="en-GB" dirty="0" smtClean="0"/>
          </a:p>
          <a:p>
            <a:r>
              <a:rPr lang="en-GB" dirty="0" smtClean="0"/>
              <a:t>Laissez-faire with foreign trade after 1860</a:t>
            </a:r>
          </a:p>
          <a:p>
            <a:r>
              <a:rPr lang="en-GB" dirty="0" smtClean="0"/>
              <a:t>Active state intervention in public education, research, infrastructure, works and housing</a:t>
            </a:r>
          </a:p>
          <a:p>
            <a:r>
              <a:rPr lang="en-GB" dirty="0" smtClean="0"/>
              <a:t>Depressed economy before and after Napoleon III</a:t>
            </a:r>
            <a:endParaRPr lang="en-GB" dirty="0"/>
          </a:p>
        </p:txBody>
      </p:sp>
    </p:spTree>
    <p:extLst>
      <p:ext uri="{BB962C8B-B14F-4D97-AF65-F5344CB8AC3E}">
        <p14:creationId xmlns:p14="http://schemas.microsoft.com/office/powerpoint/2010/main" val="8692346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Prussian War, 1870</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Otto von Bismarck: seeks to unify Germany</a:t>
            </a:r>
          </a:p>
          <a:p>
            <a:pPr lvl="1"/>
            <a:r>
              <a:rPr lang="en-GB" dirty="0" smtClean="0"/>
              <a:t>Modifies a telegram dispatch to make it appear that French foreign minister had been insulted</a:t>
            </a:r>
          </a:p>
          <a:p>
            <a:pPr lvl="1"/>
            <a:r>
              <a:rPr lang="en-GB" dirty="0" smtClean="0"/>
              <a:t>Like 1830 and Algeria, dishonour becomes pretext for war: France takes the bait</a:t>
            </a:r>
          </a:p>
          <a:p>
            <a:r>
              <a:rPr lang="en-GB" dirty="0" smtClean="0"/>
              <a:t>July 1870 to May 1871</a:t>
            </a:r>
          </a:p>
          <a:p>
            <a:pPr lvl="1"/>
            <a:r>
              <a:rPr lang="en-GB" dirty="0" smtClean="0"/>
              <a:t>Napoleon III captured at battle of Sedan </a:t>
            </a:r>
          </a:p>
          <a:p>
            <a:pPr lvl="1"/>
            <a:r>
              <a:rPr lang="en-GB" dirty="0" smtClean="0"/>
              <a:t>Republic declared on September 4, 1870</a:t>
            </a:r>
          </a:p>
          <a:p>
            <a:pPr lvl="1"/>
            <a:r>
              <a:rPr lang="en-GB" dirty="0" smtClean="0"/>
              <a:t>Adolph Thiers (Conservative liberal) takes charge</a:t>
            </a:r>
          </a:p>
          <a:p>
            <a:pPr lvl="1"/>
            <a:r>
              <a:rPr lang="en-GB" dirty="0" smtClean="0"/>
              <a:t>Unwilling republic until 1877…</a:t>
            </a:r>
            <a:endParaRPr lang="en-GB" dirty="0"/>
          </a:p>
        </p:txBody>
      </p:sp>
    </p:spTree>
    <p:extLst>
      <p:ext uri="{BB962C8B-B14F-4D97-AF65-F5344CB8AC3E}">
        <p14:creationId xmlns:p14="http://schemas.microsoft.com/office/powerpoint/2010/main" val="18207244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Siege of Paris</a:t>
            </a:r>
            <a:br>
              <a:rPr lang="en-GB" dirty="0" smtClean="0"/>
            </a:br>
            <a:r>
              <a:rPr lang="en-GB" dirty="0" smtClean="0"/>
              <a:t>autumn 1870</a:t>
            </a:r>
            <a:endParaRPr lang="en-GB" dirty="0"/>
          </a:p>
        </p:txBody>
      </p:sp>
      <p:sp>
        <p:nvSpPr>
          <p:cNvPr id="3" name="Content Placeholder 2"/>
          <p:cNvSpPr>
            <a:spLocks noGrp="1"/>
          </p:cNvSpPr>
          <p:nvPr>
            <p:ph idx="1"/>
          </p:nvPr>
        </p:nvSpPr>
        <p:spPr/>
        <p:txBody>
          <a:bodyPr>
            <a:normAutofit fontScale="85000" lnSpcReduction="20000"/>
          </a:bodyPr>
          <a:lstStyle/>
          <a:p>
            <a:r>
              <a:rPr lang="en-GB" dirty="0" smtClean="0"/>
              <a:t>German troops surround Paris to north and east. Small French army in Paris, weak.</a:t>
            </a:r>
          </a:p>
          <a:p>
            <a:r>
              <a:rPr lang="en-GB" dirty="0" smtClean="0"/>
              <a:t>National Guardsmen (300K strong), many from working class districts, take the lead, including radical </a:t>
            </a:r>
            <a:r>
              <a:rPr lang="en-GB" dirty="0" err="1" smtClean="0"/>
              <a:t>syndicalists</a:t>
            </a:r>
            <a:r>
              <a:rPr lang="en-GB" dirty="0" smtClean="0"/>
              <a:t> and </a:t>
            </a:r>
            <a:r>
              <a:rPr lang="en-GB" dirty="0" err="1" smtClean="0"/>
              <a:t>marxists</a:t>
            </a:r>
            <a:endParaRPr lang="en-GB" dirty="0" smtClean="0"/>
          </a:p>
          <a:p>
            <a:r>
              <a:rPr lang="en-GB" dirty="0" smtClean="0"/>
              <a:t>First International (workers association, dominated by Marxists in 1870) </a:t>
            </a:r>
          </a:p>
          <a:p>
            <a:r>
              <a:rPr lang="en-GB" dirty="0" smtClean="0"/>
              <a:t>October 31: failed revolutionary uprising in city</a:t>
            </a:r>
          </a:p>
          <a:p>
            <a:r>
              <a:rPr lang="en-GB" dirty="0" smtClean="0"/>
              <a:t>Bourgeois flee – lower classes and radicals remain</a:t>
            </a:r>
          </a:p>
          <a:p>
            <a:r>
              <a:rPr lang="en-GB" dirty="0" smtClean="0"/>
              <a:t>Staple shortages (Parisian eat the zoo!)</a:t>
            </a:r>
          </a:p>
          <a:p>
            <a:r>
              <a:rPr lang="en-GB" dirty="0" smtClean="0"/>
              <a:t>Cold winter: Seine freezes</a:t>
            </a:r>
          </a:p>
          <a:p>
            <a:endParaRPr lang="en-GB" dirty="0"/>
          </a:p>
        </p:txBody>
      </p:sp>
    </p:spTree>
    <p:extLst>
      <p:ext uri="{BB962C8B-B14F-4D97-AF65-F5344CB8AC3E}">
        <p14:creationId xmlns:p14="http://schemas.microsoft.com/office/powerpoint/2010/main" val="39627783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Capitulation to Germans</a:t>
            </a:r>
            <a:endParaRPr lang="en-GB" dirty="0"/>
          </a:p>
        </p:txBody>
      </p:sp>
      <p:sp>
        <p:nvSpPr>
          <p:cNvPr id="3" name="Content Placeholder 2"/>
          <p:cNvSpPr>
            <a:spLocks noGrp="1"/>
          </p:cNvSpPr>
          <p:nvPr>
            <p:ph idx="1"/>
          </p:nvPr>
        </p:nvSpPr>
        <p:spPr/>
        <p:txBody>
          <a:bodyPr>
            <a:normAutofit fontScale="85000" lnSpcReduction="20000"/>
          </a:bodyPr>
          <a:lstStyle/>
          <a:p>
            <a:r>
              <a:rPr lang="en-GB" dirty="0" smtClean="0"/>
              <a:t>Jan 22, 1871: Another attempted uprising. Demands for a revolutionary commune and the placing of French army under civilian control</a:t>
            </a:r>
          </a:p>
          <a:p>
            <a:r>
              <a:rPr lang="en-GB" dirty="0" smtClean="0"/>
              <a:t>Jan 28: Thiers, head of the French Government for National Defence, signs armistice with the Germans </a:t>
            </a:r>
          </a:p>
          <a:p>
            <a:pPr lvl="1"/>
            <a:r>
              <a:rPr lang="en-GB" dirty="0" smtClean="0"/>
              <a:t>Alsace and Lorraine lost to Germans</a:t>
            </a:r>
          </a:p>
          <a:p>
            <a:pPr lvl="1"/>
            <a:r>
              <a:rPr lang="en-GB" dirty="0" smtClean="0"/>
              <a:t>French army would be disarmed</a:t>
            </a:r>
          </a:p>
          <a:p>
            <a:pPr lvl="1"/>
            <a:r>
              <a:rPr lang="en-GB" dirty="0" smtClean="0"/>
              <a:t>Punitive indemnities to be paid to Germans</a:t>
            </a:r>
          </a:p>
          <a:p>
            <a:r>
              <a:rPr lang="en-GB" dirty="0" smtClean="0"/>
              <a:t>February elections: large group of monarchists are elected.</a:t>
            </a:r>
          </a:p>
          <a:p>
            <a:pPr lvl="1"/>
            <a:r>
              <a:rPr lang="en-GB" dirty="0" smtClean="0"/>
              <a:t>Some republicans and socialists win seats for Paris, including Victor Hugo, Garibaldi, Louis Blanc</a:t>
            </a:r>
          </a:p>
          <a:p>
            <a:pPr marL="0" indent="0">
              <a:buNone/>
            </a:pPr>
            <a:endParaRPr lang="en-GB" dirty="0" smtClean="0"/>
          </a:p>
          <a:p>
            <a:endParaRPr lang="en-GB" dirty="0"/>
          </a:p>
        </p:txBody>
      </p:sp>
    </p:spTree>
    <p:extLst>
      <p:ext uri="{BB962C8B-B14F-4D97-AF65-F5344CB8AC3E}">
        <p14:creationId xmlns:p14="http://schemas.microsoft.com/office/powerpoint/2010/main" val="22803144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Disarming Paris, March 1871	</a:t>
            </a:r>
            <a:endParaRPr lang="en-GB" dirty="0"/>
          </a:p>
        </p:txBody>
      </p:sp>
      <p:sp>
        <p:nvSpPr>
          <p:cNvPr id="3" name="Content Placeholder 2"/>
          <p:cNvSpPr>
            <a:spLocks noGrp="1"/>
          </p:cNvSpPr>
          <p:nvPr>
            <p:ph idx="1"/>
          </p:nvPr>
        </p:nvSpPr>
        <p:spPr/>
        <p:txBody>
          <a:bodyPr/>
          <a:lstStyle/>
          <a:p>
            <a:r>
              <a:rPr lang="en-GB" dirty="0" smtClean="0"/>
              <a:t>Thiers tries to seize canons away from National Guard but he had demoralised and weak army to do so</a:t>
            </a:r>
          </a:p>
          <a:p>
            <a:r>
              <a:rPr lang="en-GB" dirty="0" smtClean="0"/>
              <a:t>March 18: attempt to seize canons fails. Soldiers defect and join National Guard</a:t>
            </a:r>
          </a:p>
          <a:p>
            <a:r>
              <a:rPr lang="en-GB" dirty="0" smtClean="0"/>
              <a:t>Government vacates Paris, to plan and retake it later</a:t>
            </a:r>
            <a:endParaRPr lang="en-GB" dirty="0"/>
          </a:p>
        </p:txBody>
      </p:sp>
    </p:spTree>
    <p:extLst>
      <p:ext uri="{BB962C8B-B14F-4D97-AF65-F5344CB8AC3E}">
        <p14:creationId xmlns:p14="http://schemas.microsoft.com/office/powerpoint/2010/main" val="14174251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Paris Commune</a:t>
            </a:r>
            <a:endParaRPr lang="en-GB" dirty="0"/>
          </a:p>
        </p:txBody>
      </p:sp>
      <p:sp>
        <p:nvSpPr>
          <p:cNvPr id="3" name="Content Placeholder 2"/>
          <p:cNvSpPr>
            <a:spLocks noGrp="1"/>
          </p:cNvSpPr>
          <p:nvPr>
            <p:ph idx="1"/>
          </p:nvPr>
        </p:nvSpPr>
        <p:spPr/>
        <p:txBody>
          <a:bodyPr/>
          <a:lstStyle/>
          <a:p>
            <a:r>
              <a:rPr lang="en-GB" dirty="0" smtClean="0"/>
              <a:t>National Guard Central Committee declares itself the government of Paris</a:t>
            </a:r>
          </a:p>
          <a:p>
            <a:endParaRPr lang="en-GB" dirty="0" smtClean="0"/>
          </a:p>
          <a:p>
            <a:r>
              <a:rPr lang="en-GB" dirty="0" smtClean="0"/>
              <a:t>Seizes control of government offices</a:t>
            </a:r>
          </a:p>
          <a:p>
            <a:endParaRPr lang="en-GB" dirty="0"/>
          </a:p>
          <a:p>
            <a:endParaRPr lang="en-GB" dirty="0" smtClean="0"/>
          </a:p>
          <a:p>
            <a:endParaRPr lang="en-GB" dirty="0" smtClean="0"/>
          </a:p>
          <a:p>
            <a:endParaRPr lang="en-GB" dirty="0"/>
          </a:p>
        </p:txBody>
      </p:sp>
    </p:spTree>
    <p:extLst>
      <p:ext uri="{BB962C8B-B14F-4D97-AF65-F5344CB8AC3E}">
        <p14:creationId xmlns:p14="http://schemas.microsoft.com/office/powerpoint/2010/main" val="20449666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Commune</a:t>
            </a:r>
            <a:endParaRPr lang="en-GB" dirty="0"/>
          </a:p>
        </p:txBody>
      </p:sp>
      <p:sp>
        <p:nvSpPr>
          <p:cNvPr id="3" name="Content Placeholder 2"/>
          <p:cNvSpPr>
            <a:spLocks noGrp="1"/>
          </p:cNvSpPr>
          <p:nvPr>
            <p:ph idx="1"/>
          </p:nvPr>
        </p:nvSpPr>
        <p:spPr/>
        <p:txBody>
          <a:bodyPr>
            <a:normAutofit/>
          </a:bodyPr>
          <a:lstStyle/>
          <a:p>
            <a:r>
              <a:rPr lang="en-GB" dirty="0" smtClean="0"/>
              <a:t>Lasted only ten weeks – legendary in its accomplishments</a:t>
            </a:r>
          </a:p>
          <a:p>
            <a:r>
              <a:rPr lang="en-GB" dirty="0" smtClean="0"/>
              <a:t>Working classes move freely through wealthy neighbourhoods</a:t>
            </a:r>
          </a:p>
          <a:p>
            <a:r>
              <a:rPr lang="en-GB" dirty="0" smtClean="0"/>
              <a:t>Revolutionary calendar, red flags, Phrygian caps</a:t>
            </a:r>
          </a:p>
          <a:p>
            <a:endParaRPr lang="en-GB" dirty="0"/>
          </a:p>
        </p:txBody>
      </p:sp>
    </p:spTree>
    <p:extLst>
      <p:ext uri="{BB962C8B-B14F-4D97-AF65-F5344CB8AC3E}">
        <p14:creationId xmlns:p14="http://schemas.microsoft.com/office/powerpoint/2010/main" val="30293773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Commune	</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Closed churches, arrested Arch-bishop</a:t>
            </a:r>
          </a:p>
          <a:p>
            <a:r>
              <a:rPr lang="en-GB" dirty="0" smtClean="0"/>
              <a:t>Declared separation of church and state</a:t>
            </a:r>
          </a:p>
          <a:p>
            <a:r>
              <a:rPr lang="en-GB" dirty="0" smtClean="0"/>
              <a:t>Abolition of night work for bakers</a:t>
            </a:r>
          </a:p>
          <a:p>
            <a:r>
              <a:rPr lang="en-GB" dirty="0" smtClean="0"/>
              <a:t>Pensions for wives and children of killed National Guardsmen</a:t>
            </a:r>
          </a:p>
          <a:p>
            <a:r>
              <a:rPr lang="en-GB" dirty="0" smtClean="0"/>
              <a:t>Abolition of interest on commercial debts</a:t>
            </a:r>
          </a:p>
          <a:p>
            <a:r>
              <a:rPr lang="en-GB" dirty="0" smtClean="0"/>
              <a:t>Return of pawned items</a:t>
            </a:r>
          </a:p>
          <a:p>
            <a:r>
              <a:rPr lang="en-GB" dirty="0" smtClean="0"/>
              <a:t>Cancellation of rents owed during war</a:t>
            </a:r>
          </a:p>
          <a:p>
            <a:r>
              <a:rPr lang="en-GB" dirty="0" smtClean="0"/>
              <a:t>Workers could take over businesses abandoned by owners -- cooperatives</a:t>
            </a:r>
          </a:p>
          <a:p>
            <a:endParaRPr lang="en-GB" dirty="0" smtClean="0"/>
          </a:p>
          <a:p>
            <a:endParaRPr lang="en-GB" dirty="0"/>
          </a:p>
        </p:txBody>
      </p:sp>
    </p:spTree>
    <p:extLst>
      <p:ext uri="{BB962C8B-B14F-4D97-AF65-F5344CB8AC3E}">
        <p14:creationId xmlns:p14="http://schemas.microsoft.com/office/powerpoint/2010/main" val="33999963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How to fund all of this?</a:t>
            </a:r>
            <a:endParaRPr lang="en-GB" dirty="0"/>
          </a:p>
        </p:txBody>
      </p:sp>
      <p:sp>
        <p:nvSpPr>
          <p:cNvPr id="3" name="Content Placeholder 2"/>
          <p:cNvSpPr>
            <a:spLocks noGrp="1"/>
          </p:cNvSpPr>
          <p:nvPr>
            <p:ph idx="1"/>
          </p:nvPr>
        </p:nvSpPr>
        <p:spPr/>
        <p:txBody>
          <a:bodyPr>
            <a:normAutofit lnSpcReduction="10000"/>
          </a:bodyPr>
          <a:lstStyle/>
          <a:p>
            <a:r>
              <a:rPr lang="en-GB" dirty="0" smtClean="0"/>
              <a:t>Loans (</a:t>
            </a:r>
            <a:r>
              <a:rPr lang="en-GB" dirty="0" err="1" smtClean="0"/>
              <a:t>Rothschilds</a:t>
            </a:r>
            <a:r>
              <a:rPr lang="en-GB" dirty="0" smtClean="0"/>
              <a:t> Bank)</a:t>
            </a:r>
          </a:p>
          <a:p>
            <a:r>
              <a:rPr lang="en-GB" dirty="0" smtClean="0"/>
              <a:t>Bank of France</a:t>
            </a:r>
          </a:p>
          <a:p>
            <a:pPr lvl="1"/>
            <a:r>
              <a:rPr lang="en-GB" dirty="0" smtClean="0"/>
              <a:t>Lent the commune 400,000 francs per day</a:t>
            </a:r>
          </a:p>
          <a:p>
            <a:r>
              <a:rPr lang="en-GB" dirty="0" smtClean="0"/>
              <a:t>Why not seize the Bank of France’s gold reserves? Fatal error?</a:t>
            </a:r>
          </a:p>
          <a:p>
            <a:pPr lvl="1"/>
            <a:r>
              <a:rPr lang="en-GB" dirty="0" smtClean="0"/>
              <a:t>Cynically, Thiers approved the loans… he didn’t want the Commune to seize the gold since he needed 5 billion francs as war indemnities to Germany</a:t>
            </a:r>
            <a:endParaRPr lang="en-GB" dirty="0"/>
          </a:p>
        </p:txBody>
      </p:sp>
    </p:spTree>
    <p:extLst>
      <p:ext uri="{BB962C8B-B14F-4D97-AF65-F5344CB8AC3E}">
        <p14:creationId xmlns:p14="http://schemas.microsoft.com/office/powerpoint/2010/main" val="33705236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Origins</a:t>
            </a:r>
            <a:endParaRPr lang="en-GB" dirty="0"/>
          </a:p>
        </p:txBody>
      </p:sp>
      <p:sp>
        <p:nvSpPr>
          <p:cNvPr id="6" name="Content Placeholder 5"/>
          <p:cNvSpPr>
            <a:spLocks noGrp="1"/>
          </p:cNvSpPr>
          <p:nvPr>
            <p:ph idx="1"/>
          </p:nvPr>
        </p:nvSpPr>
        <p:spPr/>
        <p:txBody>
          <a:bodyPr>
            <a:normAutofit fontScale="92500" lnSpcReduction="10000"/>
          </a:bodyPr>
          <a:lstStyle/>
          <a:p>
            <a:r>
              <a:rPr lang="en-GB" dirty="0" smtClean="0"/>
              <a:t>Divided France</a:t>
            </a:r>
          </a:p>
          <a:p>
            <a:pPr lvl="1"/>
            <a:r>
              <a:rPr lang="en-GB" dirty="0" smtClean="0"/>
              <a:t>Rural: largely conservative, Catholic</a:t>
            </a:r>
          </a:p>
          <a:p>
            <a:pPr lvl="1"/>
            <a:r>
              <a:rPr lang="en-GB" dirty="0" smtClean="0"/>
              <a:t>Large cities: largely republican, with some socialism</a:t>
            </a:r>
          </a:p>
          <a:p>
            <a:pPr lvl="1"/>
            <a:endParaRPr lang="en-GB" dirty="0"/>
          </a:p>
          <a:p>
            <a:r>
              <a:rPr lang="en-GB" dirty="0" smtClean="0"/>
              <a:t>Divided Paris</a:t>
            </a:r>
          </a:p>
          <a:p>
            <a:pPr lvl="1"/>
            <a:r>
              <a:rPr lang="en-GB" dirty="0" smtClean="0"/>
              <a:t>2 million: </a:t>
            </a:r>
          </a:p>
          <a:p>
            <a:pPr lvl="2"/>
            <a:r>
              <a:rPr lang="en-GB" dirty="0" smtClean="0"/>
              <a:t>500K industrial workers (mostly artisans)</a:t>
            </a:r>
          </a:p>
          <a:p>
            <a:pPr lvl="2"/>
            <a:r>
              <a:rPr lang="en-GB" dirty="0" smtClean="0"/>
              <a:t>350K other working class</a:t>
            </a:r>
          </a:p>
          <a:p>
            <a:pPr lvl="2"/>
            <a:r>
              <a:rPr lang="en-GB" dirty="0" smtClean="0"/>
              <a:t>100K foreigners (heavily Polish and Italian)</a:t>
            </a:r>
          </a:p>
          <a:p>
            <a:pPr lvl="2"/>
            <a:r>
              <a:rPr lang="en-GB" dirty="0" smtClean="0"/>
              <a:t>160K domestic servants</a:t>
            </a:r>
            <a:endParaRPr lang="en-GB" dirty="0"/>
          </a:p>
        </p:txBody>
      </p:sp>
    </p:spTree>
    <p:extLst>
      <p:ext uri="{BB962C8B-B14F-4D97-AF65-F5344CB8AC3E}">
        <p14:creationId xmlns:p14="http://schemas.microsoft.com/office/powerpoint/2010/main" val="16076086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Commune’s survival	</a:t>
            </a:r>
            <a:endParaRPr lang="en-GB" dirty="0"/>
          </a:p>
        </p:txBody>
      </p:sp>
      <p:sp>
        <p:nvSpPr>
          <p:cNvPr id="3" name="Content Placeholder 2"/>
          <p:cNvSpPr>
            <a:spLocks noGrp="1"/>
          </p:cNvSpPr>
          <p:nvPr>
            <p:ph idx="1"/>
          </p:nvPr>
        </p:nvSpPr>
        <p:spPr/>
        <p:txBody>
          <a:bodyPr/>
          <a:lstStyle/>
          <a:p>
            <a:r>
              <a:rPr lang="en-GB" dirty="0" smtClean="0"/>
              <a:t>Communards attempt to attack Versailles but are stopped</a:t>
            </a:r>
          </a:p>
          <a:p>
            <a:r>
              <a:rPr lang="en-GB" dirty="0" smtClean="0"/>
              <a:t>Those armed Communards caught by government: shot</a:t>
            </a:r>
          </a:p>
          <a:p>
            <a:endParaRPr lang="en-GB" dirty="0"/>
          </a:p>
        </p:txBody>
      </p:sp>
    </p:spTree>
    <p:extLst>
      <p:ext uri="{BB962C8B-B14F-4D97-AF65-F5344CB8AC3E}">
        <p14:creationId xmlns:p14="http://schemas.microsoft.com/office/powerpoint/2010/main" val="10355546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‘La </a:t>
            </a:r>
            <a:r>
              <a:rPr lang="en-GB" dirty="0" err="1" smtClean="0"/>
              <a:t>semaine</a:t>
            </a:r>
            <a:r>
              <a:rPr lang="en-GB" dirty="0" smtClean="0"/>
              <a:t> </a:t>
            </a:r>
            <a:r>
              <a:rPr lang="en-GB" dirty="0" err="1" smtClean="0"/>
              <a:t>sanglante</a:t>
            </a:r>
            <a:r>
              <a:rPr lang="en-GB" dirty="0" smtClean="0"/>
              <a:t>’</a:t>
            </a:r>
            <a:br>
              <a:rPr lang="en-GB" dirty="0" smtClean="0"/>
            </a:br>
            <a:r>
              <a:rPr lang="en-GB" dirty="0" smtClean="0"/>
              <a:t>‘The bloody week’, end of May</a:t>
            </a:r>
            <a:endParaRPr lang="en-GB" dirty="0"/>
          </a:p>
        </p:txBody>
      </p:sp>
      <p:sp>
        <p:nvSpPr>
          <p:cNvPr id="3" name="Content Placeholder 2"/>
          <p:cNvSpPr>
            <a:spLocks noGrp="1"/>
          </p:cNvSpPr>
          <p:nvPr>
            <p:ph idx="1"/>
          </p:nvPr>
        </p:nvSpPr>
        <p:spPr/>
        <p:txBody>
          <a:bodyPr>
            <a:normAutofit fontScale="92500" lnSpcReduction="10000"/>
          </a:bodyPr>
          <a:lstStyle/>
          <a:p>
            <a:r>
              <a:rPr lang="en-GB" dirty="0" err="1" smtClean="0"/>
              <a:t>MacMahon’s</a:t>
            </a:r>
            <a:r>
              <a:rPr lang="en-GB" dirty="0" smtClean="0"/>
              <a:t> army stormed into Paris on May 21</a:t>
            </a:r>
          </a:p>
          <a:p>
            <a:r>
              <a:rPr lang="en-GB" dirty="0" smtClean="0"/>
              <a:t>Armies drive through the boulevards and cut through buildings</a:t>
            </a:r>
          </a:p>
          <a:p>
            <a:r>
              <a:rPr lang="en-GB" dirty="0" smtClean="0"/>
              <a:t>Merciless punishments: firing squads, in serial batches</a:t>
            </a:r>
          </a:p>
          <a:p>
            <a:r>
              <a:rPr lang="en-GB" dirty="0" smtClean="0"/>
              <a:t>‘</a:t>
            </a:r>
            <a:r>
              <a:rPr lang="en-GB" dirty="0" err="1" smtClean="0"/>
              <a:t>Tous</a:t>
            </a:r>
            <a:r>
              <a:rPr lang="en-GB" dirty="0" smtClean="0"/>
              <a:t> les </a:t>
            </a:r>
            <a:r>
              <a:rPr lang="en-GB" dirty="0" err="1" smtClean="0"/>
              <a:t>Parisiens</a:t>
            </a:r>
            <a:r>
              <a:rPr lang="en-GB" dirty="0" smtClean="0"/>
              <a:t> </a:t>
            </a:r>
            <a:r>
              <a:rPr lang="en-GB" dirty="0" err="1" smtClean="0"/>
              <a:t>sont</a:t>
            </a:r>
            <a:r>
              <a:rPr lang="en-GB" dirty="0" smtClean="0"/>
              <a:t> </a:t>
            </a:r>
            <a:r>
              <a:rPr lang="en-GB" dirty="0" err="1" smtClean="0"/>
              <a:t>coupables</a:t>
            </a:r>
            <a:r>
              <a:rPr lang="en-GB" dirty="0" smtClean="0"/>
              <a:t>!’</a:t>
            </a:r>
          </a:p>
          <a:p>
            <a:r>
              <a:rPr lang="en-GB" dirty="0" err="1" smtClean="0"/>
              <a:t>Hôtel</a:t>
            </a:r>
            <a:r>
              <a:rPr lang="en-GB" dirty="0" smtClean="0"/>
              <a:t> de </a:t>
            </a:r>
            <a:r>
              <a:rPr lang="en-GB" dirty="0" err="1" smtClean="0"/>
              <a:t>ville</a:t>
            </a:r>
            <a:r>
              <a:rPr lang="en-GB" dirty="0" smtClean="0"/>
              <a:t>: burned down by army</a:t>
            </a:r>
          </a:p>
          <a:p>
            <a:r>
              <a:rPr lang="en-GB" dirty="0" err="1" smtClean="0"/>
              <a:t>Tuileries</a:t>
            </a:r>
            <a:r>
              <a:rPr lang="en-GB" dirty="0" smtClean="0"/>
              <a:t> Palace burned by Communards</a:t>
            </a:r>
          </a:p>
          <a:p>
            <a:r>
              <a:rPr lang="en-GB" dirty="0" smtClean="0"/>
              <a:t>Archbishop executed by Communards</a:t>
            </a:r>
          </a:p>
          <a:p>
            <a:endParaRPr lang="en-GB" dirty="0"/>
          </a:p>
        </p:txBody>
      </p:sp>
    </p:spTree>
    <p:extLst>
      <p:ext uri="{BB962C8B-B14F-4D97-AF65-F5344CB8AC3E}">
        <p14:creationId xmlns:p14="http://schemas.microsoft.com/office/powerpoint/2010/main" val="31853104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Massacre</a:t>
            </a:r>
            <a:endParaRPr lang="en-GB" dirty="0"/>
          </a:p>
        </p:txBody>
      </p:sp>
      <p:sp>
        <p:nvSpPr>
          <p:cNvPr id="3" name="Content Placeholder 2"/>
          <p:cNvSpPr>
            <a:spLocks noGrp="1"/>
          </p:cNvSpPr>
          <p:nvPr>
            <p:ph idx="1"/>
          </p:nvPr>
        </p:nvSpPr>
        <p:spPr/>
        <p:txBody>
          <a:bodyPr/>
          <a:lstStyle/>
          <a:p>
            <a:r>
              <a:rPr lang="en-GB" dirty="0" smtClean="0"/>
              <a:t>Army takes central Paris, then Bastille and pushed up to </a:t>
            </a:r>
            <a:r>
              <a:rPr lang="en-GB" dirty="0" err="1" smtClean="0"/>
              <a:t>Père</a:t>
            </a:r>
            <a:r>
              <a:rPr lang="en-GB" dirty="0" smtClean="0"/>
              <a:t> Lachaise cemetery, where prisoners were brought by batches of hundreds to be lined up against a wall and shot</a:t>
            </a:r>
          </a:p>
          <a:p>
            <a:endParaRPr lang="en-GB" dirty="0"/>
          </a:p>
        </p:txBody>
      </p:sp>
    </p:spTree>
    <p:extLst>
      <p:ext uri="{BB962C8B-B14F-4D97-AF65-F5344CB8AC3E}">
        <p14:creationId xmlns:p14="http://schemas.microsoft.com/office/powerpoint/2010/main" val="33968396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Mur des </a:t>
            </a:r>
            <a:r>
              <a:rPr lang="en-GB" dirty="0" err="1" smtClean="0"/>
              <a:t>fédérés</a:t>
            </a:r>
            <a:endParaRPr lang="en-GB" dirty="0"/>
          </a:p>
        </p:txBody>
      </p:sp>
      <p:pic>
        <p:nvPicPr>
          <p:cNvPr id="4" name="Content Placeholder 3" descr="images.jpg"/>
          <p:cNvPicPr>
            <a:picLocks noGrp="1" noChangeAspect="1"/>
          </p:cNvPicPr>
          <p:nvPr>
            <p:ph idx="1"/>
          </p:nvPr>
        </p:nvPicPr>
        <p:blipFill>
          <a:blip r:embed="rId2">
            <a:extLst>
              <a:ext uri="{28A0092B-C50C-407E-A947-70E740481C1C}">
                <a14:useLocalDpi xmlns:a14="http://schemas.microsoft.com/office/drawing/2010/main" val="0"/>
              </a:ext>
            </a:extLst>
          </a:blip>
          <a:srcRect l="-6982" r="-6982"/>
          <a:stretch>
            <a:fillRect/>
          </a:stretch>
        </p:blipFill>
        <p:spPr/>
      </p:pic>
    </p:spTree>
    <p:extLst>
      <p:ext uri="{BB962C8B-B14F-4D97-AF65-F5344CB8AC3E}">
        <p14:creationId xmlns:p14="http://schemas.microsoft.com/office/powerpoint/2010/main" val="33173120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Mur des </a:t>
            </a:r>
            <a:r>
              <a:rPr lang="en-GB" dirty="0" err="1" smtClean="0"/>
              <a:t>fédérés</a:t>
            </a:r>
            <a:endParaRPr lang="en-GB" dirty="0"/>
          </a:p>
        </p:txBody>
      </p:sp>
      <p:pic>
        <p:nvPicPr>
          <p:cNvPr id="4" name="Content Placeholder 3" descr="1004919-Le_mur_des_Fédérés.jpg"/>
          <p:cNvPicPr>
            <a:picLocks noGrp="1" noChangeAspect="1"/>
          </p:cNvPicPr>
          <p:nvPr>
            <p:ph idx="1"/>
          </p:nvPr>
        </p:nvPicPr>
        <p:blipFill>
          <a:blip r:embed="rId2">
            <a:extLst>
              <a:ext uri="{28A0092B-C50C-407E-A947-70E740481C1C}">
                <a14:useLocalDpi xmlns:a14="http://schemas.microsoft.com/office/drawing/2010/main" val="0"/>
              </a:ext>
            </a:extLst>
          </a:blip>
          <a:srcRect t="10265" b="10265"/>
          <a:stretch>
            <a:fillRect/>
          </a:stretch>
        </p:blipFill>
        <p:spPr/>
      </p:pic>
    </p:spTree>
    <p:extLst>
      <p:ext uri="{BB962C8B-B14F-4D97-AF65-F5344CB8AC3E}">
        <p14:creationId xmlns:p14="http://schemas.microsoft.com/office/powerpoint/2010/main" val="164069881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repression of the Paris Commune</a:t>
            </a:r>
            <a:endParaRPr lang="en-US" dirty="0"/>
          </a:p>
        </p:txBody>
      </p:sp>
      <p:pic>
        <p:nvPicPr>
          <p:cNvPr id="4" name="Content Placeholder 3" descr="images.jpg"/>
          <p:cNvPicPr>
            <a:picLocks noGrp="1" noChangeAspect="1"/>
          </p:cNvPicPr>
          <p:nvPr>
            <p:ph idx="1"/>
          </p:nvPr>
        </p:nvPicPr>
        <p:blipFill>
          <a:blip r:embed="rId2">
            <a:extLst>
              <a:ext uri="{28A0092B-C50C-407E-A947-70E740481C1C}">
                <a14:useLocalDpi xmlns:a14="http://schemas.microsoft.com/office/drawing/2010/main" val="0"/>
              </a:ext>
            </a:extLst>
          </a:blip>
          <a:srcRect l="-21229" r="-21229"/>
          <a:stretch>
            <a:fillRect/>
          </a:stretch>
        </p:blipFill>
        <p:spPr/>
      </p:pic>
    </p:spTree>
    <p:extLst>
      <p:ext uri="{BB962C8B-B14F-4D97-AF65-F5344CB8AC3E}">
        <p14:creationId xmlns:p14="http://schemas.microsoft.com/office/powerpoint/2010/main" val="2409509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Death toll</a:t>
            </a:r>
            <a:endParaRPr lang="en-GB" dirty="0"/>
          </a:p>
        </p:txBody>
      </p:sp>
      <p:sp>
        <p:nvSpPr>
          <p:cNvPr id="3" name="Content Placeholder 2"/>
          <p:cNvSpPr>
            <a:spLocks noGrp="1"/>
          </p:cNvSpPr>
          <p:nvPr>
            <p:ph idx="1"/>
          </p:nvPr>
        </p:nvSpPr>
        <p:spPr/>
        <p:txBody>
          <a:bodyPr/>
          <a:lstStyle/>
          <a:p>
            <a:r>
              <a:rPr lang="en-GB" dirty="0" smtClean="0"/>
              <a:t>Killed by Communards</a:t>
            </a:r>
          </a:p>
          <a:p>
            <a:pPr lvl="1"/>
            <a:r>
              <a:rPr lang="en-GB" dirty="0" smtClean="0"/>
              <a:t>66-68 hostages</a:t>
            </a:r>
          </a:p>
          <a:p>
            <a:r>
              <a:rPr lang="en-GB" dirty="0" smtClean="0"/>
              <a:t>Killed by Versailles army</a:t>
            </a:r>
            <a:endParaRPr lang="en-GB" dirty="0"/>
          </a:p>
          <a:p>
            <a:pPr lvl="1"/>
            <a:r>
              <a:rPr lang="en-GB" dirty="0" smtClean="0"/>
              <a:t>Estimates range from 6,000 to 20,000</a:t>
            </a:r>
          </a:p>
          <a:p>
            <a:pPr lvl="1"/>
            <a:r>
              <a:rPr lang="en-GB" dirty="0" smtClean="0"/>
              <a:t>Official report by government, which matches the </a:t>
            </a:r>
            <a:r>
              <a:rPr lang="en-GB" dirty="0" smtClean="0"/>
              <a:t>city government</a:t>
            </a:r>
            <a:r>
              <a:rPr lang="en-GB" dirty="0"/>
              <a:t> </a:t>
            </a:r>
            <a:r>
              <a:rPr lang="en-GB" dirty="0" smtClean="0"/>
              <a:t>numbers for</a:t>
            </a:r>
            <a:r>
              <a:rPr lang="en-GB" dirty="0" smtClean="0"/>
              <a:t> funding burials</a:t>
            </a:r>
            <a:r>
              <a:rPr lang="en-GB" dirty="0" smtClean="0"/>
              <a:t>: 17K</a:t>
            </a:r>
          </a:p>
          <a:p>
            <a:pPr lvl="1"/>
            <a:endParaRPr lang="en-GB" dirty="0" smtClean="0"/>
          </a:p>
          <a:p>
            <a:endParaRPr lang="en-GB" dirty="0" smtClean="0"/>
          </a:p>
          <a:p>
            <a:pPr lvl="1"/>
            <a:endParaRPr lang="en-GB" dirty="0"/>
          </a:p>
        </p:txBody>
      </p:sp>
    </p:spTree>
    <p:extLst>
      <p:ext uri="{BB962C8B-B14F-4D97-AF65-F5344CB8AC3E}">
        <p14:creationId xmlns:p14="http://schemas.microsoft.com/office/powerpoint/2010/main" val="12757996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Decline of working class population	</a:t>
            </a:r>
            <a:endParaRPr lang="en-GB" dirty="0"/>
          </a:p>
        </p:txBody>
      </p:sp>
      <p:sp>
        <p:nvSpPr>
          <p:cNvPr id="3" name="Content Placeholder 2"/>
          <p:cNvSpPr>
            <a:spLocks noGrp="1"/>
          </p:cNvSpPr>
          <p:nvPr>
            <p:ph idx="1"/>
          </p:nvPr>
        </p:nvSpPr>
        <p:spPr/>
        <p:txBody>
          <a:bodyPr/>
          <a:lstStyle/>
          <a:p>
            <a:r>
              <a:rPr lang="en-GB" dirty="0" smtClean="0"/>
              <a:t>Census:</a:t>
            </a:r>
          </a:p>
          <a:p>
            <a:pPr lvl="1"/>
            <a:r>
              <a:rPr lang="en-GB" dirty="0" smtClean="0"/>
              <a:t>1866: 24,000 shoemakers</a:t>
            </a:r>
          </a:p>
          <a:p>
            <a:pPr lvl="1"/>
            <a:r>
              <a:rPr lang="en-GB" dirty="0" smtClean="0"/>
              <a:t>1872: </a:t>
            </a:r>
            <a:r>
              <a:rPr lang="en-GB" dirty="0" smtClean="0"/>
              <a:t>only 12,000</a:t>
            </a:r>
            <a:endParaRPr lang="en-GB" dirty="0" smtClean="0"/>
          </a:p>
          <a:p>
            <a:pPr lvl="1"/>
            <a:r>
              <a:rPr lang="en-GB" dirty="0" smtClean="0"/>
              <a:t>Disappearance of 10,000 of 30,000 </a:t>
            </a:r>
            <a:r>
              <a:rPr lang="en-GB" dirty="0" smtClean="0"/>
              <a:t>tailors during the two censuses</a:t>
            </a:r>
            <a:endParaRPr lang="en-GB" dirty="0" smtClean="0"/>
          </a:p>
          <a:p>
            <a:pPr lvl="1"/>
            <a:r>
              <a:rPr lang="en-GB" dirty="0" smtClean="0"/>
              <a:t>6,000 of 20,000 cabinet </a:t>
            </a:r>
            <a:r>
              <a:rPr lang="en-GB" dirty="0" smtClean="0"/>
              <a:t>makers remain in 1872</a:t>
            </a:r>
            <a:endParaRPr lang="en-GB" dirty="0" smtClean="0"/>
          </a:p>
          <a:p>
            <a:r>
              <a:rPr lang="en-GB" dirty="0" smtClean="0"/>
              <a:t>Employers, large and small, complained of lack of workers after the Commune</a:t>
            </a:r>
            <a:endParaRPr lang="en-GB" dirty="0"/>
          </a:p>
        </p:txBody>
      </p:sp>
    </p:spTree>
    <p:extLst>
      <p:ext uri="{BB962C8B-B14F-4D97-AF65-F5344CB8AC3E}">
        <p14:creationId xmlns:p14="http://schemas.microsoft.com/office/powerpoint/2010/main" val="18777720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Exiles</a:t>
            </a:r>
            <a:endParaRPr lang="en-US" dirty="0"/>
          </a:p>
        </p:txBody>
      </p:sp>
      <p:sp>
        <p:nvSpPr>
          <p:cNvPr id="3" name="Content Placeholder 2"/>
          <p:cNvSpPr>
            <a:spLocks noGrp="1"/>
          </p:cNvSpPr>
          <p:nvPr>
            <p:ph idx="1"/>
          </p:nvPr>
        </p:nvSpPr>
        <p:spPr/>
        <p:txBody>
          <a:bodyPr>
            <a:normAutofit fontScale="92500"/>
          </a:bodyPr>
          <a:lstStyle/>
          <a:p>
            <a:r>
              <a:rPr lang="en-US" dirty="0" smtClean="0"/>
              <a:t>United States, Switzerland, Britain</a:t>
            </a:r>
          </a:p>
          <a:p>
            <a:endParaRPr lang="en-US" dirty="0"/>
          </a:p>
          <a:p>
            <a:r>
              <a:rPr lang="en-US" dirty="0" smtClean="0"/>
              <a:t>Show trials (1871-1873), execution and exiles </a:t>
            </a:r>
          </a:p>
          <a:p>
            <a:pPr lvl="1"/>
            <a:r>
              <a:rPr lang="en-US" dirty="0" smtClean="0"/>
              <a:t>Louise Michel, ambulance women</a:t>
            </a:r>
          </a:p>
          <a:p>
            <a:pPr lvl="1"/>
            <a:r>
              <a:rPr lang="en-US" dirty="0" smtClean="0"/>
              <a:t>Active in denouncing Thiers government’s capitulation</a:t>
            </a:r>
          </a:p>
          <a:p>
            <a:pPr lvl="1"/>
            <a:r>
              <a:rPr lang="en-US" dirty="0" smtClean="0"/>
              <a:t>Fought at </a:t>
            </a:r>
            <a:r>
              <a:rPr lang="en-US" dirty="0" err="1" smtClean="0"/>
              <a:t>Père</a:t>
            </a:r>
            <a:r>
              <a:rPr lang="en-US" dirty="0" smtClean="0"/>
              <a:t> Lachaise, arrested</a:t>
            </a:r>
          </a:p>
          <a:p>
            <a:pPr lvl="1"/>
            <a:r>
              <a:rPr lang="en-US" dirty="0" smtClean="0"/>
              <a:t>Defiant stand in show trial; deported to New Caledonia, where she supported the indigents against French colonists</a:t>
            </a:r>
            <a:endParaRPr lang="en-US" dirty="0"/>
          </a:p>
        </p:txBody>
      </p:sp>
    </p:spTree>
    <p:extLst>
      <p:ext uri="{BB962C8B-B14F-4D97-AF65-F5344CB8AC3E}">
        <p14:creationId xmlns:p14="http://schemas.microsoft.com/office/powerpoint/2010/main" val="16576574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Third Republic born in </a:t>
            </a:r>
            <a:r>
              <a:rPr lang="en-GB" dirty="0" smtClean="0"/>
              <a:t>defeat and civil war?</a:t>
            </a:r>
            <a:endParaRPr lang="en-GB" dirty="0"/>
          </a:p>
        </p:txBody>
      </p:sp>
      <p:sp>
        <p:nvSpPr>
          <p:cNvPr id="3" name="Content Placeholder 2"/>
          <p:cNvSpPr>
            <a:spLocks noGrp="1"/>
          </p:cNvSpPr>
          <p:nvPr>
            <p:ph idx="1"/>
          </p:nvPr>
        </p:nvSpPr>
        <p:spPr/>
        <p:txBody>
          <a:bodyPr>
            <a:normAutofit fontScale="85000" lnSpcReduction="10000"/>
          </a:bodyPr>
          <a:lstStyle/>
          <a:p>
            <a:r>
              <a:rPr lang="en-GB" dirty="0" smtClean="0"/>
              <a:t>Thiers elected president on Aug 31, 1871</a:t>
            </a:r>
          </a:p>
          <a:p>
            <a:pPr lvl="1"/>
            <a:r>
              <a:rPr lang="en-GB" dirty="0" smtClean="0"/>
              <a:t>Was reimbursed </a:t>
            </a:r>
            <a:r>
              <a:rPr lang="en-GB" dirty="0" smtClean="0"/>
              <a:t>for his burnt-down house during Commune</a:t>
            </a:r>
          </a:p>
          <a:p>
            <a:r>
              <a:rPr lang="en-GB" dirty="0" smtClean="0"/>
              <a:t>Official </a:t>
            </a:r>
            <a:r>
              <a:rPr lang="en-GB" dirty="0" smtClean="0"/>
              <a:t>versions (hundreds of them in bookstores) distorted </a:t>
            </a:r>
            <a:r>
              <a:rPr lang="en-GB" dirty="0" smtClean="0"/>
              <a:t>events</a:t>
            </a:r>
          </a:p>
          <a:p>
            <a:r>
              <a:rPr lang="en-GB" dirty="0" smtClean="0"/>
              <a:t>Bourgeois fears: working class were a different race</a:t>
            </a:r>
          </a:p>
          <a:p>
            <a:r>
              <a:rPr lang="en-GB" dirty="0" smtClean="0"/>
              <a:t>Near return to monarchy: 1877, when President </a:t>
            </a:r>
            <a:r>
              <a:rPr lang="en-GB" dirty="0" err="1" smtClean="0"/>
              <a:t>MacMahon</a:t>
            </a:r>
            <a:r>
              <a:rPr lang="en-GB" dirty="0" smtClean="0"/>
              <a:t>, who </a:t>
            </a:r>
            <a:r>
              <a:rPr lang="en-GB" dirty="0" smtClean="0"/>
              <a:t>had led the attack </a:t>
            </a:r>
            <a:r>
              <a:rPr lang="en-GB" dirty="0" smtClean="0"/>
              <a:t>on </a:t>
            </a:r>
            <a:r>
              <a:rPr lang="en-GB" dirty="0" smtClean="0"/>
              <a:t>Paris in 1871, </a:t>
            </a:r>
            <a:r>
              <a:rPr lang="en-GB" dirty="0" smtClean="0"/>
              <a:t>attempts a royalist coup but fails</a:t>
            </a:r>
          </a:p>
          <a:p>
            <a:r>
              <a:rPr lang="en-GB" dirty="0" smtClean="0"/>
              <a:t>Republicanism takes root in 1880s and 1890s</a:t>
            </a:r>
          </a:p>
          <a:p>
            <a:pPr lvl="1"/>
            <a:r>
              <a:rPr lang="en-GB" dirty="0" smtClean="0"/>
              <a:t>Divided between socialists and liberals</a:t>
            </a:r>
            <a:endParaRPr lang="en-GB" dirty="0"/>
          </a:p>
        </p:txBody>
      </p:sp>
    </p:spTree>
    <p:extLst>
      <p:ext uri="{BB962C8B-B14F-4D97-AF65-F5344CB8AC3E}">
        <p14:creationId xmlns:p14="http://schemas.microsoft.com/office/powerpoint/2010/main" val="6637418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Divided Paris</a:t>
            </a:r>
            <a:endParaRPr lang="en-GB" dirty="0"/>
          </a:p>
        </p:txBody>
      </p:sp>
      <p:sp>
        <p:nvSpPr>
          <p:cNvPr id="3" name="Content Placeholder 2"/>
          <p:cNvSpPr>
            <a:spLocks noGrp="1"/>
          </p:cNvSpPr>
          <p:nvPr>
            <p:ph idx="1"/>
          </p:nvPr>
        </p:nvSpPr>
        <p:spPr/>
        <p:txBody>
          <a:bodyPr/>
          <a:lstStyle/>
          <a:p>
            <a:r>
              <a:rPr lang="en-GB" dirty="0" smtClean="0"/>
              <a:t>1869 elections</a:t>
            </a:r>
          </a:p>
          <a:p>
            <a:pPr lvl="1"/>
            <a:r>
              <a:rPr lang="en-GB" dirty="0" smtClean="0"/>
              <a:t>In France: </a:t>
            </a:r>
            <a:r>
              <a:rPr lang="en-GB" dirty="0" err="1" smtClean="0"/>
              <a:t>Bonapartists</a:t>
            </a:r>
            <a:r>
              <a:rPr lang="en-GB" dirty="0" smtClean="0"/>
              <a:t> outvote Republicans</a:t>
            </a:r>
          </a:p>
          <a:p>
            <a:pPr lvl="2"/>
            <a:r>
              <a:rPr lang="en-GB" dirty="0" smtClean="0"/>
              <a:t>56% -- 43%</a:t>
            </a:r>
          </a:p>
          <a:p>
            <a:pPr lvl="1"/>
            <a:r>
              <a:rPr lang="en-GB" dirty="0" smtClean="0"/>
              <a:t>In Paris: Republicans outvote </a:t>
            </a:r>
            <a:r>
              <a:rPr lang="en-GB" dirty="0" err="1" smtClean="0"/>
              <a:t>Bonapartists</a:t>
            </a:r>
            <a:endParaRPr lang="en-GB" dirty="0" smtClean="0"/>
          </a:p>
          <a:p>
            <a:pPr lvl="2"/>
            <a:r>
              <a:rPr lang="en-GB" dirty="0" smtClean="0"/>
              <a:t>75% -- 25%</a:t>
            </a:r>
          </a:p>
          <a:p>
            <a:pPr lvl="2"/>
            <a:endParaRPr lang="en-GB" dirty="0"/>
          </a:p>
          <a:p>
            <a:pPr lvl="1"/>
            <a:endParaRPr lang="en-GB" dirty="0"/>
          </a:p>
        </p:txBody>
      </p:sp>
    </p:spTree>
    <p:extLst>
      <p:ext uri="{BB962C8B-B14F-4D97-AF65-F5344CB8AC3E}">
        <p14:creationId xmlns:p14="http://schemas.microsoft.com/office/powerpoint/2010/main" val="8131624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Sacre</a:t>
            </a:r>
            <a:r>
              <a:rPr lang="en-US" dirty="0" smtClean="0"/>
              <a:t>-Coeur</a:t>
            </a:r>
            <a:endParaRPr lang="en-US" dirty="0"/>
          </a:p>
        </p:txBody>
      </p:sp>
      <p:sp>
        <p:nvSpPr>
          <p:cNvPr id="3" name="Content Placeholder 2"/>
          <p:cNvSpPr>
            <a:spLocks noGrp="1"/>
          </p:cNvSpPr>
          <p:nvPr>
            <p:ph idx="1"/>
          </p:nvPr>
        </p:nvSpPr>
        <p:spPr/>
        <p:txBody>
          <a:bodyPr/>
          <a:lstStyle/>
          <a:p>
            <a:r>
              <a:rPr lang="en-US" dirty="0" smtClean="0"/>
              <a:t>September 1870: Defeat of French </a:t>
            </a:r>
            <a:r>
              <a:rPr lang="en-US" dirty="0" smtClean="0"/>
              <a:t>was thought to express God’s </a:t>
            </a:r>
            <a:r>
              <a:rPr lang="en-US" dirty="0" smtClean="0"/>
              <a:t>punishment for France’s moral decay since the French Revolution</a:t>
            </a:r>
          </a:p>
          <a:p>
            <a:r>
              <a:rPr lang="en-US" dirty="0" smtClean="0"/>
              <a:t>24 July 1873: National Assembly funds the building of church, ‘To expiate the Commune’s crimes’.</a:t>
            </a:r>
          </a:p>
          <a:p>
            <a:pPr marL="0" indent="0">
              <a:buNone/>
            </a:pPr>
            <a:endParaRPr lang="en-US" dirty="0"/>
          </a:p>
        </p:txBody>
      </p:sp>
    </p:spTree>
    <p:extLst>
      <p:ext uri="{BB962C8B-B14F-4D97-AF65-F5344CB8AC3E}">
        <p14:creationId xmlns:p14="http://schemas.microsoft.com/office/powerpoint/2010/main" val="35393847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Sacre</a:t>
            </a:r>
            <a:r>
              <a:rPr lang="en-US" dirty="0" smtClean="0"/>
              <a:t>-Coeur</a:t>
            </a:r>
            <a:endParaRPr lang="en-US" dirty="0"/>
          </a:p>
        </p:txBody>
      </p:sp>
      <p:pic>
        <p:nvPicPr>
          <p:cNvPr id="4" name="Content Placeholder 3" descr="imgres.jpg"/>
          <p:cNvPicPr>
            <a:picLocks noGrp="1" noChangeAspect="1"/>
          </p:cNvPicPr>
          <p:nvPr>
            <p:ph idx="1"/>
          </p:nvPr>
        </p:nvPicPr>
        <p:blipFill>
          <a:blip r:embed="rId2">
            <a:extLst>
              <a:ext uri="{28A0092B-C50C-407E-A947-70E740481C1C}">
                <a14:useLocalDpi xmlns:a14="http://schemas.microsoft.com/office/drawing/2010/main" val="0"/>
              </a:ext>
            </a:extLst>
          </a:blip>
          <a:srcRect l="-10500" r="-10500"/>
          <a:stretch>
            <a:fillRect/>
          </a:stretch>
        </p:blipFill>
        <p:spPr/>
      </p:pic>
    </p:spTree>
    <p:extLst>
      <p:ext uri="{BB962C8B-B14F-4D97-AF65-F5344CB8AC3E}">
        <p14:creationId xmlns:p14="http://schemas.microsoft.com/office/powerpoint/2010/main" val="20558648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Sacre</a:t>
            </a:r>
            <a:r>
              <a:rPr lang="en-US" dirty="0"/>
              <a:t> </a:t>
            </a:r>
            <a:r>
              <a:rPr lang="en-US" dirty="0" smtClean="0"/>
              <a:t>Coeur</a:t>
            </a:r>
            <a:endParaRPr lang="en-US" dirty="0"/>
          </a:p>
        </p:txBody>
      </p:sp>
      <p:pic>
        <p:nvPicPr>
          <p:cNvPr id="4" name="Content Placeholder 3" descr="images.jpg"/>
          <p:cNvPicPr>
            <a:picLocks noGrp="1" noChangeAspect="1"/>
          </p:cNvPicPr>
          <p:nvPr>
            <p:ph idx="1"/>
          </p:nvPr>
        </p:nvPicPr>
        <p:blipFill>
          <a:blip r:embed="rId2">
            <a:extLst>
              <a:ext uri="{28A0092B-C50C-407E-A947-70E740481C1C}">
                <a14:useLocalDpi xmlns:a14="http://schemas.microsoft.com/office/drawing/2010/main" val="0"/>
              </a:ext>
            </a:extLst>
          </a:blip>
          <a:srcRect l="-18099" r="-18099"/>
          <a:stretch>
            <a:fillRect/>
          </a:stretch>
        </p:blipFill>
        <p:spPr/>
      </p:pic>
    </p:spTree>
    <p:extLst>
      <p:ext uri="{BB962C8B-B14F-4D97-AF65-F5344CB8AC3E}">
        <p14:creationId xmlns:p14="http://schemas.microsoft.com/office/powerpoint/2010/main" val="143110913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Political topography</a:t>
            </a:r>
            <a:r>
              <a:rPr lang="en-GB" dirty="0"/>
              <a:t> </a:t>
            </a:r>
            <a:r>
              <a:rPr lang="en-GB" dirty="0" smtClean="0"/>
              <a:t>in </a:t>
            </a:r>
            <a:br>
              <a:rPr lang="en-GB" dirty="0" smtClean="0"/>
            </a:br>
            <a:r>
              <a:rPr lang="en-GB" dirty="0" smtClean="0"/>
              <a:t>late 19</a:t>
            </a:r>
            <a:r>
              <a:rPr lang="en-GB" baseline="30000" dirty="0" smtClean="0"/>
              <a:t>th</a:t>
            </a:r>
            <a:r>
              <a:rPr lang="en-GB" dirty="0" smtClean="0"/>
              <a:t> century France</a:t>
            </a:r>
            <a:endParaRPr lang="en-GB" dirty="0"/>
          </a:p>
        </p:txBody>
      </p:sp>
      <p:sp>
        <p:nvSpPr>
          <p:cNvPr id="3" name="Content Placeholder 2"/>
          <p:cNvSpPr>
            <a:spLocks noGrp="1"/>
          </p:cNvSpPr>
          <p:nvPr>
            <p:ph idx="1"/>
          </p:nvPr>
        </p:nvSpPr>
        <p:spPr/>
        <p:txBody>
          <a:bodyPr>
            <a:normAutofit fontScale="85000" lnSpcReduction="20000"/>
          </a:bodyPr>
          <a:lstStyle/>
          <a:p>
            <a:r>
              <a:rPr lang="en-GB" dirty="0" smtClean="0"/>
              <a:t>Royalism withers</a:t>
            </a:r>
          </a:p>
          <a:p>
            <a:r>
              <a:rPr lang="en-GB" dirty="0" err="1" smtClean="0"/>
              <a:t>Bonapartism</a:t>
            </a:r>
            <a:r>
              <a:rPr lang="en-GB" dirty="0" smtClean="0"/>
              <a:t>: occasionally resurfaces, but doesn’t last (Boulanger incident)</a:t>
            </a:r>
          </a:p>
          <a:p>
            <a:r>
              <a:rPr lang="en-GB" dirty="0" smtClean="0"/>
              <a:t>Republic is stabilised until WWII</a:t>
            </a:r>
          </a:p>
          <a:p>
            <a:pPr lvl="1"/>
            <a:r>
              <a:rPr lang="en-GB" dirty="0" smtClean="0"/>
              <a:t>Universal suffrage, freedom of the press, free and compulsory education… Goals of French Revolution</a:t>
            </a:r>
          </a:p>
          <a:p>
            <a:r>
              <a:rPr lang="en-GB" dirty="0" smtClean="0"/>
              <a:t>Tensions remain</a:t>
            </a:r>
          </a:p>
          <a:p>
            <a:pPr lvl="1"/>
            <a:r>
              <a:rPr lang="en-GB" dirty="0" smtClean="0"/>
              <a:t>Class</a:t>
            </a:r>
          </a:p>
          <a:p>
            <a:pPr lvl="1"/>
            <a:r>
              <a:rPr lang="en-GB" dirty="0" smtClean="0"/>
              <a:t>Gender</a:t>
            </a:r>
          </a:p>
          <a:p>
            <a:pPr lvl="1"/>
            <a:r>
              <a:rPr lang="en-GB" dirty="0" smtClean="0"/>
              <a:t>Society </a:t>
            </a:r>
            <a:r>
              <a:rPr lang="en-GB" dirty="0" err="1" smtClean="0"/>
              <a:t>vs</a:t>
            </a:r>
            <a:r>
              <a:rPr lang="en-GB" dirty="0" smtClean="0"/>
              <a:t> State</a:t>
            </a:r>
          </a:p>
          <a:p>
            <a:pPr lvl="1"/>
            <a:r>
              <a:rPr lang="en-GB" dirty="0" smtClean="0"/>
              <a:t>Religion</a:t>
            </a:r>
          </a:p>
          <a:p>
            <a:pPr lvl="1"/>
            <a:r>
              <a:rPr lang="en-GB" dirty="0" smtClean="0"/>
              <a:t>Colonialism</a:t>
            </a:r>
            <a:endParaRPr lang="en-GB" dirty="0"/>
          </a:p>
        </p:txBody>
      </p:sp>
    </p:spTree>
    <p:extLst>
      <p:ext uri="{BB962C8B-B14F-4D97-AF65-F5344CB8AC3E}">
        <p14:creationId xmlns:p14="http://schemas.microsoft.com/office/powerpoint/2010/main" val="33914997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was Victor Noir (1848-1870)</a:t>
            </a:r>
            <a:endParaRPr lang="en-US" dirty="0"/>
          </a:p>
        </p:txBody>
      </p:sp>
      <p:pic>
        <p:nvPicPr>
          <p:cNvPr id="4" name="Content Placeholder 3" descr="imgres.jpg"/>
          <p:cNvPicPr>
            <a:picLocks noGrp="1" noChangeAspect="1"/>
          </p:cNvPicPr>
          <p:nvPr>
            <p:ph idx="1"/>
          </p:nvPr>
        </p:nvPicPr>
        <p:blipFill rotWithShape="1">
          <a:blip r:embed="rId2">
            <a:extLst>
              <a:ext uri="{28A0092B-C50C-407E-A947-70E740481C1C}">
                <a14:useLocalDpi xmlns:a14="http://schemas.microsoft.com/office/drawing/2010/main" val="0"/>
              </a:ext>
            </a:extLst>
          </a:blip>
          <a:srcRect l="-71377" t="1" r="-71377" b="32276"/>
          <a:stretch/>
        </p:blipFill>
        <p:spPr>
          <a:xfrm>
            <a:off x="457200" y="1600201"/>
            <a:ext cx="8229600" cy="3065135"/>
          </a:xfrm>
        </p:spPr>
      </p:pic>
    </p:spTree>
    <p:extLst>
      <p:ext uri="{BB962C8B-B14F-4D97-AF65-F5344CB8AC3E}">
        <p14:creationId xmlns:p14="http://schemas.microsoft.com/office/powerpoint/2010/main" val="322063595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Duels</a:t>
            </a:r>
            <a:endParaRPr lang="en-GB" dirty="0"/>
          </a:p>
        </p:txBody>
      </p:sp>
      <p:sp>
        <p:nvSpPr>
          <p:cNvPr id="3" name="Content Placeholder 2"/>
          <p:cNvSpPr>
            <a:spLocks noGrp="1"/>
          </p:cNvSpPr>
          <p:nvPr>
            <p:ph idx="1"/>
          </p:nvPr>
        </p:nvSpPr>
        <p:spPr/>
        <p:txBody>
          <a:bodyPr>
            <a:normAutofit fontScale="70000" lnSpcReduction="20000"/>
          </a:bodyPr>
          <a:lstStyle/>
          <a:p>
            <a:r>
              <a:rPr lang="en-GB" dirty="0" smtClean="0"/>
              <a:t>Duelling: culture of </a:t>
            </a:r>
            <a:r>
              <a:rPr lang="en-GB" dirty="0" smtClean="0"/>
              <a:t>honour</a:t>
            </a:r>
            <a:endParaRPr lang="en-GB" dirty="0" smtClean="0"/>
          </a:p>
          <a:p>
            <a:r>
              <a:rPr lang="en-GB" dirty="0" smtClean="0"/>
              <a:t>Relationship to print</a:t>
            </a:r>
          </a:p>
          <a:p>
            <a:pPr lvl="1"/>
            <a:r>
              <a:rPr lang="en-GB" dirty="0" smtClean="0"/>
              <a:t>Libels and insults in print merit an honourable vengeance</a:t>
            </a:r>
          </a:p>
          <a:p>
            <a:r>
              <a:rPr lang="en-GB" dirty="0" smtClean="0"/>
              <a:t>Two political newspapers duel</a:t>
            </a:r>
          </a:p>
          <a:p>
            <a:pPr lvl="1"/>
            <a:r>
              <a:rPr lang="en-GB" dirty="0" smtClean="0"/>
              <a:t>Republican </a:t>
            </a:r>
            <a:r>
              <a:rPr lang="en-GB" i="1" dirty="0" smtClean="0"/>
              <a:t>La </a:t>
            </a:r>
            <a:r>
              <a:rPr lang="en-GB" i="1" dirty="0" err="1" smtClean="0"/>
              <a:t>Revanche</a:t>
            </a:r>
            <a:r>
              <a:rPr lang="en-GB" i="1" dirty="0" smtClean="0"/>
              <a:t> </a:t>
            </a:r>
            <a:r>
              <a:rPr lang="en-GB" dirty="0" smtClean="0"/>
              <a:t>and loyalist </a:t>
            </a:r>
            <a:r>
              <a:rPr lang="en-GB" i="1" dirty="0" err="1" smtClean="0"/>
              <a:t>L’Avenir</a:t>
            </a:r>
            <a:r>
              <a:rPr lang="en-GB" i="1" dirty="0" smtClean="0"/>
              <a:t> de la Corse</a:t>
            </a:r>
            <a:endParaRPr lang="en-GB" dirty="0" smtClean="0"/>
          </a:p>
          <a:p>
            <a:pPr lvl="1"/>
            <a:r>
              <a:rPr lang="en-GB" dirty="0" smtClean="0"/>
              <a:t>Napoleon III’s cousin, Prince Bonaparte, challenges editor of </a:t>
            </a:r>
            <a:r>
              <a:rPr lang="en-GB" i="1" dirty="0" smtClean="0"/>
              <a:t>La </a:t>
            </a:r>
            <a:r>
              <a:rPr lang="en-GB" i="1" dirty="0" err="1" smtClean="0"/>
              <a:t>Revanche</a:t>
            </a:r>
            <a:r>
              <a:rPr lang="en-GB" i="1" dirty="0" smtClean="0"/>
              <a:t> </a:t>
            </a:r>
            <a:r>
              <a:rPr lang="en-GB" dirty="0" smtClean="0"/>
              <a:t>to a duel in </a:t>
            </a:r>
            <a:r>
              <a:rPr lang="en-GB" i="1" dirty="0" err="1" smtClean="0"/>
              <a:t>L’Avenir</a:t>
            </a:r>
            <a:r>
              <a:rPr lang="en-GB" i="1" dirty="0" smtClean="0"/>
              <a:t> de la Corse</a:t>
            </a:r>
            <a:endParaRPr lang="en-GB" dirty="0" smtClean="0"/>
          </a:p>
          <a:p>
            <a:pPr lvl="1"/>
            <a:r>
              <a:rPr lang="en-GB" dirty="0" smtClean="0"/>
              <a:t>Victor </a:t>
            </a:r>
            <a:r>
              <a:rPr lang="en-GB" dirty="0" smtClean="0"/>
              <a:t>Noir, a journalist for </a:t>
            </a:r>
            <a:r>
              <a:rPr lang="en-GB" i="1" dirty="0" smtClean="0"/>
              <a:t>La </a:t>
            </a:r>
            <a:r>
              <a:rPr lang="en-GB" i="1" dirty="0" err="1" smtClean="0"/>
              <a:t>Revanche</a:t>
            </a:r>
            <a:r>
              <a:rPr lang="en-GB" dirty="0" smtClean="0"/>
              <a:t>,</a:t>
            </a:r>
            <a:r>
              <a:rPr lang="en-GB" i="1" dirty="0" smtClean="0"/>
              <a:t> </a:t>
            </a:r>
            <a:r>
              <a:rPr lang="en-GB" dirty="0" smtClean="0"/>
              <a:t>is </a:t>
            </a:r>
            <a:r>
              <a:rPr lang="en-GB" dirty="0" smtClean="0"/>
              <a:t>sent to see the prince </a:t>
            </a:r>
            <a:r>
              <a:rPr lang="en-GB" dirty="0" smtClean="0"/>
              <a:t>on behalf of </a:t>
            </a:r>
            <a:r>
              <a:rPr lang="en-GB" i="1" dirty="0" smtClean="0"/>
              <a:t>La </a:t>
            </a:r>
            <a:r>
              <a:rPr lang="en-GB" i="1" dirty="0" err="1" smtClean="0"/>
              <a:t>Revanche’s</a:t>
            </a:r>
            <a:r>
              <a:rPr lang="en-GB" i="1" dirty="0" smtClean="0"/>
              <a:t> </a:t>
            </a:r>
            <a:r>
              <a:rPr lang="en-GB" dirty="0" smtClean="0"/>
              <a:t>editor to </a:t>
            </a:r>
            <a:r>
              <a:rPr lang="en-GB" dirty="0" smtClean="0"/>
              <a:t>set the terms for </a:t>
            </a:r>
            <a:r>
              <a:rPr lang="en-GB" dirty="0" smtClean="0"/>
              <a:t>the upcoming duel</a:t>
            </a:r>
            <a:endParaRPr lang="en-GB" dirty="0" smtClean="0"/>
          </a:p>
          <a:p>
            <a:pPr lvl="1"/>
            <a:r>
              <a:rPr lang="en-GB" dirty="0" smtClean="0"/>
              <a:t>Words fly, </a:t>
            </a:r>
            <a:r>
              <a:rPr lang="en-GB" dirty="0" smtClean="0"/>
              <a:t>Prince Bonaparte shoots Noir dead</a:t>
            </a:r>
            <a:endParaRPr lang="en-GB" dirty="0" smtClean="0"/>
          </a:p>
          <a:p>
            <a:pPr lvl="1"/>
            <a:r>
              <a:rPr lang="en-GB" dirty="0" smtClean="0"/>
              <a:t>Noir becomes a ‘republican’ hero and martyr</a:t>
            </a:r>
            <a:endParaRPr lang="en-GB" dirty="0" smtClean="0"/>
          </a:p>
          <a:p>
            <a:pPr lvl="1"/>
            <a:r>
              <a:rPr lang="en-GB" dirty="0" smtClean="0"/>
              <a:t>More than 100K </a:t>
            </a:r>
            <a:r>
              <a:rPr lang="en-GB" dirty="0" smtClean="0"/>
              <a:t>participate in </a:t>
            </a:r>
            <a:r>
              <a:rPr lang="en-GB" dirty="0" smtClean="0"/>
              <a:t>funeral procession through streets of Paris (much like the parade of the radical journalist Marat after his assassination in 1793, during the French Revolution)</a:t>
            </a:r>
            <a:endParaRPr lang="en-GB" dirty="0"/>
          </a:p>
        </p:txBody>
      </p:sp>
    </p:spTree>
    <p:extLst>
      <p:ext uri="{BB962C8B-B14F-4D97-AF65-F5344CB8AC3E}">
        <p14:creationId xmlns:p14="http://schemas.microsoft.com/office/powerpoint/2010/main" val="295874547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Who was Victor Noir?</a:t>
            </a:r>
            <a:endParaRPr lang="en-GB" dirty="0"/>
          </a:p>
        </p:txBody>
      </p:sp>
      <p:pic>
        <p:nvPicPr>
          <p:cNvPr id="4" name="Content Placeholder 3" descr="images.jpg"/>
          <p:cNvPicPr>
            <a:picLocks noGrp="1" noChangeAspect="1"/>
          </p:cNvPicPr>
          <p:nvPr>
            <p:ph idx="1"/>
          </p:nvPr>
        </p:nvPicPr>
        <p:blipFill>
          <a:blip r:embed="rId2">
            <a:extLst>
              <a:ext uri="{28A0092B-C50C-407E-A947-70E740481C1C}">
                <a14:useLocalDpi xmlns:a14="http://schemas.microsoft.com/office/drawing/2010/main" val="0"/>
              </a:ext>
            </a:extLst>
          </a:blip>
          <a:srcRect t="8527" b="8527"/>
          <a:stretch>
            <a:fillRect/>
          </a:stretch>
        </p:blipFill>
        <p:spPr/>
      </p:pic>
    </p:spTree>
    <p:extLst>
      <p:ext uri="{BB962C8B-B14F-4D97-AF65-F5344CB8AC3E}">
        <p14:creationId xmlns:p14="http://schemas.microsoft.com/office/powerpoint/2010/main" val="324279642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692035"/>
          </a:xfrm>
        </p:spPr>
        <p:txBody>
          <a:bodyPr>
            <a:normAutofit fontScale="90000"/>
          </a:bodyPr>
          <a:lstStyle/>
          <a:p>
            <a:r>
              <a:rPr lang="en-US" dirty="0" smtClean="0"/>
              <a:t>Victor </a:t>
            </a:r>
            <a:r>
              <a:rPr lang="en-US" dirty="0" smtClean="0"/>
              <a:t>Noir: cult tomb today in </a:t>
            </a:r>
            <a:r>
              <a:rPr lang="en-US" dirty="0" err="1" smtClean="0"/>
              <a:t>P</a:t>
            </a:r>
            <a:r>
              <a:rPr lang="en-US" dirty="0" err="1" smtClean="0"/>
              <a:t>ère</a:t>
            </a:r>
            <a:r>
              <a:rPr lang="en-US" dirty="0" smtClean="0"/>
              <a:t> Lachaise Cemetery</a:t>
            </a:r>
            <a:r>
              <a:rPr lang="en-US" dirty="0" smtClean="0"/>
              <a:t/>
            </a:r>
            <a:br>
              <a:rPr lang="en-US" dirty="0" smtClean="0"/>
            </a:br>
            <a:r>
              <a:rPr lang="en-US" dirty="0" smtClean="0"/>
              <a:t>Attempts to fence it off are publicly opposed</a:t>
            </a:r>
            <a:endParaRPr lang="en-US" dirty="0"/>
          </a:p>
        </p:txBody>
      </p:sp>
      <p:pic>
        <p:nvPicPr>
          <p:cNvPr id="4" name="Content Placeholder 3" descr="imgres.jpg"/>
          <p:cNvPicPr>
            <a:picLocks noGrp="1" noChangeAspect="1"/>
          </p:cNvPicPr>
          <p:nvPr>
            <p:ph idx="1"/>
          </p:nvPr>
        </p:nvPicPr>
        <p:blipFill>
          <a:blip r:embed="rId2">
            <a:extLst>
              <a:ext uri="{28A0092B-C50C-407E-A947-70E740481C1C}">
                <a14:useLocalDpi xmlns:a14="http://schemas.microsoft.com/office/drawing/2010/main" val="0"/>
              </a:ext>
            </a:extLst>
          </a:blip>
          <a:srcRect l="-11053" r="-11053"/>
          <a:stretch>
            <a:fillRect/>
          </a:stretch>
        </p:blipFill>
        <p:spPr>
          <a:xfrm>
            <a:off x="457200" y="2248886"/>
            <a:ext cx="8229600" cy="3877277"/>
          </a:xfrm>
        </p:spPr>
      </p:pic>
    </p:spTree>
    <p:extLst>
      <p:ext uri="{BB962C8B-B14F-4D97-AF65-F5344CB8AC3E}">
        <p14:creationId xmlns:p14="http://schemas.microsoft.com/office/powerpoint/2010/main" val="370035584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Victor Noir</a:t>
            </a:r>
            <a:endParaRPr lang="en-US" dirty="0"/>
          </a:p>
        </p:txBody>
      </p:sp>
      <p:pic>
        <p:nvPicPr>
          <p:cNvPr id="4" name="Content Placeholder 3" descr="imgres.jpg"/>
          <p:cNvPicPr>
            <a:picLocks noGrp="1" noChangeAspect="1"/>
          </p:cNvPicPr>
          <p:nvPr>
            <p:ph idx="1"/>
          </p:nvPr>
        </p:nvPicPr>
        <p:blipFill>
          <a:blip r:embed="rId2">
            <a:extLst>
              <a:ext uri="{28A0092B-C50C-407E-A947-70E740481C1C}">
                <a14:useLocalDpi xmlns:a14="http://schemas.microsoft.com/office/drawing/2010/main" val="0"/>
              </a:ext>
            </a:extLst>
          </a:blip>
          <a:srcRect l="-11276" r="-11276"/>
          <a:stretch>
            <a:fillRect/>
          </a:stretch>
        </p:blipFill>
        <p:spPr/>
      </p:pic>
    </p:spTree>
    <p:extLst>
      <p:ext uri="{BB962C8B-B14F-4D97-AF65-F5344CB8AC3E}">
        <p14:creationId xmlns:p14="http://schemas.microsoft.com/office/powerpoint/2010/main" val="13979201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Republicanisation of the Empire?</a:t>
            </a:r>
            <a:endParaRPr lang="en-GB" dirty="0"/>
          </a:p>
        </p:txBody>
      </p:sp>
      <p:sp>
        <p:nvSpPr>
          <p:cNvPr id="3" name="Content Placeholder 2"/>
          <p:cNvSpPr>
            <a:spLocks noGrp="1"/>
          </p:cNvSpPr>
          <p:nvPr>
            <p:ph idx="1"/>
          </p:nvPr>
        </p:nvSpPr>
        <p:spPr/>
        <p:txBody>
          <a:bodyPr>
            <a:normAutofit/>
          </a:bodyPr>
          <a:lstStyle/>
          <a:p>
            <a:r>
              <a:rPr lang="en-GB" dirty="0" smtClean="0"/>
              <a:t>1852-1860</a:t>
            </a:r>
          </a:p>
          <a:p>
            <a:pPr lvl="1"/>
            <a:r>
              <a:rPr lang="en-GB" dirty="0" smtClean="0"/>
              <a:t>Little press freedom</a:t>
            </a:r>
          </a:p>
          <a:p>
            <a:pPr lvl="1"/>
            <a:r>
              <a:rPr lang="en-GB" dirty="0" smtClean="0"/>
              <a:t>National Assembly with little power</a:t>
            </a:r>
          </a:p>
          <a:p>
            <a:pPr lvl="1"/>
            <a:r>
              <a:rPr lang="en-GB" dirty="0" smtClean="0"/>
              <a:t>No tolerated opposition</a:t>
            </a:r>
          </a:p>
          <a:p>
            <a:r>
              <a:rPr lang="en-GB" dirty="0" smtClean="0"/>
              <a:t>1860-1870</a:t>
            </a:r>
          </a:p>
          <a:p>
            <a:pPr lvl="1"/>
            <a:r>
              <a:rPr lang="en-GB" dirty="0" smtClean="0"/>
              <a:t>More press freedom granted (though periodic)</a:t>
            </a:r>
          </a:p>
          <a:p>
            <a:pPr lvl="1"/>
            <a:r>
              <a:rPr lang="en-GB" dirty="0" smtClean="0"/>
              <a:t>More powers over the budget given to NA</a:t>
            </a:r>
          </a:p>
          <a:p>
            <a:pPr lvl="1"/>
            <a:r>
              <a:rPr lang="en-GB" dirty="0" smtClean="0"/>
              <a:t>More freedom of association in 1866, 1868</a:t>
            </a:r>
          </a:p>
          <a:p>
            <a:pPr lvl="1"/>
            <a:endParaRPr lang="en-GB" dirty="0"/>
          </a:p>
        </p:txBody>
      </p:sp>
    </p:spTree>
    <p:extLst>
      <p:ext uri="{BB962C8B-B14F-4D97-AF65-F5344CB8AC3E}">
        <p14:creationId xmlns:p14="http://schemas.microsoft.com/office/powerpoint/2010/main" val="25876864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Currents of republicanism under the Empire</a:t>
            </a:r>
            <a:endParaRPr lang="en-US" dirty="0"/>
          </a:p>
        </p:txBody>
      </p:sp>
      <p:sp>
        <p:nvSpPr>
          <p:cNvPr id="3" name="Content Placeholder 2"/>
          <p:cNvSpPr>
            <a:spLocks noGrp="1"/>
          </p:cNvSpPr>
          <p:nvPr>
            <p:ph idx="1"/>
          </p:nvPr>
        </p:nvSpPr>
        <p:spPr/>
        <p:txBody>
          <a:bodyPr/>
          <a:lstStyle/>
          <a:p>
            <a:r>
              <a:rPr lang="en-US" dirty="0" smtClean="0"/>
              <a:t>Jewish community</a:t>
            </a:r>
          </a:p>
          <a:p>
            <a:r>
              <a:rPr lang="en-US" dirty="0" smtClean="0"/>
              <a:t>Protestant community</a:t>
            </a:r>
          </a:p>
          <a:p>
            <a:r>
              <a:rPr lang="en-US" dirty="0" smtClean="0"/>
              <a:t>Commercial community</a:t>
            </a:r>
          </a:p>
          <a:p>
            <a:r>
              <a:rPr lang="en-US" dirty="0" smtClean="0"/>
              <a:t>Lawyers</a:t>
            </a:r>
          </a:p>
          <a:p>
            <a:r>
              <a:rPr lang="en-US" dirty="0" smtClean="0"/>
              <a:t>Painters (</a:t>
            </a:r>
            <a:r>
              <a:rPr lang="en-US" dirty="0" err="1" smtClean="0"/>
              <a:t>Manet</a:t>
            </a:r>
            <a:r>
              <a:rPr lang="en-US" dirty="0" smtClean="0"/>
              <a:t>, </a:t>
            </a:r>
            <a:r>
              <a:rPr lang="en-US" dirty="0" err="1" smtClean="0"/>
              <a:t>Pissaro</a:t>
            </a:r>
            <a:r>
              <a:rPr lang="en-US" dirty="0" smtClean="0"/>
              <a:t>, Degas, Renoir, Cézanne)</a:t>
            </a:r>
            <a:endParaRPr lang="en-US" dirty="0"/>
          </a:p>
        </p:txBody>
      </p:sp>
    </p:spTree>
    <p:extLst>
      <p:ext uri="{BB962C8B-B14F-4D97-AF65-F5344CB8AC3E}">
        <p14:creationId xmlns:p14="http://schemas.microsoft.com/office/powerpoint/2010/main" val="40682703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Cézanne</a:t>
            </a:r>
            <a:br>
              <a:rPr lang="en-US" dirty="0" smtClean="0"/>
            </a:br>
            <a:r>
              <a:rPr lang="en-US" i="1" dirty="0" smtClean="0"/>
              <a:t>The Artist’s Father</a:t>
            </a:r>
            <a:endParaRPr lang="en-US" i="1" dirty="0"/>
          </a:p>
        </p:txBody>
      </p:sp>
      <p:pic>
        <p:nvPicPr>
          <p:cNvPr id="4" name="Content Placeholder 3" descr="imgres.jpg"/>
          <p:cNvPicPr>
            <a:picLocks noGrp="1" noChangeAspect="1"/>
          </p:cNvPicPr>
          <p:nvPr>
            <p:ph idx="1"/>
          </p:nvPr>
        </p:nvPicPr>
        <p:blipFill>
          <a:blip r:embed="rId2">
            <a:extLst>
              <a:ext uri="{28A0092B-C50C-407E-A947-70E740481C1C}">
                <a14:useLocalDpi xmlns:a14="http://schemas.microsoft.com/office/drawing/2010/main" val="0"/>
              </a:ext>
            </a:extLst>
          </a:blip>
          <a:srcRect l="-5948" r="-5948"/>
          <a:stretch>
            <a:fillRect/>
          </a:stretch>
        </p:blipFill>
        <p:spPr/>
      </p:pic>
    </p:spTree>
    <p:extLst>
      <p:ext uri="{BB962C8B-B14F-4D97-AF65-F5344CB8AC3E}">
        <p14:creationId xmlns:p14="http://schemas.microsoft.com/office/powerpoint/2010/main" val="26835678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371110"/>
          </a:xfrm>
        </p:spPr>
        <p:txBody>
          <a:bodyPr>
            <a:normAutofit fontScale="90000"/>
          </a:bodyPr>
          <a:lstStyle/>
          <a:p>
            <a:r>
              <a:rPr lang="en-GB" dirty="0" smtClean="0"/>
              <a:t>Napoleon III: </a:t>
            </a:r>
            <a:br>
              <a:rPr lang="en-GB" dirty="0" smtClean="0"/>
            </a:br>
            <a:r>
              <a:rPr lang="en-GB" dirty="0" err="1" smtClean="0"/>
              <a:t>Cesarian</a:t>
            </a:r>
            <a:r>
              <a:rPr lang="en-GB" dirty="0" smtClean="0"/>
              <a:t> socialist, </a:t>
            </a:r>
            <a:br>
              <a:rPr lang="en-GB" dirty="0" smtClean="0"/>
            </a:br>
            <a:r>
              <a:rPr lang="en-GB" dirty="0" smtClean="0"/>
              <a:t>proto-Keynesian,</a:t>
            </a:r>
            <a:br>
              <a:rPr lang="en-GB" dirty="0" smtClean="0"/>
            </a:br>
            <a:r>
              <a:rPr lang="en-GB" dirty="0" smtClean="0"/>
              <a:t>closet </a:t>
            </a:r>
            <a:r>
              <a:rPr lang="en-GB" dirty="0" smtClean="0"/>
              <a:t>republican?</a:t>
            </a:r>
            <a:endParaRPr lang="en-GB" dirty="0"/>
          </a:p>
        </p:txBody>
      </p:sp>
      <p:sp>
        <p:nvSpPr>
          <p:cNvPr id="3" name="Content Placeholder 2"/>
          <p:cNvSpPr>
            <a:spLocks noGrp="1"/>
          </p:cNvSpPr>
          <p:nvPr>
            <p:ph idx="1"/>
          </p:nvPr>
        </p:nvSpPr>
        <p:spPr>
          <a:xfrm>
            <a:off x="457200" y="2866227"/>
            <a:ext cx="8229600" cy="3259936"/>
          </a:xfrm>
        </p:spPr>
        <p:txBody>
          <a:bodyPr>
            <a:normAutofit fontScale="85000" lnSpcReduction="10000"/>
          </a:bodyPr>
          <a:lstStyle/>
          <a:p>
            <a:r>
              <a:rPr lang="en-GB" dirty="0" smtClean="0"/>
              <a:t>Napoleon’s staff included a number of Saint-</a:t>
            </a:r>
            <a:r>
              <a:rPr lang="en-GB" dirty="0" err="1" smtClean="0"/>
              <a:t>Simonians</a:t>
            </a:r>
            <a:endParaRPr lang="en-GB" dirty="0" smtClean="0"/>
          </a:p>
          <a:p>
            <a:pPr lvl="1"/>
            <a:r>
              <a:rPr lang="en-GB" dirty="0" smtClean="0"/>
              <a:t>Saint Simon: Technocracy </a:t>
            </a:r>
            <a:r>
              <a:rPr lang="en-GB" dirty="0" smtClean="0"/>
              <a:t>of </a:t>
            </a:r>
            <a:r>
              <a:rPr lang="en-GB" dirty="0" smtClean="0"/>
              <a:t>non-greedy </a:t>
            </a:r>
            <a:r>
              <a:rPr lang="en-GB" dirty="0" smtClean="0"/>
              <a:t>industrialists: work and production should be prioritised</a:t>
            </a:r>
          </a:p>
          <a:p>
            <a:pPr lvl="1"/>
            <a:r>
              <a:rPr lang="en-GB" dirty="0" smtClean="0"/>
              <a:t>Distinct from financial</a:t>
            </a:r>
            <a:r>
              <a:rPr lang="en-GB" dirty="0" smtClean="0"/>
              <a:t>-</a:t>
            </a:r>
            <a:r>
              <a:rPr lang="en-GB" dirty="0" err="1" smtClean="0"/>
              <a:t>rentiers</a:t>
            </a:r>
            <a:r>
              <a:rPr lang="en-GB" dirty="0" smtClean="0"/>
              <a:t>; </a:t>
            </a:r>
            <a:r>
              <a:rPr lang="en-GB" dirty="0" smtClean="0"/>
              <a:t>Saint-</a:t>
            </a:r>
            <a:r>
              <a:rPr lang="en-GB" dirty="0" err="1" smtClean="0"/>
              <a:t>Simonians</a:t>
            </a:r>
            <a:r>
              <a:rPr lang="en-GB" dirty="0" smtClean="0"/>
              <a:t> promote public </a:t>
            </a:r>
            <a:r>
              <a:rPr lang="en-GB" dirty="0" smtClean="0"/>
              <a:t>investment</a:t>
            </a:r>
          </a:p>
          <a:p>
            <a:pPr lvl="2"/>
            <a:r>
              <a:rPr lang="en-GB" dirty="0" smtClean="0"/>
              <a:t>The aim is ‘to improve as much as possible the conditions of the class that has no other means of existence except the work they do with their hands. This is the most numerous class.’</a:t>
            </a:r>
          </a:p>
          <a:p>
            <a:pPr lvl="2"/>
            <a:r>
              <a:rPr lang="en-GB" dirty="0" smtClean="0"/>
              <a:t>Saint-Simon, </a:t>
            </a:r>
            <a:r>
              <a:rPr lang="en-GB" i="1" dirty="0" smtClean="0"/>
              <a:t>The Industrial System, </a:t>
            </a:r>
            <a:r>
              <a:rPr lang="en-GB" dirty="0" smtClean="0"/>
              <a:t>1821</a:t>
            </a:r>
            <a:endParaRPr lang="en-GB" i="1" dirty="0"/>
          </a:p>
        </p:txBody>
      </p:sp>
    </p:spTree>
    <p:extLst>
      <p:ext uri="{BB962C8B-B14F-4D97-AF65-F5344CB8AC3E}">
        <p14:creationId xmlns:p14="http://schemas.microsoft.com/office/powerpoint/2010/main" val="4945581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Napoleon’s policies</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Government debt spending for public works projects (</a:t>
            </a:r>
            <a:r>
              <a:rPr lang="en-GB" dirty="0" err="1" smtClean="0"/>
              <a:t>Haussmannisation</a:t>
            </a:r>
            <a:r>
              <a:rPr lang="en-GB" dirty="0" smtClean="0"/>
              <a:t>)</a:t>
            </a:r>
          </a:p>
          <a:p>
            <a:r>
              <a:rPr lang="en-GB" dirty="0" smtClean="0"/>
              <a:t>Social housing for </a:t>
            </a:r>
            <a:r>
              <a:rPr lang="en-GB" dirty="0" smtClean="0"/>
              <a:t>poor (not enough, but some)</a:t>
            </a:r>
            <a:endParaRPr lang="en-GB" dirty="0" smtClean="0"/>
          </a:p>
          <a:p>
            <a:r>
              <a:rPr lang="en-GB" dirty="0" smtClean="0"/>
              <a:t>Purchase power of workers </a:t>
            </a:r>
            <a:r>
              <a:rPr lang="en-GB" dirty="0" smtClean="0"/>
              <a:t>rises in 1850s-60s</a:t>
            </a:r>
            <a:endParaRPr lang="en-GB" dirty="0" smtClean="0"/>
          </a:p>
          <a:p>
            <a:r>
              <a:rPr lang="en-GB" dirty="0" smtClean="0"/>
              <a:t>Freedom for workers to associate (1866)</a:t>
            </a:r>
          </a:p>
          <a:p>
            <a:r>
              <a:rPr lang="en-GB" dirty="0" smtClean="0"/>
              <a:t>Retirement system implemented</a:t>
            </a:r>
          </a:p>
          <a:p>
            <a:r>
              <a:rPr lang="en-GB" dirty="0" smtClean="0"/>
              <a:t>Insurance for work accidents</a:t>
            </a:r>
          </a:p>
          <a:p>
            <a:r>
              <a:rPr lang="en-GB" dirty="0" smtClean="0"/>
              <a:t>Revokes </a:t>
            </a:r>
            <a:r>
              <a:rPr lang="en-GB" dirty="0" smtClean="0"/>
              <a:t>an article of </a:t>
            </a:r>
            <a:r>
              <a:rPr lang="en-GB" dirty="0" smtClean="0"/>
              <a:t>the Civil </a:t>
            </a:r>
            <a:r>
              <a:rPr lang="en-GB" dirty="0" smtClean="0"/>
              <a:t>Code </a:t>
            </a:r>
            <a:r>
              <a:rPr lang="en-GB" dirty="0" smtClean="0"/>
              <a:t>of 1804</a:t>
            </a:r>
            <a:r>
              <a:rPr lang="en-GB" dirty="0"/>
              <a:t>,</a:t>
            </a:r>
            <a:r>
              <a:rPr lang="en-GB" dirty="0" smtClean="0"/>
              <a:t> </a:t>
            </a:r>
            <a:r>
              <a:rPr lang="en-GB" dirty="0" smtClean="0"/>
              <a:t>which had given judicial priority to employers over employees</a:t>
            </a:r>
          </a:p>
          <a:p>
            <a:pPr marL="0" indent="0">
              <a:buNone/>
            </a:pPr>
            <a:endParaRPr lang="en-GB" dirty="0" smtClean="0"/>
          </a:p>
          <a:p>
            <a:endParaRPr lang="en-GB" dirty="0"/>
          </a:p>
        </p:txBody>
      </p:sp>
    </p:spTree>
    <p:extLst>
      <p:ext uri="{BB962C8B-B14F-4D97-AF65-F5344CB8AC3E}">
        <p14:creationId xmlns:p14="http://schemas.microsoft.com/office/powerpoint/2010/main" val="27515533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Napoleon III</a:t>
            </a:r>
            <a:br>
              <a:rPr lang="en-GB" dirty="0" smtClean="0"/>
            </a:br>
            <a:r>
              <a:rPr lang="en-GB" dirty="0" smtClean="0"/>
              <a:t>Unwilling emperor? </a:t>
            </a:r>
            <a:endParaRPr lang="en-GB" dirty="0"/>
          </a:p>
        </p:txBody>
      </p:sp>
      <p:sp>
        <p:nvSpPr>
          <p:cNvPr id="3" name="Content Placeholder 2"/>
          <p:cNvSpPr>
            <a:spLocks noGrp="1"/>
          </p:cNvSpPr>
          <p:nvPr>
            <p:ph idx="1"/>
          </p:nvPr>
        </p:nvSpPr>
        <p:spPr/>
        <p:txBody>
          <a:bodyPr/>
          <a:lstStyle/>
          <a:p>
            <a:r>
              <a:rPr lang="en-GB" dirty="0" smtClean="0"/>
              <a:t>Dug his own grave?</a:t>
            </a:r>
          </a:p>
          <a:p>
            <a:pPr lvl="1"/>
            <a:r>
              <a:rPr lang="en-GB" dirty="0" smtClean="0"/>
              <a:t>Gave everyone more of a political voice</a:t>
            </a:r>
          </a:p>
          <a:p>
            <a:pPr lvl="1"/>
            <a:r>
              <a:rPr lang="en-GB" dirty="0" smtClean="0"/>
              <a:t>Allowed tensions between working class and bourgeois liberals to grow</a:t>
            </a:r>
          </a:p>
          <a:p>
            <a:r>
              <a:rPr lang="en-GB" dirty="0" smtClean="0"/>
              <a:t>Tocqueville’s </a:t>
            </a:r>
            <a:r>
              <a:rPr lang="en-GB" dirty="0" smtClean="0"/>
              <a:t>paradox?</a:t>
            </a:r>
            <a:endParaRPr lang="en-GB" dirty="0" smtClean="0"/>
          </a:p>
          <a:p>
            <a:pPr lvl="1"/>
            <a:r>
              <a:rPr lang="en-GB" dirty="0" smtClean="0"/>
              <a:t>Oppression becomes less tolerable the more it is alleviated</a:t>
            </a:r>
            <a:endParaRPr lang="en-GB" dirty="0"/>
          </a:p>
        </p:txBody>
      </p:sp>
    </p:spTree>
    <p:extLst>
      <p:ext uri="{BB962C8B-B14F-4D97-AF65-F5344CB8AC3E}">
        <p14:creationId xmlns:p14="http://schemas.microsoft.com/office/powerpoint/2010/main" val="12365769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487</TotalTime>
  <Words>1503</Words>
  <Application>Microsoft Macintosh PowerPoint</Application>
  <PresentationFormat>On-screen Show (4:3)</PresentationFormat>
  <Paragraphs>197</Paragraphs>
  <Slides>38</Slides>
  <Notes>0</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Office Theme</vt:lpstr>
      <vt:lpstr>History 172 Modern France</vt:lpstr>
      <vt:lpstr>Origins</vt:lpstr>
      <vt:lpstr>Divided Paris</vt:lpstr>
      <vt:lpstr>Republicanisation of the Empire?</vt:lpstr>
      <vt:lpstr>Currents of republicanism under the Empire</vt:lpstr>
      <vt:lpstr>Cézanne The Artist’s Father</vt:lpstr>
      <vt:lpstr>Napoleon III:  Cesarian socialist,  proto-Keynesian, closet republican?</vt:lpstr>
      <vt:lpstr>Napoleon’s policies</vt:lpstr>
      <vt:lpstr>Napoleon III Unwilling emperor? </vt:lpstr>
      <vt:lpstr>Why court the liberals, socialists and syndicalists?</vt:lpstr>
      <vt:lpstr>Economic growth Market dynamism + public investment and social spending</vt:lpstr>
      <vt:lpstr>Prussian War, 1870</vt:lpstr>
      <vt:lpstr>Siege of Paris autumn 1870</vt:lpstr>
      <vt:lpstr>Capitulation to Germans</vt:lpstr>
      <vt:lpstr>Disarming Paris, March 1871 </vt:lpstr>
      <vt:lpstr>The Paris Commune</vt:lpstr>
      <vt:lpstr>The Commune</vt:lpstr>
      <vt:lpstr>The Commune </vt:lpstr>
      <vt:lpstr>How to fund all of this?</vt:lpstr>
      <vt:lpstr>Commune’s survival </vt:lpstr>
      <vt:lpstr>‘La semaine sanglante’ ‘The bloody week’, end of May</vt:lpstr>
      <vt:lpstr>Massacre</vt:lpstr>
      <vt:lpstr>Mur des fédérés</vt:lpstr>
      <vt:lpstr>Mur des fédérés</vt:lpstr>
      <vt:lpstr>The repression of the Paris Commune</vt:lpstr>
      <vt:lpstr>Death toll</vt:lpstr>
      <vt:lpstr>Decline of working class population </vt:lpstr>
      <vt:lpstr>Exiles</vt:lpstr>
      <vt:lpstr>Third Republic born in defeat and civil war?</vt:lpstr>
      <vt:lpstr>Sacre-Coeur</vt:lpstr>
      <vt:lpstr>Sacre-Coeur</vt:lpstr>
      <vt:lpstr>Sacre Coeur</vt:lpstr>
      <vt:lpstr>Political topography in  late 19th century France</vt:lpstr>
      <vt:lpstr>Who was Victor Noir (1848-1870)</vt:lpstr>
      <vt:lpstr>Duels</vt:lpstr>
      <vt:lpstr>Who was Victor Noir?</vt:lpstr>
      <vt:lpstr>Victor Noir: cult tomb today in Père Lachaise Cemetery Attempts to fence it off are publicly opposed</vt:lpstr>
      <vt:lpstr>Victor Noir</vt:lpstr>
    </vt:vector>
  </TitlesOfParts>
  <Company>Yale University - History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History 172 Modern France</dc:title>
  <dc:creator>George Walton</dc:creator>
  <cp:lastModifiedBy>Charles Walton</cp:lastModifiedBy>
  <cp:revision>35</cp:revision>
  <dcterms:created xsi:type="dcterms:W3CDTF">2014-11-23T16:30:58Z</dcterms:created>
  <dcterms:modified xsi:type="dcterms:W3CDTF">2014-12-03T15:55:26Z</dcterms:modified>
</cp:coreProperties>
</file>