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5" r:id="rId19"/>
    <p:sldId id="276" r:id="rId20"/>
    <p:sldId id="277" r:id="rId21"/>
    <p:sldId id="274" r:id="rId22"/>
    <p:sldId id="270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20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AaWvVFERV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HI172 </a:t>
            </a:r>
            <a:br>
              <a:rPr lang="en-US" dirty="0" smtClean="0"/>
            </a:br>
            <a:r>
              <a:rPr lang="en-US" dirty="0" smtClean="0"/>
              <a:t>Modern France</a:t>
            </a:r>
            <a:endParaRPr lang="en-US" dirty="0"/>
          </a:p>
        </p:txBody>
      </p:sp>
      <p:pic>
        <p:nvPicPr>
          <p:cNvPr id="10" name="Picture Placeholder 9" descr="Road to Revolution Photo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50" r="-20750"/>
          <a:stretch>
            <a:fillRect/>
          </a:stretch>
        </p:blipFill>
        <p:spPr>
          <a:xfrm>
            <a:off x="124737" y="170103"/>
            <a:ext cx="6504664" cy="6497947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</a:p>
          <a:p>
            <a:r>
              <a:rPr lang="en-US" dirty="0" smtClean="0"/>
              <a:t>The Old Regime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01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nch mountain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81" r="-25581"/>
          <a:stretch>
            <a:fillRect/>
          </a:stretch>
        </p:blipFill>
        <p:spPr>
          <a:xfrm>
            <a:off x="169863" y="1100138"/>
            <a:ext cx="8856662" cy="548798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6158"/>
          </a:xfrm>
        </p:spPr>
        <p:txBody>
          <a:bodyPr/>
          <a:lstStyle/>
          <a:p>
            <a:r>
              <a:rPr lang="en-US" dirty="0" smtClean="0"/>
              <a:t>mountains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11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738" y="1168043"/>
            <a:ext cx="4853571" cy="528454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0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Regions: pays d’état vs. pays </a:t>
            </a:r>
            <a:r>
              <a:rPr lang="en-US" dirty="0" err="1" smtClean="0"/>
              <a:t>d’élection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939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nch riv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50" r="-4525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75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Clergy</a:t>
            </a:r>
          </a:p>
          <a:p>
            <a:pPr lvl="1"/>
            <a:r>
              <a:rPr lang="en-US" dirty="0" smtClean="0"/>
              <a:t>Regular vs. secular</a:t>
            </a:r>
          </a:p>
          <a:p>
            <a:pPr lvl="1"/>
            <a:r>
              <a:rPr lang="en-US" dirty="0" smtClean="0"/>
              <a:t>High ecclesiastics to poor parish priests</a:t>
            </a:r>
          </a:p>
          <a:p>
            <a:pPr marL="365760" lvl="1" indent="0">
              <a:buNone/>
            </a:pPr>
            <a:endParaRPr lang="en-US" dirty="0"/>
          </a:p>
          <a:p>
            <a:r>
              <a:rPr lang="en-US" dirty="0" smtClean="0"/>
              <a:t>Nobles</a:t>
            </a:r>
          </a:p>
          <a:p>
            <a:pPr lvl="1"/>
            <a:r>
              <a:rPr lang="en-US" dirty="0" smtClean="0"/>
              <a:t>Noblesse </a:t>
            </a:r>
            <a:r>
              <a:rPr lang="en-US" dirty="0" err="1" smtClean="0"/>
              <a:t>d’epée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noblesse de robe</a:t>
            </a:r>
          </a:p>
          <a:p>
            <a:endParaRPr lang="en-US" dirty="0"/>
          </a:p>
          <a:p>
            <a:r>
              <a:rPr lang="en-US" dirty="0" smtClean="0"/>
              <a:t>Commoners</a:t>
            </a:r>
          </a:p>
          <a:p>
            <a:pPr lvl="1"/>
            <a:r>
              <a:rPr lang="en-US" dirty="0" smtClean="0"/>
              <a:t>Wealthy bourgeois to poor peasants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Society of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584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Privilege</a:t>
            </a:r>
            <a:r>
              <a:rPr lang="en-US" dirty="0" smtClean="0"/>
              <a:t>: </a:t>
            </a:r>
            <a:r>
              <a:rPr lang="en-US" i="1" dirty="0" err="1" smtClean="0"/>
              <a:t>lettres</a:t>
            </a:r>
            <a:r>
              <a:rPr lang="en-US" i="1" dirty="0" smtClean="0"/>
              <a:t> </a:t>
            </a:r>
            <a:r>
              <a:rPr lang="en-US" i="1" dirty="0" err="1" smtClean="0"/>
              <a:t>patentes</a:t>
            </a:r>
            <a:endParaRPr lang="en-US" i="1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Privilege largely defined who </a:t>
            </a:r>
            <a:r>
              <a:rPr lang="en-US" dirty="0" smtClean="0"/>
              <a:t>one was</a:t>
            </a:r>
          </a:p>
          <a:p>
            <a:pPr lvl="1"/>
            <a:r>
              <a:rPr lang="en-US" dirty="0" smtClean="0"/>
              <a:t>Esteem, status, deference</a:t>
            </a:r>
          </a:p>
          <a:p>
            <a:pPr lvl="1"/>
            <a:r>
              <a:rPr lang="en-US" dirty="0" smtClean="0"/>
              <a:t>Financial considerations</a:t>
            </a:r>
          </a:p>
          <a:p>
            <a:pPr lvl="1"/>
            <a:r>
              <a:rPr lang="en-US" dirty="0" smtClean="0"/>
              <a:t>Judicial considerations</a:t>
            </a:r>
          </a:p>
          <a:p>
            <a:endParaRPr lang="en-US" dirty="0"/>
          </a:p>
          <a:p>
            <a:r>
              <a:rPr lang="en-US" dirty="0" smtClean="0"/>
              <a:t>Guilds </a:t>
            </a:r>
            <a:r>
              <a:rPr lang="en-US" dirty="0" smtClean="0"/>
              <a:t>and corporations</a:t>
            </a:r>
          </a:p>
          <a:p>
            <a:endParaRPr lang="en-US" dirty="0"/>
          </a:p>
          <a:p>
            <a:r>
              <a:rPr lang="en-US" dirty="0" err="1" smtClean="0"/>
              <a:t>Parlements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Cities (corporations with specific sets of privileges)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Society based on privilege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950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Wars of Religion (1560s-1590s)</a:t>
            </a:r>
          </a:p>
          <a:p>
            <a:pPr lvl="1"/>
            <a:r>
              <a:rPr lang="en-US" dirty="0" smtClean="0"/>
              <a:t>Edict of Nantes</a:t>
            </a:r>
          </a:p>
          <a:p>
            <a:pPr lvl="1"/>
            <a:r>
              <a:rPr lang="en-US" dirty="0" smtClean="0"/>
              <a:t>Limited toleration of Protestants (Calvinists)</a:t>
            </a:r>
          </a:p>
          <a:p>
            <a:pPr lvl="1"/>
            <a:r>
              <a:rPr lang="en-US" dirty="0" smtClean="0"/>
              <a:t>Revocation of the Edict of Nantes (1685)</a:t>
            </a:r>
          </a:p>
          <a:p>
            <a:r>
              <a:rPr lang="en-US" dirty="0" smtClean="0"/>
              <a:t>Jansenism</a:t>
            </a:r>
          </a:p>
          <a:p>
            <a:pPr lvl="1"/>
            <a:r>
              <a:rPr lang="en-US" dirty="0" smtClean="0"/>
              <a:t>Augustinian strand within Roman Catholicism</a:t>
            </a:r>
          </a:p>
          <a:p>
            <a:pPr lvl="1"/>
            <a:r>
              <a:rPr lang="en-US" dirty="0" smtClean="0"/>
              <a:t>Perceived by kings as a threat – repression</a:t>
            </a:r>
          </a:p>
          <a:p>
            <a:pPr lvl="1"/>
            <a:r>
              <a:rPr lang="en-US" dirty="0" err="1" smtClean="0"/>
              <a:t>Parlements</a:t>
            </a:r>
            <a:r>
              <a:rPr lang="en-US" dirty="0" smtClean="0"/>
              <a:t> take up Jansenism and combine it with constitutionalism (influenced by Montesquieu)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Clergy – Religion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75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Michel </a:t>
            </a:r>
            <a:r>
              <a:rPr lang="en-US" dirty="0" err="1" smtClean="0"/>
              <a:t>Vovelle’s</a:t>
            </a:r>
            <a:r>
              <a:rPr lang="en-US" dirty="0" smtClean="0"/>
              <a:t> examination of wills between 1700 and 1789)</a:t>
            </a:r>
          </a:p>
          <a:p>
            <a:r>
              <a:rPr lang="en-US" dirty="0" smtClean="0"/>
              <a:t>Less focuses on afterlife</a:t>
            </a:r>
          </a:p>
          <a:p>
            <a:r>
              <a:rPr lang="en-US" dirty="0" smtClean="0"/>
              <a:t>More property and belongings owned by 1789</a:t>
            </a:r>
          </a:p>
          <a:p>
            <a:r>
              <a:rPr lang="en-US" dirty="0" smtClean="0"/>
              <a:t>Anti-clericalism (yes, for France) but also secular approach to religious knowledge (study of bible)</a:t>
            </a:r>
          </a:p>
          <a:p>
            <a:r>
              <a:rPr lang="en-US" dirty="0" err="1" smtClean="0"/>
              <a:t>Secularisation</a:t>
            </a:r>
            <a:r>
              <a:rPr lang="en-US" dirty="0" smtClean="0"/>
              <a:t> or inward piety</a:t>
            </a:r>
          </a:p>
          <a:p>
            <a:r>
              <a:rPr lang="en-US" dirty="0" smtClean="0"/>
              <a:t>Exceptions: e.g., Brittany, </a:t>
            </a:r>
            <a:r>
              <a:rPr lang="en-US" dirty="0" err="1" smtClean="0"/>
              <a:t>Vend</a:t>
            </a:r>
            <a:r>
              <a:rPr lang="en-US" dirty="0" err="1" smtClean="0"/>
              <a:t>ée</a:t>
            </a:r>
            <a:r>
              <a:rPr lang="en-US" dirty="0" smtClean="0"/>
              <a:t> (western France)</a:t>
            </a:r>
          </a:p>
          <a:p>
            <a:pPr lvl="1"/>
            <a:r>
              <a:rPr lang="en-US" dirty="0" smtClean="0"/>
              <a:t>Explodes in counterrevolutionary violence in 1790s</a:t>
            </a:r>
          </a:p>
          <a:p>
            <a:r>
              <a:rPr lang="en-US" dirty="0" smtClean="0"/>
              <a:t>Official status of Catholicism contested 1789-1905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Secularisation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95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Noblesse </a:t>
            </a:r>
            <a:r>
              <a:rPr lang="en-US" dirty="0" err="1" smtClean="0"/>
              <a:t>d’</a:t>
            </a:r>
            <a:r>
              <a:rPr lang="en-US" dirty="0" err="1" smtClean="0"/>
              <a:t>épée</a:t>
            </a:r>
            <a:r>
              <a:rPr lang="en-US" dirty="0" smtClean="0"/>
              <a:t> vs. noblesse de robe</a:t>
            </a:r>
          </a:p>
          <a:p>
            <a:endParaRPr lang="en-US" dirty="0"/>
          </a:p>
          <a:p>
            <a:r>
              <a:rPr lang="en-US" dirty="0" smtClean="0"/>
              <a:t>Attributes</a:t>
            </a:r>
          </a:p>
          <a:p>
            <a:pPr lvl="1"/>
            <a:r>
              <a:rPr lang="en-US" dirty="0" smtClean="0"/>
              <a:t>Men were nobles; wives took the status of husbands</a:t>
            </a:r>
          </a:p>
          <a:p>
            <a:pPr lvl="1"/>
            <a:r>
              <a:rPr lang="en-US" dirty="0" smtClean="0"/>
              <a:t>Often the particle ‘de’ but not always</a:t>
            </a:r>
          </a:p>
          <a:p>
            <a:pPr lvl="1"/>
            <a:r>
              <a:rPr lang="en-US" dirty="0" smtClean="0"/>
              <a:t>Most frequent: baron</a:t>
            </a:r>
          </a:p>
          <a:p>
            <a:pPr lvl="1"/>
            <a:r>
              <a:rPr lang="en-US" dirty="0" smtClean="0"/>
              <a:t>Least: duke</a:t>
            </a:r>
          </a:p>
          <a:p>
            <a:pPr lvl="1"/>
            <a:r>
              <a:rPr lang="en-US" dirty="0" smtClean="0"/>
              <a:t>Coat of arms</a:t>
            </a:r>
          </a:p>
          <a:p>
            <a:pPr lvl="1"/>
            <a:r>
              <a:rPr lang="en-US" dirty="0" smtClean="0"/>
              <a:t>Fiefs and </a:t>
            </a:r>
            <a:r>
              <a:rPr lang="en-US" dirty="0" err="1" smtClean="0"/>
              <a:t>seigneuries</a:t>
            </a:r>
            <a:r>
              <a:rPr lang="en-US" dirty="0" smtClean="0"/>
              <a:t> (some commoners could have </a:t>
            </a:r>
            <a:r>
              <a:rPr lang="en-US" dirty="0" err="1" smtClean="0"/>
              <a:t>seigneuries</a:t>
            </a:r>
            <a:r>
              <a:rPr lang="en-US" dirty="0" smtClean="0"/>
              <a:t>, in which case the privilege and status were attached to the land, not the person)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965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wear sword</a:t>
            </a:r>
          </a:p>
          <a:p>
            <a:r>
              <a:rPr lang="en-US" dirty="0" smtClean="0"/>
              <a:t>If convicted of capital offence: never hanged but decapitated</a:t>
            </a:r>
          </a:p>
          <a:p>
            <a:r>
              <a:rPr lang="en-US" dirty="0" smtClean="0"/>
              <a:t>Cannot be merchant or doctor (though efforts to change this over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century)</a:t>
            </a:r>
          </a:p>
          <a:p>
            <a:r>
              <a:rPr lang="en-US" dirty="0" smtClean="0"/>
              <a:t>High officers in army</a:t>
            </a:r>
          </a:p>
          <a:p>
            <a:r>
              <a:rPr lang="en-US" dirty="0" smtClean="0"/>
              <a:t>Do not pay the </a:t>
            </a:r>
            <a:r>
              <a:rPr lang="en-US" i="1" dirty="0" err="1" smtClean="0"/>
              <a:t>taille</a:t>
            </a:r>
            <a:r>
              <a:rPr lang="en-US" dirty="0" smtClean="0"/>
              <a:t> (main royal tax)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Honorific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927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Purchase of offices and sinecures</a:t>
            </a:r>
          </a:p>
          <a:p>
            <a:r>
              <a:rPr lang="en-US" dirty="0" smtClean="0"/>
              <a:t>Raises quick cash for king</a:t>
            </a:r>
          </a:p>
          <a:p>
            <a:r>
              <a:rPr lang="en-US" dirty="0" smtClean="0"/>
              <a:t>Market for offices (a kind of property, but not entirely)</a:t>
            </a:r>
          </a:p>
          <a:p>
            <a:r>
              <a:rPr lang="en-US" dirty="0" smtClean="0"/>
              <a:t>Could be bequeathed if one paid a tax</a:t>
            </a:r>
          </a:p>
          <a:p>
            <a:r>
              <a:rPr lang="en-US" dirty="0" smtClean="0"/>
              <a:t>Offices generated revenues</a:t>
            </a:r>
          </a:p>
          <a:p>
            <a:r>
              <a:rPr lang="en-US" dirty="0" smtClean="0"/>
              <a:t>Tax Farms</a:t>
            </a:r>
          </a:p>
          <a:p>
            <a:pPr lvl="1"/>
            <a:r>
              <a:rPr lang="en-US" dirty="0" smtClean="0"/>
              <a:t>Kind of privatized exchequer combined with merchant and investment banks… not very transparent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8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3999"/>
            <a:ext cx="8229600" cy="490590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Legacies of the Enlightenment</a:t>
            </a:r>
          </a:p>
          <a:p>
            <a:pPr lvl="1"/>
            <a:r>
              <a:rPr lang="en-GB" dirty="0" smtClean="0"/>
              <a:t>Religion and secularisation </a:t>
            </a:r>
          </a:p>
          <a:p>
            <a:pPr lvl="1"/>
            <a:r>
              <a:rPr lang="en-GB" dirty="0" smtClean="0"/>
              <a:t>Rationality versus political will; tolerance and universalism</a:t>
            </a:r>
          </a:p>
          <a:p>
            <a:r>
              <a:rPr lang="en-GB" dirty="0" smtClean="0"/>
              <a:t>Rise of the nation and nationalism</a:t>
            </a:r>
          </a:p>
          <a:p>
            <a:r>
              <a:rPr lang="en-GB" dirty="0" smtClean="0"/>
              <a:t>Legacies of the Revolution</a:t>
            </a:r>
          </a:p>
          <a:p>
            <a:pPr lvl="1"/>
            <a:r>
              <a:rPr lang="en-GB" dirty="0" smtClean="0"/>
              <a:t>Panoply of –ism’s (liberalism, republicanism, socialism)</a:t>
            </a:r>
          </a:p>
          <a:p>
            <a:pPr lvl="1"/>
            <a:r>
              <a:rPr lang="en-GB" dirty="0" smtClean="0"/>
              <a:t>Social justice</a:t>
            </a:r>
          </a:p>
          <a:p>
            <a:r>
              <a:rPr lang="en-GB" dirty="0" smtClean="0"/>
              <a:t>War, revolution, civil unrest</a:t>
            </a:r>
          </a:p>
          <a:p>
            <a:r>
              <a:rPr lang="en-GB" dirty="0" smtClean="0"/>
              <a:t>Modernisation: economy, technology, urban space</a:t>
            </a:r>
          </a:p>
          <a:p>
            <a:r>
              <a:rPr lang="en-GB" dirty="0" smtClean="0"/>
              <a:t>Imperialism</a:t>
            </a:r>
          </a:p>
          <a:p>
            <a:r>
              <a:rPr lang="en-GB" dirty="0" smtClean="0"/>
              <a:t>Class and gender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of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58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Parish</a:t>
            </a:r>
          </a:p>
          <a:p>
            <a:pPr lvl="1"/>
            <a:r>
              <a:rPr lang="en-US" dirty="0" smtClean="0"/>
              <a:t>Tithe</a:t>
            </a:r>
          </a:p>
          <a:p>
            <a:pPr lvl="1"/>
            <a:r>
              <a:rPr lang="en-US" dirty="0" smtClean="0"/>
              <a:t>Parish church</a:t>
            </a:r>
          </a:p>
          <a:p>
            <a:pPr lvl="1"/>
            <a:r>
              <a:rPr lang="en-US" dirty="0" smtClean="0"/>
              <a:t>Religious and administrative functions</a:t>
            </a:r>
          </a:p>
          <a:p>
            <a:endParaRPr lang="en-US" dirty="0"/>
          </a:p>
          <a:p>
            <a:r>
              <a:rPr lang="en-US" dirty="0" err="1" smtClean="0"/>
              <a:t>Seigneurie</a:t>
            </a:r>
            <a:endParaRPr lang="en-US" dirty="0" smtClean="0"/>
          </a:p>
          <a:p>
            <a:pPr lvl="1"/>
            <a:r>
              <a:rPr lang="en-US" dirty="0" smtClean="0"/>
              <a:t>Before 18</a:t>
            </a:r>
            <a:r>
              <a:rPr lang="en-US" baseline="30000" dirty="0" smtClean="0"/>
              <a:t>th</a:t>
            </a:r>
            <a:r>
              <a:rPr lang="en-US" dirty="0" smtClean="0"/>
              <a:t> c – largely self-contained society</a:t>
            </a:r>
          </a:p>
          <a:p>
            <a:pPr lvl="2"/>
            <a:r>
              <a:rPr lang="en-US" dirty="0" smtClean="0"/>
              <a:t>Economic, justice, religion</a:t>
            </a:r>
          </a:p>
          <a:p>
            <a:pPr lvl="1"/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2"/>
            <a:r>
              <a:rPr lang="en-US" dirty="0" smtClean="0"/>
              <a:t>Absenteeism, squeeze </a:t>
            </a:r>
            <a:r>
              <a:rPr lang="en-US" dirty="0" err="1" smtClean="0"/>
              <a:t>seigneurie</a:t>
            </a:r>
            <a:r>
              <a:rPr lang="en-US" dirty="0" smtClean="0"/>
              <a:t> for both markets and feudal dues..</a:t>
            </a:r>
          </a:p>
          <a:p>
            <a:pPr lvl="2"/>
            <a:r>
              <a:rPr lang="en-US" dirty="0" smtClean="0"/>
              <a:t>Capitalism and feudalism </a:t>
            </a:r>
            <a:r>
              <a:rPr lang="en-US" i="1" dirty="0" smtClean="0"/>
              <a:t>combined</a:t>
            </a:r>
            <a:endParaRPr lang="en-US" dirty="0"/>
          </a:p>
          <a:p>
            <a:pPr lvl="2"/>
            <a:r>
              <a:rPr lang="en-US" dirty="0" smtClean="0"/>
              <a:t>Land rents (increase over 18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Feudal dues: </a:t>
            </a:r>
            <a:r>
              <a:rPr lang="en-US" dirty="0" err="1" smtClean="0"/>
              <a:t>banalit</a:t>
            </a:r>
            <a:r>
              <a:rPr lang="en-US" dirty="0" err="1" smtClean="0"/>
              <a:t>és</a:t>
            </a:r>
            <a:r>
              <a:rPr lang="en-US" dirty="0" smtClean="0"/>
              <a:t>, </a:t>
            </a:r>
            <a:r>
              <a:rPr lang="en-US" dirty="0" err="1" smtClean="0"/>
              <a:t>cens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6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Honour</a:t>
            </a:r>
            <a:r>
              <a:rPr lang="en-US" dirty="0" smtClean="0"/>
              <a:t> + </a:t>
            </a:r>
            <a:r>
              <a:rPr lang="en-US" dirty="0" err="1" smtClean="0"/>
              <a:t>Honn</a:t>
            </a:r>
            <a:r>
              <a:rPr lang="en-US" dirty="0" err="1" smtClean="0"/>
              <a:t>êteté</a:t>
            </a:r>
            <a:endParaRPr lang="en-US" dirty="0" smtClean="0"/>
          </a:p>
          <a:p>
            <a:r>
              <a:rPr lang="en-US" dirty="0" smtClean="0"/>
              <a:t>Courage, racial blood + civilized, polite </a:t>
            </a:r>
            <a:r>
              <a:rPr lang="en-US" dirty="0" err="1" smtClean="0"/>
              <a:t>behavoir</a:t>
            </a:r>
            <a:endParaRPr lang="en-US" dirty="0" smtClean="0"/>
          </a:p>
          <a:p>
            <a:r>
              <a:rPr lang="en-US" dirty="0" smtClean="0"/>
              <a:t>Might buy one’s way into nobility</a:t>
            </a:r>
          </a:p>
          <a:p>
            <a:pPr lvl="1"/>
            <a:r>
              <a:rPr lang="en-US" dirty="0" smtClean="0"/>
              <a:t>Purchasing noble lands (southern France)</a:t>
            </a:r>
          </a:p>
          <a:p>
            <a:pPr lvl="1"/>
            <a:r>
              <a:rPr lang="en-US" dirty="0" smtClean="0"/>
              <a:t>Purchase office</a:t>
            </a:r>
          </a:p>
          <a:p>
            <a:r>
              <a:rPr lang="en-US" dirty="0" err="1" smtClean="0"/>
              <a:t>Recherches</a:t>
            </a:r>
            <a:r>
              <a:rPr lang="en-US" dirty="0" smtClean="0"/>
              <a:t> de noblesse</a:t>
            </a:r>
          </a:p>
          <a:p>
            <a:r>
              <a:rPr lang="en-US" dirty="0" smtClean="0"/>
              <a:t>From vassalage to </a:t>
            </a:r>
            <a:r>
              <a:rPr lang="en-US" dirty="0" err="1" smtClean="0"/>
              <a:t>clientelism</a:t>
            </a:r>
            <a:endParaRPr lang="en-US" dirty="0" smtClean="0"/>
          </a:p>
          <a:p>
            <a:r>
              <a:rPr lang="en-US" dirty="0" smtClean="0"/>
              <a:t>Some taxes imposed over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nobility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937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3999"/>
            <a:ext cx="8229600" cy="4939927"/>
          </a:xfrm>
        </p:spPr>
        <p:txBody>
          <a:bodyPr/>
          <a:lstStyle/>
          <a:p>
            <a:r>
              <a:rPr lang="en-US" dirty="0" smtClean="0"/>
              <a:t>Divine right absolutism and great chain of being</a:t>
            </a:r>
          </a:p>
          <a:p>
            <a:endParaRPr lang="en-US" dirty="0"/>
          </a:p>
          <a:p>
            <a:r>
              <a:rPr lang="en-US" dirty="0" smtClean="0"/>
              <a:t>From vassalage to court </a:t>
            </a:r>
            <a:r>
              <a:rPr lang="en-US" dirty="0" err="1" smtClean="0"/>
              <a:t>clientelism</a:t>
            </a:r>
            <a:r>
              <a:rPr lang="en-US" dirty="0" smtClean="0"/>
              <a:t> in early modern period (16</a:t>
            </a:r>
            <a:r>
              <a:rPr lang="en-US" baseline="30000" dirty="0" smtClean="0"/>
              <a:t>th</a:t>
            </a:r>
            <a:r>
              <a:rPr lang="en-US" dirty="0" smtClean="0"/>
              <a:t>-18</a:t>
            </a:r>
            <a:r>
              <a:rPr lang="en-US" baseline="30000" dirty="0" smtClean="0"/>
              <a:t>th</a:t>
            </a:r>
            <a:r>
              <a:rPr lang="en-US" dirty="0" smtClean="0"/>
              <a:t> century)</a:t>
            </a:r>
          </a:p>
          <a:p>
            <a:endParaRPr lang="en-US" dirty="0"/>
          </a:p>
          <a:p>
            <a:r>
              <a:rPr lang="en-US" dirty="0" smtClean="0"/>
              <a:t>Versailles</a:t>
            </a:r>
          </a:p>
          <a:p>
            <a:pPr lvl="1"/>
            <a:r>
              <a:rPr lang="en-US" dirty="0" smtClean="0"/>
              <a:t>Fixed court; source of influence and patronage</a:t>
            </a:r>
          </a:p>
          <a:p>
            <a:pPr lvl="1"/>
            <a:endParaRPr lang="en-US" dirty="0"/>
          </a:p>
          <a:p>
            <a:r>
              <a:rPr lang="en-US" dirty="0" smtClean="0"/>
              <a:t>Social collaboration</a:t>
            </a:r>
          </a:p>
          <a:p>
            <a:pPr lvl="1"/>
            <a:r>
              <a:rPr lang="en-US" dirty="0" smtClean="0"/>
              <a:t>Taxes and redistribution to elites</a:t>
            </a:r>
          </a:p>
          <a:p>
            <a:pPr lvl="1"/>
            <a:r>
              <a:rPr lang="en-US" dirty="0" smtClean="0"/>
              <a:t>Venality of office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Absolutism: myth or reality?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68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Ritual</a:t>
            </a:r>
          </a:p>
          <a:p>
            <a:pPr lvl="1"/>
            <a:r>
              <a:rPr lang="en-US" dirty="0" smtClean="0"/>
              <a:t>Coronations</a:t>
            </a:r>
          </a:p>
          <a:p>
            <a:pPr lvl="1"/>
            <a:r>
              <a:rPr lang="en-US" dirty="0" smtClean="0"/>
              <a:t>Royal Entries</a:t>
            </a:r>
          </a:p>
          <a:p>
            <a:pPr lvl="1"/>
            <a:r>
              <a:rPr lang="en-US" dirty="0" err="1" smtClean="0"/>
              <a:t>Cathedrale</a:t>
            </a:r>
            <a:r>
              <a:rPr lang="en-US" dirty="0" smtClean="0"/>
              <a:t> </a:t>
            </a:r>
            <a:r>
              <a:rPr lang="en-US" smtClean="0"/>
              <a:t>of Reims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Constitutionalism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kingship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2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http://www.youtube.com/watch?v=rAaWvVFERVA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 fusion of the old and new regimes might look 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5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Dynasties, not nation states </a:t>
            </a:r>
          </a:p>
          <a:p>
            <a:endParaRPr lang="en-US" dirty="0"/>
          </a:p>
          <a:p>
            <a:r>
              <a:rPr lang="en-US" dirty="0" smtClean="0"/>
              <a:t>Logic of dynasties:</a:t>
            </a:r>
          </a:p>
          <a:p>
            <a:pPr lvl="1"/>
            <a:r>
              <a:rPr lang="en-US" dirty="0" smtClean="0"/>
              <a:t>‘Love and Marriage’</a:t>
            </a:r>
          </a:p>
          <a:p>
            <a:pPr lvl="2"/>
            <a:r>
              <a:rPr lang="en-US" dirty="0" smtClean="0"/>
              <a:t>NO</a:t>
            </a:r>
          </a:p>
          <a:p>
            <a:pPr lvl="1"/>
            <a:r>
              <a:rPr lang="en-US" dirty="0" smtClean="0"/>
              <a:t>WAR and marriage</a:t>
            </a:r>
          </a:p>
          <a:p>
            <a:pPr lvl="1"/>
            <a:endParaRPr lang="en-US" dirty="0"/>
          </a:p>
          <a:p>
            <a:r>
              <a:rPr lang="en-US" dirty="0" smtClean="0"/>
              <a:t>Subjects and souls</a:t>
            </a:r>
          </a:p>
          <a:p>
            <a:pPr lvl="1"/>
            <a:r>
              <a:rPr lang="en-US" dirty="0" smtClean="0"/>
              <a:t>NOT</a:t>
            </a:r>
          </a:p>
          <a:p>
            <a:r>
              <a:rPr lang="en-US" dirty="0" smtClean="0"/>
              <a:t>Humans and Citizens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Regime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83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95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63" r="-4563"/>
          <a:stretch>
            <a:fillRect/>
          </a:stretch>
        </p:blipFill>
        <p:spPr>
          <a:xfrm>
            <a:off x="457200" y="913175"/>
            <a:ext cx="8229600" cy="51828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0775"/>
          </a:xfrm>
        </p:spPr>
        <p:txBody>
          <a:bodyPr>
            <a:normAutofit/>
          </a:bodyPr>
          <a:lstStyle/>
          <a:p>
            <a:r>
              <a:rPr lang="en-US" dirty="0" smtClean="0"/>
              <a:t>Dynastic Map of Continent, 16</a:t>
            </a:r>
            <a:r>
              <a:rPr lang="en-US" baseline="30000" dirty="0" smtClean="0"/>
              <a:t>th</a:t>
            </a:r>
            <a:r>
              <a:rPr lang="en-US" dirty="0" smtClean="0"/>
              <a:t>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813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Largest kingdom in Europe, aside from Russia</a:t>
            </a:r>
          </a:p>
          <a:p>
            <a:r>
              <a:rPr lang="en-US" dirty="0" smtClean="0"/>
              <a:t>1250 ad: 18 million</a:t>
            </a:r>
          </a:p>
          <a:p>
            <a:r>
              <a:rPr lang="en-US" dirty="0" smtClean="0"/>
              <a:t>Late 17</a:t>
            </a:r>
            <a:r>
              <a:rPr lang="en-US" baseline="30000" dirty="0" smtClean="0"/>
              <a:t>th</a:t>
            </a:r>
            <a:r>
              <a:rPr lang="en-US" dirty="0" smtClean="0"/>
              <a:t> century: 20-22 million</a:t>
            </a:r>
          </a:p>
          <a:p>
            <a:r>
              <a:rPr lang="en-US" dirty="0" smtClean="0"/>
              <a:t>Late 18</a:t>
            </a:r>
            <a:r>
              <a:rPr lang="en-US" baseline="30000" dirty="0" smtClean="0"/>
              <a:t>th</a:t>
            </a:r>
            <a:r>
              <a:rPr lang="en-US" dirty="0" smtClean="0"/>
              <a:t> century: 26-27 million</a:t>
            </a:r>
          </a:p>
          <a:p>
            <a:r>
              <a:rPr lang="en-US" dirty="0" smtClean="0"/>
              <a:t>4/5 peasants living in villages</a:t>
            </a:r>
          </a:p>
          <a:p>
            <a:r>
              <a:rPr lang="en-US" dirty="0" smtClean="0"/>
              <a:t>Low growth with intermittent catastrophes </a:t>
            </a:r>
          </a:p>
          <a:p>
            <a:pPr lvl="1"/>
            <a:r>
              <a:rPr lang="en-US" dirty="0" smtClean="0"/>
              <a:t>Bubonic plague (last bout: Marseilles 1720)</a:t>
            </a:r>
          </a:p>
          <a:p>
            <a:pPr lvl="1"/>
            <a:r>
              <a:rPr lang="en-US" dirty="0" smtClean="0"/>
              <a:t>Famines, disease, periodic cold</a:t>
            </a:r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century breakthrough: potato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 of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486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1789 (26 million)</a:t>
            </a:r>
          </a:p>
          <a:p>
            <a:pPr lvl="1"/>
            <a:r>
              <a:rPr lang="en-US" dirty="0" smtClean="0"/>
              <a:t>Clergy and nobles: 500k</a:t>
            </a:r>
          </a:p>
          <a:p>
            <a:pPr lvl="1"/>
            <a:r>
              <a:rPr lang="en-US" dirty="0" smtClean="0"/>
              <a:t>Bourgeois (professionals, merchants): 1 million</a:t>
            </a:r>
          </a:p>
          <a:p>
            <a:pPr lvl="1"/>
            <a:r>
              <a:rPr lang="en-US" dirty="0" smtClean="0"/>
              <a:t>Non-agrarian workers: 2 million</a:t>
            </a:r>
          </a:p>
          <a:p>
            <a:pPr lvl="1"/>
            <a:r>
              <a:rPr lang="en-US" dirty="0" smtClean="0"/>
              <a:t>Vagabonds: 1.5 million (spike towards 1789)</a:t>
            </a:r>
          </a:p>
          <a:p>
            <a:pPr lvl="1"/>
            <a:r>
              <a:rPr lang="en-US" dirty="0" smtClean="0"/>
              <a:t>Peasants: 21 million</a:t>
            </a:r>
          </a:p>
          <a:p>
            <a:pPr lvl="1"/>
            <a:endParaRPr lang="en-US" dirty="0"/>
          </a:p>
          <a:p>
            <a:r>
              <a:rPr lang="en-US" dirty="0" smtClean="0"/>
              <a:t>Effects of population increase</a:t>
            </a:r>
          </a:p>
          <a:p>
            <a:pPr lvl="1"/>
            <a:r>
              <a:rPr lang="en-US" dirty="0" smtClean="0"/>
              <a:t>Wages go down</a:t>
            </a:r>
          </a:p>
          <a:p>
            <a:pPr lvl="1"/>
            <a:r>
              <a:rPr lang="en-US" dirty="0" smtClean="0"/>
              <a:t>Soldiers for revolutionary armies</a:t>
            </a:r>
          </a:p>
          <a:p>
            <a:pPr lvl="1"/>
            <a:r>
              <a:rPr lang="en-US" dirty="0" smtClean="0"/>
              <a:t>Property crisis (more children survive into adulthood)</a:t>
            </a:r>
          </a:p>
          <a:p>
            <a:pPr lvl="1"/>
            <a:r>
              <a:rPr lang="en-US" dirty="0" smtClean="0"/>
              <a:t>Vagrancy, brigandage on highways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5738"/>
          </a:xfrm>
        </p:spPr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612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00752"/>
          </a:xfrm>
        </p:spPr>
        <p:txBody>
          <a:bodyPr/>
          <a:lstStyle/>
          <a:p>
            <a:r>
              <a:rPr lang="en-US" dirty="0" smtClean="0"/>
              <a:t>25% are dead by age of one</a:t>
            </a:r>
          </a:p>
          <a:p>
            <a:r>
              <a:rPr lang="en-US" dirty="0" smtClean="0"/>
              <a:t>Another 25% by age of twenty</a:t>
            </a:r>
          </a:p>
          <a:p>
            <a:r>
              <a:rPr lang="en-US" dirty="0" smtClean="0"/>
              <a:t>10% live until age of 60</a:t>
            </a:r>
          </a:p>
          <a:p>
            <a:r>
              <a:rPr lang="en-US" dirty="0" smtClean="0"/>
              <a:t>If you live until 80: quasi-mystical, legendary role</a:t>
            </a:r>
          </a:p>
          <a:p>
            <a:endParaRPr lang="en-US" dirty="0"/>
          </a:p>
          <a:p>
            <a:r>
              <a:rPr lang="en-US" dirty="0" smtClean="0"/>
              <a:t>Women</a:t>
            </a:r>
          </a:p>
          <a:p>
            <a:pPr lvl="1"/>
            <a:r>
              <a:rPr lang="en-US" dirty="0" smtClean="0"/>
              <a:t>Elite and poor live different lives</a:t>
            </a:r>
          </a:p>
          <a:p>
            <a:pPr lvl="1"/>
            <a:r>
              <a:rPr lang="en-US" dirty="0" smtClean="0"/>
              <a:t>Marriage for peasant women</a:t>
            </a:r>
          </a:p>
          <a:p>
            <a:pPr lvl="2"/>
            <a:r>
              <a:rPr lang="en-US" dirty="0" smtClean="0"/>
              <a:t>Late 20’s: dowries, didn’t menstruate until age of 20, high rates of death in childbirth</a:t>
            </a:r>
          </a:p>
          <a:p>
            <a:pPr lvl="1"/>
            <a:r>
              <a:rPr lang="en-US" dirty="0" smtClean="0"/>
              <a:t>10-15% never marry: domestic servants, prostitutes (elites</a:t>
            </a:r>
            <a:r>
              <a:rPr lang="en-US" dirty="0" smtClean="0">
                <a:sym typeface="Wingdings"/>
              </a:rPr>
              <a:t> nuns)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is the Centre of Life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1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nch citi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526" r="-45526"/>
          <a:stretch>
            <a:fillRect/>
          </a:stretch>
        </p:blipFill>
        <p:spPr>
          <a:xfrm>
            <a:off x="0" y="771135"/>
            <a:ext cx="9026351" cy="532486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39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51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121</TotalTime>
  <Words>864</Words>
  <Application>Microsoft Macintosh PowerPoint</Application>
  <PresentationFormat>On-screen Show (4:3)</PresentationFormat>
  <Paragraphs>175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Paper</vt:lpstr>
      <vt:lpstr>HI172  Modern France</vt:lpstr>
      <vt:lpstr>Themes of Module</vt:lpstr>
      <vt:lpstr>What a fusion of the old and new regimes might look like</vt:lpstr>
      <vt:lpstr>Old Regime</vt:lpstr>
      <vt:lpstr>Dynastic Map of Continent, 16th c</vt:lpstr>
      <vt:lpstr>Demographics of France</vt:lpstr>
      <vt:lpstr>Population</vt:lpstr>
      <vt:lpstr>Death is the Centre of Life </vt:lpstr>
      <vt:lpstr>Cities</vt:lpstr>
      <vt:lpstr>mountains</vt:lpstr>
      <vt:lpstr>Regions: pays d’état vs. pays d’élection</vt:lpstr>
      <vt:lpstr>Rivers</vt:lpstr>
      <vt:lpstr>Society of Orders</vt:lpstr>
      <vt:lpstr>Society based on privilege</vt:lpstr>
      <vt:lpstr>Clergy – Religion </vt:lpstr>
      <vt:lpstr>Secularisation</vt:lpstr>
      <vt:lpstr>Nobles</vt:lpstr>
      <vt:lpstr>Honorific status</vt:lpstr>
      <vt:lpstr>Venality</vt:lpstr>
      <vt:lpstr>Units of society</vt:lpstr>
      <vt:lpstr>Changes in nobility</vt:lpstr>
      <vt:lpstr>Absolutism: myth or reality?</vt:lpstr>
      <vt:lpstr>Changes in kingship</vt:lpstr>
    </vt:vector>
  </TitlesOfParts>
  <Company>Yale University - History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HI172  Modern France</dc:title>
  <dc:creator>George Walton</dc:creator>
  <cp:lastModifiedBy>Charles Walton</cp:lastModifiedBy>
  <cp:revision>13</cp:revision>
  <dcterms:created xsi:type="dcterms:W3CDTF">2014-09-29T08:46:04Z</dcterms:created>
  <dcterms:modified xsi:type="dcterms:W3CDTF">2014-09-29T12:53:55Z</dcterms:modified>
</cp:coreProperties>
</file>