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90" r:id="rId3"/>
    <p:sldId id="257" r:id="rId4"/>
    <p:sldId id="291" r:id="rId5"/>
    <p:sldId id="273" r:id="rId6"/>
    <p:sldId id="274" r:id="rId7"/>
    <p:sldId id="259" r:id="rId8"/>
    <p:sldId id="258" r:id="rId9"/>
    <p:sldId id="292" r:id="rId10"/>
    <p:sldId id="260" r:id="rId11"/>
    <p:sldId id="286" r:id="rId12"/>
    <p:sldId id="287" r:id="rId13"/>
    <p:sldId id="288" r:id="rId14"/>
    <p:sldId id="261" r:id="rId15"/>
    <p:sldId id="262" r:id="rId16"/>
    <p:sldId id="263" r:id="rId17"/>
    <p:sldId id="264" r:id="rId18"/>
    <p:sldId id="265" r:id="rId19"/>
    <p:sldId id="266" r:id="rId20"/>
    <p:sldId id="284" r:id="rId21"/>
    <p:sldId id="267" r:id="rId22"/>
    <p:sldId id="285" r:id="rId23"/>
    <p:sldId id="29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15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92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91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196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02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126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1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99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289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23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171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875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3F878-F5E8-489B-AC8A-64F2A7E22C28}" type="datetimeFigureOut">
              <a:rPr lang="en-US" smtClean="0"/>
              <a:pPr/>
              <a:t>10/7/14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165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575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Enlightenment Thought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Dr. Charles Walton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i="1" dirty="0"/>
              <a:t>History 172 – Modern France</a:t>
            </a:r>
            <a:r>
              <a:rPr lang="en-US" sz="2700" dirty="0"/>
              <a:t/>
            </a:r>
            <a:br>
              <a:rPr lang="en-US" sz="2700" dirty="0"/>
            </a:br>
            <a:r>
              <a:rPr lang="en-US" sz="2700" dirty="0"/>
              <a:t/>
            </a:r>
            <a:br>
              <a:rPr lang="en-US" sz="2700" dirty="0"/>
            </a:br>
            <a:r>
              <a:rPr lang="en-US" dirty="0"/>
              <a:t/>
            </a:r>
            <a:br>
              <a:rPr lang="en-US" dirty="0"/>
            </a:br>
            <a:endParaRPr lang="en-US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192340"/>
            <a:ext cx="5712179" cy="2842817"/>
          </a:xfrm>
        </p:spPr>
        <p:txBody>
          <a:bodyPr>
            <a:normAutofit/>
          </a:bodyPr>
          <a:lstStyle/>
          <a:p>
            <a:r>
              <a:rPr lang="en-US" sz="4000" i="1" dirty="0" err="1" smtClean="0">
                <a:solidFill>
                  <a:srgbClr val="FF0000"/>
                </a:solidFill>
              </a:rPr>
              <a:t>Sapere</a:t>
            </a:r>
            <a:r>
              <a:rPr lang="en-US" sz="4000" i="1" dirty="0" smtClean="0">
                <a:solidFill>
                  <a:srgbClr val="FF0000"/>
                </a:solidFill>
              </a:rPr>
              <a:t> </a:t>
            </a:r>
            <a:r>
              <a:rPr lang="en-US" sz="4000" i="1" dirty="0" err="1" smtClean="0">
                <a:solidFill>
                  <a:srgbClr val="FF0000"/>
                </a:solidFill>
              </a:rPr>
              <a:t>Aude</a:t>
            </a:r>
            <a:r>
              <a:rPr lang="en-US" sz="4000" i="1" dirty="0" smtClean="0">
                <a:solidFill>
                  <a:srgbClr val="FF0000"/>
                </a:solidFill>
              </a:rPr>
              <a:t>!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Dare to know!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Immanuel </a:t>
            </a:r>
            <a:r>
              <a:rPr lang="en-US" dirty="0" smtClean="0">
                <a:solidFill>
                  <a:schemeClr val="tx1"/>
                </a:solidFill>
              </a:rPr>
              <a:t>Kant (1784)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953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Aspects of the Enlightenment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/>
              <a:t>E</a:t>
            </a:r>
            <a:r>
              <a:rPr lang="en-US" u="sng" dirty="0" smtClean="0"/>
              <a:t>pistemological</a:t>
            </a:r>
            <a:r>
              <a:rPr lang="en-US" dirty="0" smtClean="0"/>
              <a:t> shift (today’s lecture)</a:t>
            </a:r>
          </a:p>
          <a:p>
            <a:pPr lvl="1"/>
            <a:r>
              <a:rPr lang="en-US" dirty="0" smtClean="0"/>
              <a:t>What constitutes valid knowledge</a:t>
            </a:r>
          </a:p>
          <a:p>
            <a:pPr lvl="1"/>
            <a:r>
              <a:rPr lang="en-US" dirty="0" smtClean="0"/>
              <a:t>New systems of thought</a:t>
            </a:r>
          </a:p>
          <a:p>
            <a:endParaRPr lang="en-US" dirty="0"/>
          </a:p>
          <a:p>
            <a:r>
              <a:rPr lang="en-US" dirty="0" smtClean="0"/>
              <a:t> Climate of opinion (next week)</a:t>
            </a:r>
          </a:p>
          <a:p>
            <a:pPr lvl="1"/>
            <a:r>
              <a:rPr lang="en-US" dirty="0" smtClean="0"/>
              <a:t>Whose opinions matter? The ‘public sphere’</a:t>
            </a:r>
          </a:p>
          <a:p>
            <a:endParaRPr lang="en-US" dirty="0"/>
          </a:p>
          <a:p>
            <a:r>
              <a:rPr lang="en-US" dirty="0" smtClean="0"/>
              <a:t> Campaign to transform state and society (next)</a:t>
            </a:r>
          </a:p>
          <a:p>
            <a:pPr lvl="1"/>
            <a:r>
              <a:rPr lang="en-US" dirty="0" smtClean="0"/>
              <a:t>Morality, Government Reform, Revolution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59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Phases of Enlightenment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17</a:t>
            </a:r>
            <a:r>
              <a:rPr lang="en-US" baseline="30000" dirty="0" smtClean="0"/>
              <a:t>th</a:t>
            </a:r>
            <a:r>
              <a:rPr lang="en-US" dirty="0" smtClean="0"/>
              <a:t> century – major epistemological shifts</a:t>
            </a:r>
          </a:p>
          <a:p>
            <a:pPr lvl="1"/>
            <a:r>
              <a:rPr lang="en-US" dirty="0" smtClean="0"/>
              <a:t>Descartes (rationalism)</a:t>
            </a:r>
          </a:p>
          <a:p>
            <a:pPr lvl="1"/>
            <a:r>
              <a:rPr lang="en-US" dirty="0" smtClean="0"/>
              <a:t>Bacon, Locke, Newton (empiricism, scientific experiment)</a:t>
            </a:r>
          </a:p>
          <a:p>
            <a:pPr lvl="1"/>
            <a:r>
              <a:rPr lang="en-US" dirty="0" smtClean="0"/>
              <a:t>Spinoza, Bayle (religious toleration)</a:t>
            </a:r>
          </a:p>
          <a:p>
            <a:endParaRPr lang="en-US" dirty="0"/>
          </a:p>
          <a:p>
            <a:r>
              <a:rPr lang="en-US" dirty="0" smtClean="0"/>
              <a:t>18</a:t>
            </a:r>
            <a:r>
              <a:rPr lang="en-US" baseline="30000" dirty="0" smtClean="0"/>
              <a:t>th</a:t>
            </a:r>
            <a:r>
              <a:rPr lang="en-US" dirty="0" smtClean="0"/>
              <a:t> century – developed and spread those ideas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722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Origins of the Enlightenment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Printing Press</a:t>
            </a:r>
          </a:p>
          <a:p>
            <a:endParaRPr lang="en-US" dirty="0"/>
          </a:p>
          <a:p>
            <a:r>
              <a:rPr lang="en-US" dirty="0" smtClean="0"/>
              <a:t>Scientific and geographical discoveries</a:t>
            </a:r>
          </a:p>
          <a:p>
            <a:endParaRPr lang="en-US" dirty="0"/>
          </a:p>
          <a:p>
            <a:r>
              <a:rPr lang="en-US" dirty="0" smtClean="0"/>
              <a:t>Circulation of classical texts</a:t>
            </a:r>
          </a:p>
          <a:p>
            <a:endParaRPr lang="en-US" dirty="0"/>
          </a:p>
          <a:p>
            <a:r>
              <a:rPr lang="en-US" dirty="0" smtClean="0"/>
              <a:t>Religious dissention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3125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of generating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Rationalism</a:t>
            </a:r>
          </a:p>
          <a:p>
            <a:pPr lvl="1"/>
            <a:r>
              <a:rPr lang="en-US" dirty="0" smtClean="0"/>
              <a:t>Emphasis on reason</a:t>
            </a:r>
          </a:p>
          <a:p>
            <a:pPr lvl="1"/>
            <a:r>
              <a:rPr lang="en-US" dirty="0" smtClean="0"/>
              <a:t>Still a bit metaphysical</a:t>
            </a:r>
          </a:p>
          <a:p>
            <a:endParaRPr lang="en-US" dirty="0"/>
          </a:p>
          <a:p>
            <a:r>
              <a:rPr lang="en-US" dirty="0" smtClean="0"/>
              <a:t>Empiricism</a:t>
            </a:r>
          </a:p>
          <a:p>
            <a:pPr lvl="1"/>
            <a:r>
              <a:rPr lang="en-US" dirty="0" smtClean="0"/>
              <a:t>Emphasis on experimentation</a:t>
            </a:r>
          </a:p>
          <a:p>
            <a:pPr lvl="1"/>
            <a:r>
              <a:rPr lang="en-US" dirty="0" smtClean="0"/>
              <a:t>On useful knowledge, practical applications</a:t>
            </a:r>
          </a:p>
        </p:txBody>
      </p:sp>
    </p:spTree>
    <p:extLst>
      <p:ext uri="{BB962C8B-B14F-4D97-AF65-F5344CB8AC3E}">
        <p14:creationId xmlns:p14="http://schemas.microsoft.com/office/powerpoint/2010/main" val="39737846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Galileo’s telescope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De-centered the earth</a:t>
            </a:r>
          </a:p>
          <a:p>
            <a:endParaRPr lang="en-US" dirty="0"/>
          </a:p>
          <a:p>
            <a:r>
              <a:rPr lang="en-US" dirty="0" smtClean="0"/>
              <a:t> De-</a:t>
            </a:r>
            <a:r>
              <a:rPr lang="en-US" dirty="0" err="1" smtClean="0"/>
              <a:t>stabilised</a:t>
            </a:r>
            <a:r>
              <a:rPr lang="en-US" dirty="0" smtClean="0"/>
              <a:t> humans’ self-conception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 Challenged religious authorities’ monopoly on knowledge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3088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René Descartes (1596-1650)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 Skepticism, radical doubt</a:t>
            </a:r>
          </a:p>
          <a:p>
            <a:endParaRPr lang="en-US" dirty="0"/>
          </a:p>
          <a:p>
            <a:r>
              <a:rPr lang="en-US" dirty="0" smtClean="0"/>
              <a:t> Individual reason – hierarchies set aside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u="sng" dirty="0" smtClean="0"/>
              <a:t>Rationalism</a:t>
            </a:r>
            <a:r>
              <a:rPr lang="en-US" dirty="0" smtClean="0"/>
              <a:t> – truth found through reason</a:t>
            </a:r>
          </a:p>
          <a:p>
            <a:endParaRPr lang="en-US" dirty="0"/>
          </a:p>
          <a:p>
            <a:r>
              <a:rPr lang="en-US" dirty="0" smtClean="0"/>
              <a:t>Concerned with joining mind and body</a:t>
            </a:r>
          </a:p>
          <a:p>
            <a:pPr lvl="1"/>
            <a:r>
              <a:rPr lang="en-US" dirty="0" smtClean="0"/>
              <a:t>Believed they were joined at pineal gland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525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Spinoza - Bayle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 Freedom of conscience</a:t>
            </a:r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u="sng" dirty="0" smtClean="0"/>
              <a:t>Religious toleration </a:t>
            </a:r>
            <a:r>
              <a:rPr lang="en-US" dirty="0" smtClean="0"/>
              <a:t>(they were from religious minorities)</a:t>
            </a:r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Secular foundations for political authority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 Rational foundations for society rather than tradition or superstition</a:t>
            </a:r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God and nature are one. The quest to understand Nature’s laws is to become close to God.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0729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Locke, Newton, Montesquieu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 Repudiation of metaphysical ‘systems’</a:t>
            </a:r>
          </a:p>
          <a:p>
            <a:endParaRPr lang="en-US" dirty="0"/>
          </a:p>
          <a:p>
            <a:r>
              <a:rPr lang="en-US" dirty="0" smtClean="0"/>
              <a:t> Knowledge through the senses – </a:t>
            </a:r>
            <a:r>
              <a:rPr lang="en-US" u="sng" dirty="0" smtClean="0"/>
              <a:t>empiricism</a:t>
            </a:r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Locke’s blank-slate</a:t>
            </a:r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Newton’s laws of nature – induction, not deduction</a:t>
            </a:r>
          </a:p>
          <a:p>
            <a:endParaRPr lang="en-US" dirty="0"/>
          </a:p>
          <a:p>
            <a:r>
              <a:rPr lang="en-US" dirty="0" smtClean="0"/>
              <a:t> Montesquieu’s laws of society found in history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9168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 Newtonian thinking was </a:t>
            </a:r>
          </a:p>
          <a:p>
            <a:pPr lvl="1"/>
            <a:r>
              <a:rPr lang="en-US" dirty="0" smtClean="0"/>
              <a:t> open-ended… could change with the introduction of more facts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focused on relations and patterns, not inherent essences or eternal truths</a:t>
            </a:r>
          </a:p>
          <a:p>
            <a:pPr marL="365760" lvl="1" indent="0">
              <a:buNone/>
            </a:pP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Implications: authorities could not claim to master eternal truths.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5995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 of ‘Evil’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2275" y="2119257"/>
            <a:ext cx="4477887" cy="360381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 With the ‘devil’ removed from the cosmic scheme, how does one account for ‘evil’ in the world?</a:t>
            </a:r>
          </a:p>
          <a:p>
            <a:endParaRPr lang="en-US" dirty="0"/>
          </a:p>
          <a:p>
            <a:pPr lvl="1"/>
            <a:r>
              <a:rPr lang="en-US" dirty="0" smtClean="0"/>
              <a:t> Best of all possible worlds (Leibniz, 17</a:t>
            </a:r>
            <a:r>
              <a:rPr lang="en-US" baseline="30000" dirty="0" smtClean="0"/>
              <a:t>th</a:t>
            </a:r>
            <a:r>
              <a:rPr lang="en-US" dirty="0" smtClean="0"/>
              <a:t> c.)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Historical, universal progress (18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Stoicism and utility: ‘we must cultivate our gardens’ (Voltaire, </a:t>
            </a:r>
            <a:r>
              <a:rPr lang="en-US" i="1" dirty="0" err="1" smtClean="0"/>
              <a:t>Candide</a:t>
            </a:r>
            <a:r>
              <a:rPr lang="en-US" dirty="0" smtClean="0"/>
              <a:t>, 1759)</a:t>
            </a:r>
            <a:endParaRPr lang="en-US" dirty="0"/>
          </a:p>
        </p:txBody>
      </p:sp>
      <p:pic>
        <p:nvPicPr>
          <p:cNvPr id="4" name="Picture 3" descr="image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169" y="2401529"/>
            <a:ext cx="2060057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017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Enlightenment is man’s release from self-incurred tutelage.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9966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Lisbon Earthquake, 1755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 could ‘nature’ and ‘human nature’ prove to be so evil?</a:t>
            </a:r>
          </a:p>
          <a:p>
            <a:pPr lvl="1"/>
            <a:r>
              <a:rPr lang="en-US" dirty="0" smtClean="0"/>
              <a:t>40-50K killed (by quake and post-quake violence)</a:t>
            </a:r>
          </a:p>
          <a:p>
            <a:pPr lvl="1"/>
            <a:r>
              <a:rPr lang="en-US" dirty="0" smtClean="0"/>
              <a:t>80-90% of the buildings destroyed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What are we to learn from it?</a:t>
            </a:r>
          </a:p>
          <a:p>
            <a:pPr lvl="1"/>
            <a:r>
              <a:rPr lang="en-US" dirty="0" smtClean="0"/>
              <a:t>Voltaire: cultivate one’s garden</a:t>
            </a:r>
          </a:p>
          <a:p>
            <a:pPr lvl="1"/>
            <a:r>
              <a:rPr lang="en-US" dirty="0" smtClean="0"/>
              <a:t>Rousseau: cities are bad, providence good</a:t>
            </a:r>
          </a:p>
          <a:p>
            <a:pPr lvl="1"/>
            <a:r>
              <a:rPr lang="en-US" dirty="0" smtClean="0"/>
              <a:t>Letter from R to V: “I hate you!”</a:t>
            </a:r>
          </a:p>
        </p:txBody>
      </p:sp>
    </p:spTree>
    <p:extLst>
      <p:ext uri="{BB962C8B-B14F-4D97-AF65-F5344CB8AC3E}">
        <p14:creationId xmlns:p14="http://schemas.microsoft.com/office/powerpoint/2010/main" val="15246867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i="1" dirty="0" err="1" smtClean="0"/>
              <a:t>Encyclopédie</a:t>
            </a:r>
            <a:r>
              <a:rPr lang="en-US" dirty="0" smtClean="0"/>
              <a:t>, 1751-1772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 French, edited by Diderot and </a:t>
            </a:r>
            <a:r>
              <a:rPr lang="en-US" dirty="0" err="1" smtClean="0"/>
              <a:t>d’Alembert</a:t>
            </a:r>
            <a:r>
              <a:rPr lang="en-US" dirty="0" smtClean="0"/>
              <a:t>, 17 vols.</a:t>
            </a:r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Published over 20 years in mid 18</a:t>
            </a:r>
            <a:r>
              <a:rPr lang="en-US" baseline="30000" dirty="0" smtClean="0"/>
              <a:t>th</a:t>
            </a:r>
            <a:r>
              <a:rPr lang="en-US" dirty="0" smtClean="0"/>
              <a:t> c.</a:t>
            </a:r>
          </a:p>
          <a:p>
            <a:pPr lvl="1"/>
            <a:r>
              <a:rPr lang="en-US" dirty="0" smtClean="0"/>
              <a:t> Most famous philosophers of the age</a:t>
            </a:r>
          </a:p>
          <a:p>
            <a:pPr lvl="1"/>
            <a:endParaRPr lang="en-US" dirty="0"/>
          </a:p>
          <a:p>
            <a:r>
              <a:rPr lang="en-US" dirty="0" smtClean="0"/>
              <a:t> Aim: to spread </a:t>
            </a:r>
            <a:r>
              <a:rPr lang="en-US" i="1" u="sng" dirty="0" smtClean="0"/>
              <a:t>practical </a:t>
            </a:r>
            <a:r>
              <a:rPr lang="en-US" u="sng" dirty="0" smtClean="0"/>
              <a:t>knowledge </a:t>
            </a:r>
            <a:r>
              <a:rPr lang="en-US" dirty="0" smtClean="0"/>
              <a:t>in society</a:t>
            </a:r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With amusing ‘digs’ at authorities from time to time (e.g.: ‘knowledge of God’ and ‘black magic’ are treated together on the tree of knowledge)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1105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Rousseau: the dissenting voice in the French Enlightenment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First Discourse on the Sciences and Arts </a:t>
            </a:r>
            <a:r>
              <a:rPr lang="en-US" dirty="0" smtClean="0"/>
              <a:t>(1750)</a:t>
            </a:r>
            <a:endParaRPr lang="en-US" i="1" dirty="0" smtClean="0"/>
          </a:p>
          <a:p>
            <a:r>
              <a:rPr lang="en-US" i="1" dirty="0" smtClean="0"/>
              <a:t>Second Discourse on </a:t>
            </a:r>
          </a:p>
          <a:p>
            <a:pPr marL="0" indent="0" algn="ctr">
              <a:buNone/>
            </a:pPr>
            <a:r>
              <a:rPr lang="en-US" i="1" dirty="0" smtClean="0"/>
              <a:t>the Origins of Inequality </a:t>
            </a:r>
            <a:r>
              <a:rPr lang="en-US" dirty="0" smtClean="0"/>
              <a:t>(1755)                   </a:t>
            </a:r>
            <a:endParaRPr lang="en-US" i="1" dirty="0" smtClean="0"/>
          </a:p>
          <a:p>
            <a:endParaRPr lang="en-US" i="1" dirty="0"/>
          </a:p>
          <a:p>
            <a:pPr lvl="1"/>
            <a:r>
              <a:rPr lang="en-US" dirty="0" err="1" smtClean="0"/>
              <a:t>Civilisation</a:t>
            </a:r>
            <a:r>
              <a:rPr lang="en-US" dirty="0" smtClean="0"/>
              <a:t> and culture are corrupting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The ‘arts and sciences’, consumerism and urban living alienate the individual from his/herself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2446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7470"/>
          </a:xfrm>
        </p:spPr>
        <p:txBody>
          <a:bodyPr>
            <a:normAutofit/>
          </a:bodyPr>
          <a:lstStyle/>
          <a:p>
            <a:r>
              <a:rPr lang="en-US" dirty="0" smtClean="0"/>
              <a:t>Overarching 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2108"/>
            <a:ext cx="8229600" cy="5024055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 smtClean="0"/>
              <a:t>Invention of ‘self’ and ‘society’ as concepts</a:t>
            </a:r>
          </a:p>
          <a:p>
            <a:pPr lvl="1"/>
            <a:r>
              <a:rPr lang="en-US" dirty="0" smtClean="0"/>
              <a:t>Individuals are theoretically commensurate moral equals</a:t>
            </a:r>
          </a:p>
          <a:p>
            <a:pPr lvl="1"/>
            <a:r>
              <a:rPr lang="en-US" dirty="0" smtClean="0"/>
              <a:t>Weakens assumed notions about hierarchy</a:t>
            </a:r>
          </a:p>
          <a:p>
            <a:pPr lvl="1"/>
            <a:r>
              <a:rPr lang="en-US" dirty="0" smtClean="0"/>
              <a:t>Inequalities seek new justifications</a:t>
            </a:r>
          </a:p>
          <a:p>
            <a:pPr lvl="2"/>
            <a:r>
              <a:rPr lang="en-US" dirty="0" smtClean="0"/>
              <a:t>E.g.: use of science to naturalize gender and racial differences</a:t>
            </a:r>
          </a:p>
          <a:p>
            <a:r>
              <a:rPr lang="en-US" u="sng" dirty="0" smtClean="0"/>
              <a:t>Man </a:t>
            </a:r>
            <a:r>
              <a:rPr lang="en-US" u="sng" dirty="0"/>
              <a:t>is a product of nature and potentially free and </a:t>
            </a:r>
            <a:r>
              <a:rPr lang="en-US" u="sng" dirty="0" smtClean="0"/>
              <a:t>equal</a:t>
            </a:r>
            <a:r>
              <a:rPr lang="en-US" dirty="0" smtClean="0"/>
              <a:t>  </a:t>
            </a:r>
            <a:endParaRPr lang="en-US" dirty="0"/>
          </a:p>
          <a:p>
            <a:pPr lvl="1"/>
            <a:r>
              <a:rPr lang="en-US" dirty="0"/>
              <a:t>Constraints and inequalities need new justifications…</a:t>
            </a:r>
          </a:p>
          <a:p>
            <a:r>
              <a:rPr lang="en-US" u="sng" dirty="0" smtClean="0"/>
              <a:t>Knowledge should be directed at utility and </a:t>
            </a:r>
            <a:r>
              <a:rPr lang="en-US" u="sng" smtClean="0"/>
              <a:t>common good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155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8832"/>
            <a:ext cx="8229600" cy="424733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250000"/>
              </a:lnSpc>
              <a:buNone/>
            </a:pPr>
            <a:r>
              <a:rPr lang="en-US" dirty="0"/>
              <a:t>‘One day, thinking like Bossuet</a:t>
            </a:r>
            <a:br>
              <a:rPr lang="en-US" dirty="0"/>
            </a:br>
            <a:r>
              <a:rPr lang="en-US" dirty="0"/>
              <a:t>The next, like Voltaire’</a:t>
            </a:r>
            <a:br>
              <a:rPr lang="en-US" dirty="0"/>
            </a:br>
            <a:r>
              <a:rPr lang="en-US" sz="1800" dirty="0"/>
              <a:t>Paul Hazard (historian)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591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Bishop Bossuet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Bishop Bossuet (1627-1704)</a:t>
            </a:r>
          </a:p>
          <a:p>
            <a:pPr lvl="1"/>
            <a:r>
              <a:rPr lang="en-GB" dirty="0"/>
              <a:t>Orator, theologian, preacher at court of Versailles under the absolutist monarch, Louis XIV</a:t>
            </a:r>
            <a:endParaRPr lang="en-US" dirty="0"/>
          </a:p>
          <a:p>
            <a:endParaRPr lang="en-GB" i="1" dirty="0" smtClean="0"/>
          </a:p>
          <a:p>
            <a:r>
              <a:rPr lang="en-GB" i="1" dirty="0" smtClean="0"/>
              <a:t>Politics </a:t>
            </a:r>
            <a:r>
              <a:rPr lang="en-GB" i="1" dirty="0"/>
              <a:t>drawn from Holy Scripture </a:t>
            </a:r>
            <a:r>
              <a:rPr lang="en-GB" dirty="0"/>
              <a:t>(late 17</a:t>
            </a:r>
            <a:r>
              <a:rPr lang="en-GB" baseline="30000" dirty="0"/>
              <a:t>th</a:t>
            </a:r>
            <a:r>
              <a:rPr lang="en-GB" dirty="0"/>
              <a:t> c. France)</a:t>
            </a:r>
          </a:p>
          <a:p>
            <a:pPr lvl="1"/>
            <a:r>
              <a:rPr lang="en-GB" dirty="0"/>
              <a:t>The grounds of </a:t>
            </a:r>
            <a:r>
              <a:rPr lang="en-GB" b="1" dirty="0"/>
              <a:t>authority: God, Bible, King</a:t>
            </a:r>
          </a:p>
          <a:p>
            <a:pPr lvl="1"/>
            <a:r>
              <a:rPr lang="en-GB" dirty="0"/>
              <a:t>These </a:t>
            </a:r>
            <a:r>
              <a:rPr lang="en-GB" dirty="0" smtClean="0"/>
              <a:t>were thought to order society</a:t>
            </a:r>
            <a:r>
              <a:rPr lang="en-GB" dirty="0"/>
              <a:t>, social relations, attitudes to nature, wealth, non-Christian </a:t>
            </a:r>
            <a:r>
              <a:rPr lang="en-GB" dirty="0" smtClean="0"/>
              <a:t>‘heretical’ cultures</a:t>
            </a:r>
            <a:r>
              <a:rPr lang="en-GB" dirty="0"/>
              <a:t>, science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56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Bishop Bossuet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‘How </a:t>
            </a:r>
            <a:r>
              <a:rPr lang="en-US" dirty="0"/>
              <a:t>I hate these philosophers who, making their own intelligence the measure of God’s purposes, would regard Him merely as the creator of a certain general order which He, then, left to develop as best it might.  As if God’s aims were vague and confused </a:t>
            </a:r>
            <a:r>
              <a:rPr lang="en-US" dirty="0" smtClean="0"/>
              <a:t>generalities.’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758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Bossuet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‘</a:t>
            </a:r>
            <a:r>
              <a:rPr lang="en-US" dirty="0"/>
              <a:t>I see… preparations for a great onslaught on the Church in the name of Cartesian philosophy.  </a:t>
            </a:r>
            <a:r>
              <a:rPr lang="en-US"/>
              <a:t>From the womb of that philosophy, from its principles, to my mind imperfectly understood, I foresee the birth of more than one heresy </a:t>
            </a:r>
            <a:r>
              <a:rPr lang="en-US" smtClean="0"/>
              <a:t>.’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803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Early modern society:</a:t>
            </a:r>
            <a:br>
              <a:rPr lang="en-US" sz="3600" dirty="0" smtClean="0"/>
            </a:br>
            <a:r>
              <a:rPr lang="en-US" sz="3600" dirty="0" smtClean="0"/>
              <a:t>An enchanted, hierarchical world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 Witches, the devil</a:t>
            </a:r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Intercession of saints</a:t>
            </a:r>
          </a:p>
          <a:p>
            <a:endParaRPr lang="en-US" dirty="0" smtClean="0"/>
          </a:p>
          <a:p>
            <a:r>
              <a:rPr lang="en-US" dirty="0" smtClean="0"/>
              <a:t> Preparing for death and the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afterlife</a:t>
            </a:r>
          </a:p>
          <a:p>
            <a:endParaRPr lang="en-US" dirty="0" smtClean="0"/>
          </a:p>
          <a:p>
            <a:r>
              <a:rPr lang="en-US" dirty="0" smtClean="0"/>
              <a:t> The great chain of being</a:t>
            </a:r>
          </a:p>
          <a:p>
            <a:endParaRPr lang="en-US" dirty="0" smtClean="0"/>
          </a:p>
          <a:p>
            <a:r>
              <a:rPr lang="en-US" dirty="0" smtClean="0"/>
              <a:t> Social and political hierarchy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477" y="2601543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03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Voltaire (1694-1778)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US" dirty="0" smtClean="0"/>
              <a:t> Rule of law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US" dirty="0"/>
              <a:t> Arts and Sciences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Commercial prosperity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 Religious Toleration</a:t>
            </a:r>
          </a:p>
          <a:p>
            <a:pPr lvl="2"/>
            <a:r>
              <a:rPr lang="en-US" i="1" dirty="0" err="1" smtClean="0"/>
              <a:t>Écraser</a:t>
            </a:r>
            <a:r>
              <a:rPr lang="en-US" i="1" dirty="0" smtClean="0"/>
              <a:t> </a:t>
            </a:r>
            <a:r>
              <a:rPr lang="en-US" i="1" dirty="0" err="1" smtClean="0"/>
              <a:t>l’infâme</a:t>
            </a:r>
            <a:r>
              <a:rPr lang="en-US" i="1" dirty="0" smtClean="0"/>
              <a:t>! </a:t>
            </a:r>
          </a:p>
          <a:p>
            <a:pPr lvl="2"/>
            <a:r>
              <a:rPr lang="en-US" dirty="0" smtClean="0"/>
              <a:t>Down with fanaticism!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 Civil liberties (free speech)</a:t>
            </a:r>
            <a:endParaRPr lang="en-US" dirty="0"/>
          </a:p>
        </p:txBody>
      </p:sp>
      <p:pic>
        <p:nvPicPr>
          <p:cNvPr id="4" name="Picture 3" descr="220px-D'après_Nicolas_de_Largillière,_portrait_de_Voltaire_(Institut_et_Musée_Voltaire)_-0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185" y="2119257"/>
            <a:ext cx="2794000" cy="368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981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Historical debates on </a:t>
            </a:r>
            <a:br>
              <a:rPr lang="en-US" dirty="0" smtClean="0"/>
            </a:br>
            <a:r>
              <a:rPr lang="en-US" dirty="0" smtClean="0"/>
              <a:t>the Enlightenment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3522"/>
            <a:ext cx="8229600" cy="478264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Classic view </a:t>
            </a:r>
          </a:p>
          <a:p>
            <a:pPr lvl="1"/>
            <a:r>
              <a:rPr lang="en-US" dirty="0" smtClean="0"/>
              <a:t>Enlightenment </a:t>
            </a:r>
            <a:r>
              <a:rPr lang="en-US" dirty="0" err="1" smtClean="0"/>
              <a:t>centred</a:t>
            </a:r>
            <a:r>
              <a:rPr lang="en-US" dirty="0" smtClean="0"/>
              <a:t> in France</a:t>
            </a:r>
          </a:p>
          <a:p>
            <a:pPr lvl="1"/>
            <a:r>
              <a:rPr lang="en-US" dirty="0" smtClean="0"/>
              <a:t>Anti-clerical, opposed to religion</a:t>
            </a:r>
          </a:p>
          <a:p>
            <a:pPr lvl="1"/>
            <a:r>
              <a:rPr lang="en-US" dirty="0" smtClean="0"/>
              <a:t>Unleashed democratic forces, leading to French Revolution</a:t>
            </a:r>
          </a:p>
          <a:p>
            <a:r>
              <a:rPr lang="en-US" dirty="0" smtClean="0"/>
              <a:t>Challenges to it:</a:t>
            </a:r>
          </a:p>
          <a:p>
            <a:pPr lvl="1"/>
            <a:r>
              <a:rPr lang="en-US" dirty="0" smtClean="0"/>
              <a:t>Absolutists appropriated Enlightenment (esp. free-market economic liberals, the French </a:t>
            </a:r>
            <a:r>
              <a:rPr lang="en-US" dirty="0" err="1" smtClean="0"/>
              <a:t>Physiocrats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Religious enlightenments </a:t>
            </a:r>
          </a:p>
          <a:p>
            <a:pPr lvl="2"/>
            <a:r>
              <a:rPr lang="en-US" dirty="0" smtClean="0"/>
              <a:t>Especially Protestant and Jewish enlightenments</a:t>
            </a:r>
          </a:p>
          <a:p>
            <a:r>
              <a:rPr lang="en-US" dirty="0" smtClean="0"/>
              <a:t>Even those opposed to French philosophes adopted Enlightenment ways of arguing</a:t>
            </a:r>
          </a:p>
          <a:p>
            <a:pPr lvl="1"/>
            <a:r>
              <a:rPr lang="en-US" dirty="0" smtClean="0"/>
              <a:t>So what does the Enlightenment really mean?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022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418</TotalTime>
  <Words>1016</Words>
  <Application>Microsoft Macintosh PowerPoint</Application>
  <PresentationFormat>On-screen Show (4:3)</PresentationFormat>
  <Paragraphs>168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Enlightenment Thought Dr. Charles Walton History 172 – Modern France   </vt:lpstr>
      <vt:lpstr>Kant</vt:lpstr>
      <vt:lpstr>PowerPoint Presentation</vt:lpstr>
      <vt:lpstr>Bishop Bossuet</vt:lpstr>
      <vt:lpstr>Bishop Bossuet</vt:lpstr>
      <vt:lpstr>Bossuet</vt:lpstr>
      <vt:lpstr>Early modern society: An enchanted, hierarchical world</vt:lpstr>
      <vt:lpstr>Voltaire (1694-1778)</vt:lpstr>
      <vt:lpstr>Historical debates on  the Enlightenment </vt:lpstr>
      <vt:lpstr>Aspects of the Enlightenment</vt:lpstr>
      <vt:lpstr>Phases of Enlightenment</vt:lpstr>
      <vt:lpstr>Origins of the Enlightenment</vt:lpstr>
      <vt:lpstr>Ways of generating knowledge</vt:lpstr>
      <vt:lpstr>Galileo’s telescope</vt:lpstr>
      <vt:lpstr>René Descartes (1596-1650)</vt:lpstr>
      <vt:lpstr>Spinoza - Bayle</vt:lpstr>
      <vt:lpstr>Locke, Newton, Montesquieu</vt:lpstr>
      <vt:lpstr>PowerPoint Presentation</vt:lpstr>
      <vt:lpstr>The problem of ‘Evil’</vt:lpstr>
      <vt:lpstr>Lisbon Earthquake, 1755</vt:lpstr>
      <vt:lpstr>The Encyclopédie, 1751-1772</vt:lpstr>
      <vt:lpstr>Rousseau: the dissenting voice in the French Enlightenment</vt:lpstr>
      <vt:lpstr>Overarching themes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Enlightenment</dc:title>
  <dc:creator>Charles Walton</dc:creator>
  <cp:lastModifiedBy>Charles Walton</cp:lastModifiedBy>
  <cp:revision>38</cp:revision>
  <dcterms:created xsi:type="dcterms:W3CDTF">2013-10-08T06:58:16Z</dcterms:created>
  <dcterms:modified xsi:type="dcterms:W3CDTF">2014-10-06T23:06:23Z</dcterms:modified>
</cp:coreProperties>
</file>