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70" r:id="rId3"/>
    <p:sldId id="271" r:id="rId4"/>
    <p:sldId id="272" r:id="rId5"/>
    <p:sldId id="273" r:id="rId6"/>
    <p:sldId id="274" r:id="rId7"/>
    <p:sldId id="288" r:id="rId8"/>
    <p:sldId id="290" r:id="rId9"/>
    <p:sldId id="289" r:id="rId10"/>
    <p:sldId id="292" r:id="rId11"/>
    <p:sldId id="291" r:id="rId12"/>
    <p:sldId id="275" r:id="rId13"/>
    <p:sldId id="277" r:id="rId14"/>
    <p:sldId id="278" r:id="rId15"/>
    <p:sldId id="279" r:id="rId16"/>
    <p:sldId id="280" r:id="rId17"/>
    <p:sldId id="281" r:id="rId18"/>
    <p:sldId id="282" r:id="rId19"/>
    <p:sldId id="258" r:id="rId20"/>
    <p:sldId id="260" r:id="rId21"/>
    <p:sldId id="261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1" d="100"/>
          <a:sy n="121" d="100"/>
        </p:scale>
        <p:origin x="-120" y="-4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1E9C76-3022-6E4E-9947-5545A9802FD8}" type="datetimeFigureOut">
              <a:rPr lang="en-US" smtClean="0"/>
              <a:t>10/17/14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06BADD-E877-0242-A3FF-62E06A2F01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193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8C7384-0FE1-45E0-BF65-8E17379860B8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166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8C7384-0FE1-45E0-BF65-8E17379860B8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6760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508AF-D3FB-F64D-9D80-2C280AFCE77E}" type="datetimeFigureOut">
              <a:rPr lang="en-US" smtClean="0"/>
              <a:t>10/17/14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0E8B-F8F5-DF46-9E9C-7D82DED3C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92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508AF-D3FB-F64D-9D80-2C280AFCE77E}" type="datetimeFigureOut">
              <a:rPr lang="en-US" smtClean="0"/>
              <a:t>10/17/14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0E8B-F8F5-DF46-9E9C-7D82DED3C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522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508AF-D3FB-F64D-9D80-2C280AFCE77E}" type="datetimeFigureOut">
              <a:rPr lang="en-US" smtClean="0"/>
              <a:t>10/17/14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0E8B-F8F5-DF46-9E9C-7D82DED3C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692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508AF-D3FB-F64D-9D80-2C280AFCE77E}" type="datetimeFigureOut">
              <a:rPr lang="en-US" smtClean="0"/>
              <a:t>10/17/14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0E8B-F8F5-DF46-9E9C-7D82DED3C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751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508AF-D3FB-F64D-9D80-2C280AFCE77E}" type="datetimeFigureOut">
              <a:rPr lang="en-US" smtClean="0"/>
              <a:t>10/17/14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0E8B-F8F5-DF46-9E9C-7D82DED3C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278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508AF-D3FB-F64D-9D80-2C280AFCE77E}" type="datetimeFigureOut">
              <a:rPr lang="en-US" smtClean="0"/>
              <a:t>10/17/14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0E8B-F8F5-DF46-9E9C-7D82DED3C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71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508AF-D3FB-F64D-9D80-2C280AFCE77E}" type="datetimeFigureOut">
              <a:rPr lang="en-US" smtClean="0"/>
              <a:t>10/17/14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0E8B-F8F5-DF46-9E9C-7D82DED3C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078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508AF-D3FB-F64D-9D80-2C280AFCE77E}" type="datetimeFigureOut">
              <a:rPr lang="en-US" smtClean="0"/>
              <a:t>10/17/14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0E8B-F8F5-DF46-9E9C-7D82DED3C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943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508AF-D3FB-F64D-9D80-2C280AFCE77E}" type="datetimeFigureOut">
              <a:rPr lang="en-US" smtClean="0"/>
              <a:t>10/17/14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0E8B-F8F5-DF46-9E9C-7D82DED3C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442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508AF-D3FB-F64D-9D80-2C280AFCE77E}" type="datetimeFigureOut">
              <a:rPr lang="en-US" smtClean="0"/>
              <a:t>10/17/14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0E8B-F8F5-DF46-9E9C-7D82DED3C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000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508AF-D3FB-F64D-9D80-2C280AFCE77E}" type="datetimeFigureOut">
              <a:rPr lang="en-US" smtClean="0"/>
              <a:t>10/17/14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0E8B-F8F5-DF46-9E9C-7D82DED3C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625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7508AF-D3FB-F64D-9D80-2C280AFCE77E}" type="datetimeFigureOut">
              <a:rPr lang="en-US" smtClean="0"/>
              <a:t>10/17/14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880E8B-F8F5-DF46-9E9C-7D82DED3C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104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History 172</a:t>
            </a:r>
            <a:br>
              <a:rPr lang="en-US" dirty="0" smtClean="0"/>
            </a:br>
            <a:r>
              <a:rPr lang="en-US" dirty="0" smtClean="0"/>
              <a:t>Modern France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 smtClean="0"/>
              <a:t>Enlightenment</a:t>
            </a:r>
          </a:p>
          <a:p>
            <a:r>
              <a:rPr lang="en-US" sz="3200" dirty="0" smtClean="0"/>
              <a:t>Political Ideas </a:t>
            </a:r>
            <a:r>
              <a:rPr lang="en-US" sz="3200" dirty="0" smtClean="0"/>
              <a:t>and </a:t>
            </a:r>
          </a:p>
          <a:p>
            <a:r>
              <a:rPr lang="en-US" sz="3200" dirty="0"/>
              <a:t>t</a:t>
            </a:r>
            <a:r>
              <a:rPr lang="en-US" sz="3200" dirty="0" smtClean="0"/>
              <a:t>he Public </a:t>
            </a:r>
            <a:r>
              <a:rPr lang="en-US" sz="3200" dirty="0" smtClean="0"/>
              <a:t>Sphere</a:t>
            </a:r>
          </a:p>
          <a:p>
            <a:endParaRPr lang="en-US" sz="3200" dirty="0"/>
          </a:p>
          <a:p>
            <a:r>
              <a:rPr lang="en-US" sz="2600" i="1" dirty="0" smtClean="0"/>
              <a:t>Right:</a:t>
            </a:r>
          </a:p>
          <a:p>
            <a:r>
              <a:rPr lang="en-US" sz="2600" i="1" dirty="0" smtClean="0"/>
              <a:t>Model of Diamond Necklace for Marie-Antoinette</a:t>
            </a:r>
            <a:endParaRPr lang="en-US" sz="2600" i="1" dirty="0" smtClean="0"/>
          </a:p>
          <a:p>
            <a:endParaRPr lang="en-US" sz="3200" dirty="0"/>
          </a:p>
        </p:txBody>
      </p:sp>
      <p:pic>
        <p:nvPicPr>
          <p:cNvPr id="10" name="Content Placeholder 9" descr="imgres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135" b="-213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767910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467743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Maupeou</a:t>
            </a:r>
            <a:r>
              <a:rPr lang="en-US" dirty="0" smtClean="0"/>
              <a:t> Coup</a:t>
            </a:r>
            <a:br>
              <a:rPr lang="en-US" dirty="0" smtClean="0"/>
            </a:br>
            <a:r>
              <a:rPr lang="en-US" dirty="0" smtClean="0"/>
              <a:t> &amp; Constitutional Crisis</a:t>
            </a:r>
            <a:br>
              <a:rPr lang="en-US" dirty="0" smtClean="0"/>
            </a:br>
            <a:r>
              <a:rPr lang="en-US" dirty="0" smtClean="0"/>
              <a:t>1771-1774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2802"/>
            <a:ext cx="8229600" cy="4163361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Maupeou</a:t>
            </a:r>
            <a:r>
              <a:rPr lang="en-US" dirty="0" smtClean="0"/>
              <a:t> </a:t>
            </a:r>
            <a:r>
              <a:rPr lang="en-US" dirty="0" smtClean="0"/>
              <a:t>disbands </a:t>
            </a:r>
            <a:r>
              <a:rPr lang="en-US" dirty="0" err="1" smtClean="0"/>
              <a:t>Parlements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Created new non-venal courts</a:t>
            </a:r>
          </a:p>
          <a:p>
            <a:pPr lvl="1"/>
            <a:r>
              <a:rPr lang="en-US" dirty="0" smtClean="0"/>
              <a:t>Puts magistrates on </a:t>
            </a:r>
            <a:r>
              <a:rPr lang="en-US" dirty="0" smtClean="0"/>
              <a:t>the state payroll</a:t>
            </a:r>
          </a:p>
          <a:p>
            <a:pPr lvl="1"/>
            <a:endParaRPr lang="en-US" dirty="0"/>
          </a:p>
          <a:p>
            <a:r>
              <a:rPr lang="en-US" dirty="0" smtClean="0"/>
              <a:t>Resistance</a:t>
            </a:r>
          </a:p>
          <a:p>
            <a:pPr lvl="1"/>
            <a:r>
              <a:rPr lang="en-US" dirty="0" err="1" smtClean="0"/>
              <a:t>Parlements</a:t>
            </a:r>
            <a:r>
              <a:rPr lang="en-US" dirty="0" smtClean="0"/>
              <a:t> draw on </a:t>
            </a:r>
            <a:r>
              <a:rPr lang="en-US" dirty="0" err="1" smtClean="0"/>
              <a:t>Montesquieuian</a:t>
            </a:r>
            <a:r>
              <a:rPr lang="en-US" dirty="0" smtClean="0"/>
              <a:t> </a:t>
            </a:r>
            <a:r>
              <a:rPr lang="en-US" dirty="0" smtClean="0"/>
              <a:t>language:</a:t>
            </a:r>
          </a:p>
          <a:p>
            <a:pPr lvl="2"/>
            <a:r>
              <a:rPr lang="en-US" dirty="0" smtClean="0"/>
              <a:t>Checks and </a:t>
            </a:r>
            <a:r>
              <a:rPr lang="en-US" dirty="0" smtClean="0"/>
              <a:t>balances</a:t>
            </a:r>
            <a:endParaRPr lang="en-US" dirty="0"/>
          </a:p>
          <a:p>
            <a:pPr lvl="2"/>
            <a:r>
              <a:rPr lang="en-US" dirty="0" smtClean="0"/>
              <a:t>Representing the </a:t>
            </a:r>
            <a:r>
              <a:rPr lang="en-US" dirty="0" smtClean="0"/>
              <a:t>nation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7486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Physiocrats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Rise of political economy</a:t>
            </a:r>
          </a:p>
          <a:p>
            <a:pPr lvl="1"/>
            <a:r>
              <a:rPr lang="en-US" dirty="0" smtClean="0"/>
              <a:t>Invention of a science </a:t>
            </a:r>
            <a:r>
              <a:rPr lang="en-US" dirty="0" smtClean="0"/>
              <a:t>of ‘the economy’</a:t>
            </a:r>
          </a:p>
          <a:p>
            <a:pPr lvl="1"/>
            <a:r>
              <a:rPr lang="en-US" dirty="0" smtClean="0"/>
              <a:t>Attempt to de-</a:t>
            </a:r>
            <a:r>
              <a:rPr lang="en-US" dirty="0" err="1" smtClean="0"/>
              <a:t>personalise</a:t>
            </a:r>
            <a:r>
              <a:rPr lang="en-US" dirty="0" smtClean="0"/>
              <a:t> it and make it seem like the produce of natural market forces</a:t>
            </a:r>
          </a:p>
          <a:p>
            <a:r>
              <a:rPr lang="en-US" dirty="0" err="1" smtClean="0"/>
              <a:t>Physiocrats</a:t>
            </a:r>
            <a:endParaRPr lang="en-US" dirty="0" smtClean="0"/>
          </a:p>
          <a:p>
            <a:pPr lvl="1"/>
            <a:r>
              <a:rPr lang="en-US" dirty="0" smtClean="0"/>
              <a:t>Believed that agriculture was the basis of all productivity and wealth</a:t>
            </a:r>
          </a:p>
          <a:p>
            <a:pPr lvl="1"/>
            <a:r>
              <a:rPr lang="en-US" dirty="0" smtClean="0"/>
              <a:t>Tax land, not </a:t>
            </a:r>
            <a:r>
              <a:rPr lang="en-US" dirty="0" smtClean="0"/>
              <a:t>people; spur agricultural production</a:t>
            </a:r>
            <a:endParaRPr lang="en-US" dirty="0" smtClean="0"/>
          </a:p>
          <a:p>
            <a:pPr lvl="1"/>
            <a:r>
              <a:rPr lang="en-US" dirty="0" smtClean="0"/>
              <a:t>Free markets</a:t>
            </a:r>
          </a:p>
          <a:p>
            <a:r>
              <a:rPr lang="en-US" dirty="0" smtClean="0"/>
              <a:t>Adam Smith took inspiration from them but differed: didn’t think agriculture was the </a:t>
            </a:r>
            <a:r>
              <a:rPr lang="en-US" dirty="0" smtClean="0"/>
              <a:t>sole basis of national wealth. Importance of trade and commerce.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01530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Economy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Attempts to implement free-market </a:t>
            </a:r>
            <a:r>
              <a:rPr lang="en-US" dirty="0" smtClean="0"/>
              <a:t>economy between 1760s and 1780s</a:t>
            </a:r>
            <a:endParaRPr lang="en-US" dirty="0" smtClean="0"/>
          </a:p>
          <a:p>
            <a:pPr lvl="1"/>
            <a:r>
              <a:rPr lang="en-US" dirty="0" smtClean="0"/>
              <a:t>Often resisted </a:t>
            </a:r>
            <a:r>
              <a:rPr lang="en-US" dirty="0" smtClean="0"/>
              <a:t>by officials and policing forces, who often </a:t>
            </a:r>
            <a:r>
              <a:rPr lang="en-US" dirty="0" err="1" smtClean="0"/>
              <a:t>sympathised</a:t>
            </a:r>
            <a:r>
              <a:rPr lang="en-US" dirty="0" smtClean="0"/>
              <a:t> with </a:t>
            </a:r>
            <a:r>
              <a:rPr lang="en-US" dirty="0" smtClean="0"/>
              <a:t>the plight of the hungry and believed in market </a:t>
            </a:r>
            <a:r>
              <a:rPr lang="en-US" dirty="0" smtClean="0"/>
              <a:t>regulations</a:t>
            </a:r>
          </a:p>
          <a:p>
            <a:pPr lvl="1"/>
            <a:r>
              <a:rPr lang="en-US" dirty="0" smtClean="0"/>
              <a:t>Revolts</a:t>
            </a:r>
            <a:endParaRPr lang="en-US" dirty="0" smtClean="0"/>
          </a:p>
          <a:p>
            <a:pPr lvl="1"/>
            <a:r>
              <a:rPr lang="en-US" dirty="0" smtClean="0"/>
              <a:t>Attempts </a:t>
            </a:r>
            <a:r>
              <a:rPr lang="en-US" dirty="0" smtClean="0"/>
              <a:t>to implement free-market </a:t>
            </a:r>
            <a:r>
              <a:rPr lang="en-US" dirty="0" smtClean="0"/>
              <a:t>policies led </a:t>
            </a:r>
            <a:r>
              <a:rPr lang="en-US" dirty="0" smtClean="0"/>
              <a:t>to backpedaling into paternalistic regulation between 1760s and </a:t>
            </a:r>
            <a:r>
              <a:rPr lang="en-US" dirty="0" smtClean="0"/>
              <a:t>1780s</a:t>
            </a:r>
          </a:p>
          <a:p>
            <a:pPr lvl="1"/>
            <a:r>
              <a:rPr lang="en-US" dirty="0" smtClean="0"/>
              <a:t>Erratic and reversed policies weaken the bonds between governing elite and the population… agitation, criticism.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09221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Enlightenment and Modernity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33442"/>
          </a:xfrm>
        </p:spPr>
        <p:txBody>
          <a:bodyPr/>
          <a:lstStyle/>
          <a:p>
            <a:r>
              <a:rPr lang="en-US" dirty="0" smtClean="0"/>
              <a:t>Epistemological </a:t>
            </a:r>
            <a:r>
              <a:rPr lang="en-US" dirty="0" smtClean="0"/>
              <a:t>Shifts (discussed)</a:t>
            </a:r>
            <a:endParaRPr lang="en-US" dirty="0" smtClean="0"/>
          </a:p>
          <a:p>
            <a:r>
              <a:rPr lang="en-US" dirty="0" smtClean="0"/>
              <a:t>Campaign </a:t>
            </a:r>
            <a:r>
              <a:rPr lang="en-US" dirty="0" smtClean="0"/>
              <a:t>to reform state and </a:t>
            </a:r>
            <a:r>
              <a:rPr lang="en-US" dirty="0" smtClean="0"/>
              <a:t>society (discussed)</a:t>
            </a:r>
          </a:p>
          <a:p>
            <a:pPr lvl="1"/>
            <a:r>
              <a:rPr lang="en-US" dirty="0" smtClean="0"/>
              <a:t>Rational governance; liberal economic reforms; effort to replace influence of Church with Enlightenment knowledge producers; equality of taxation</a:t>
            </a:r>
          </a:p>
          <a:p>
            <a:r>
              <a:rPr lang="en-US" u="sng" dirty="0" smtClean="0"/>
              <a:t>Climate of Opinion</a:t>
            </a:r>
          </a:p>
          <a:p>
            <a:pPr lvl="1"/>
            <a:r>
              <a:rPr lang="en-US" dirty="0" smtClean="0"/>
              <a:t>The Tribunal of ‘public opinion’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1229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Franklin Gothic Heavy" pitchFamily="34" charset="0"/>
              </a:rPr>
              <a:t>What is the public sphere?</a:t>
            </a:r>
            <a:endParaRPr lang="en-GB" dirty="0">
              <a:latin typeface="Franklin Gothic Heavy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>
                <a:latin typeface="Franklin Gothic Heavy" pitchFamily="34" charset="0"/>
              </a:rPr>
              <a:t>Jürgen </a:t>
            </a:r>
            <a:r>
              <a:rPr lang="en-GB" dirty="0" err="1" smtClean="0">
                <a:latin typeface="Franklin Gothic Heavy" pitchFamily="34" charset="0"/>
              </a:rPr>
              <a:t>Habermas</a:t>
            </a:r>
            <a:endParaRPr lang="en-GB" dirty="0" smtClean="0">
              <a:latin typeface="Franklin Gothic Heavy" pitchFamily="34" charset="0"/>
            </a:endParaRPr>
          </a:p>
          <a:p>
            <a:pPr marL="0" indent="0">
              <a:buNone/>
            </a:pPr>
            <a:r>
              <a:rPr lang="en-GB" dirty="0">
                <a:latin typeface="Franklin Gothic Heavy" pitchFamily="34" charset="0"/>
              </a:rPr>
              <a:t> </a:t>
            </a:r>
            <a:endParaRPr lang="en-GB" dirty="0" smtClean="0">
              <a:latin typeface="Franklin Gothic Heavy" pitchFamily="34" charset="0"/>
            </a:endParaRPr>
          </a:p>
          <a:p>
            <a:pPr marL="0" indent="0">
              <a:buNone/>
            </a:pPr>
            <a:r>
              <a:rPr lang="en-GB" i="1" dirty="0" smtClean="0">
                <a:latin typeface="Franklin Gothic Heavy" pitchFamily="34" charset="0"/>
              </a:rPr>
              <a:t>The Structural Transformation of the Bourgeois Public Sphere </a:t>
            </a:r>
            <a:r>
              <a:rPr lang="en-GB" dirty="0" smtClean="0">
                <a:latin typeface="Franklin Gothic Heavy" pitchFamily="34" charset="0"/>
              </a:rPr>
              <a:t>(1962)</a:t>
            </a:r>
          </a:p>
          <a:p>
            <a:pPr marL="0" indent="0">
              <a:buNone/>
            </a:pPr>
            <a:endParaRPr lang="en-GB" dirty="0" smtClean="0">
              <a:latin typeface="Franklin Gothic Heavy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0500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public sphere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•"/>
            </a:pPr>
            <a:r>
              <a:rPr lang="en-GB" dirty="0" smtClean="0">
                <a:latin typeface="Franklin Gothic Heavy" pitchFamily="34" charset="0"/>
              </a:rPr>
              <a:t>a </a:t>
            </a:r>
            <a:r>
              <a:rPr lang="en-GB" dirty="0">
                <a:latin typeface="Franklin Gothic Heavy" pitchFamily="34" charset="0"/>
              </a:rPr>
              <a:t>space of rational-critical </a:t>
            </a:r>
            <a:r>
              <a:rPr lang="en-GB" dirty="0" smtClean="0">
                <a:latin typeface="Franklin Gothic Heavy" pitchFamily="34" charset="0"/>
              </a:rPr>
              <a:t>debate</a:t>
            </a:r>
          </a:p>
          <a:p>
            <a:pPr marL="0" indent="0">
              <a:buNone/>
            </a:pPr>
            <a:endParaRPr lang="en-GB" dirty="0" smtClean="0">
              <a:latin typeface="Franklin Gothic Heavy" pitchFamily="34" charset="0"/>
            </a:endParaRPr>
          </a:p>
          <a:p>
            <a:pPr>
              <a:buFontTx/>
              <a:buChar char="•"/>
            </a:pPr>
            <a:r>
              <a:rPr lang="en-GB" dirty="0">
                <a:latin typeface="Franklin Gothic Heavy" pitchFamily="34" charset="0"/>
              </a:rPr>
              <a:t>where private individuals come together to form a ‘public</a:t>
            </a:r>
            <a:r>
              <a:rPr lang="en-GB" dirty="0" smtClean="0">
                <a:latin typeface="Franklin Gothic Heavy" pitchFamily="34" charset="0"/>
              </a:rPr>
              <a:t>’</a:t>
            </a:r>
          </a:p>
          <a:p>
            <a:pPr>
              <a:buFontTx/>
              <a:buChar char="•"/>
            </a:pPr>
            <a:endParaRPr lang="en-GB" dirty="0">
              <a:latin typeface="Franklin Gothic Heavy" pitchFamily="34" charset="0"/>
            </a:endParaRPr>
          </a:p>
          <a:p>
            <a:pPr>
              <a:buFontTx/>
              <a:buChar char="•"/>
            </a:pPr>
            <a:r>
              <a:rPr lang="en-GB" dirty="0">
                <a:latin typeface="Franklin Gothic Heavy" pitchFamily="34" charset="0"/>
              </a:rPr>
              <a:t>where ‘public opinion’ is formed and expressed, often in </a:t>
            </a:r>
            <a:r>
              <a:rPr lang="en-GB" dirty="0" smtClean="0">
                <a:latin typeface="Franklin Gothic Heavy" pitchFamily="34" charset="0"/>
              </a:rPr>
              <a:t>critical opposition </a:t>
            </a:r>
            <a:r>
              <a:rPr lang="en-GB" dirty="0">
                <a:latin typeface="Franklin Gothic Heavy" pitchFamily="34" charset="0"/>
              </a:rPr>
              <a:t>to the state </a:t>
            </a:r>
            <a:r>
              <a:rPr lang="en-GB" dirty="0" smtClean="0">
                <a:latin typeface="Franklin Gothic Heavy" pitchFamily="34" charset="0"/>
              </a:rPr>
              <a:t>or</a:t>
            </a:r>
            <a:r>
              <a:rPr lang="en-GB" dirty="0" smtClean="0">
                <a:latin typeface="Franklin Gothic Heavy" pitchFamily="34" charset="0"/>
              </a:rPr>
              <a:t> ruling </a:t>
            </a:r>
            <a:r>
              <a:rPr lang="en-GB" dirty="0">
                <a:latin typeface="Franklin Gothic Heavy" pitchFamily="34" charset="0"/>
              </a:rPr>
              <a:t>elite. </a:t>
            </a:r>
            <a:endParaRPr lang="en-GB" dirty="0" smtClean="0">
              <a:latin typeface="Franklin Gothic Heavy" pitchFamily="34" charset="0"/>
            </a:endParaRPr>
          </a:p>
          <a:p>
            <a:pPr marL="0" indent="0">
              <a:buNone/>
            </a:pPr>
            <a:endParaRPr lang="en-GB" dirty="0">
              <a:latin typeface="Franklin Gothic Heavy" pitchFamily="34" charset="0"/>
            </a:endParaRPr>
          </a:p>
          <a:p>
            <a:pPr marL="0" indent="0">
              <a:buNone/>
            </a:pPr>
            <a:endParaRPr lang="en-GB" dirty="0">
              <a:latin typeface="Franklin Gothic Heavy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0849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 smtClean="0"/>
              <a:t>By </a:t>
            </a:r>
            <a:r>
              <a:rPr lang="en-GB" dirty="0"/>
              <a:t>the </a:t>
            </a:r>
            <a:r>
              <a:rPr lang="en-GB" dirty="0" smtClean="0"/>
              <a:t>‘public sphere’ </a:t>
            </a:r>
            <a:r>
              <a:rPr lang="en-GB" dirty="0"/>
              <a:t>we mean first of all a realm of our social life in which something approaching public opinion can be formed. Access is guaranteed to all citizens. A portion of the public sphere comes into being in every conversation in which private individuals assemble to form a public body. They then behave neither like business or professional people transacting private affairs, nor like members of a constitutional order subject to the legal constraints of a state bureaucracy. Citizens behave as a public body when they confer in an unrestricted fashion -- that is, with the guarantee of assembly and association and the freedom to express and publish their opinions -- about matters of general interest</a:t>
            </a:r>
            <a:r>
              <a:rPr lang="en-GB" dirty="0" smtClean="0"/>
              <a:t>. </a:t>
            </a:r>
            <a:r>
              <a:rPr lang="en-GB" dirty="0"/>
              <a:t>(</a:t>
            </a:r>
            <a:r>
              <a:rPr lang="en-GB" dirty="0" err="1"/>
              <a:t>Habermas</a:t>
            </a:r>
            <a:r>
              <a:rPr lang="en-GB" dirty="0"/>
              <a:t> </a:t>
            </a:r>
            <a:r>
              <a:rPr lang="en-GB" dirty="0" smtClean="0"/>
              <a:t>,’The </a:t>
            </a:r>
            <a:r>
              <a:rPr lang="en-GB" dirty="0"/>
              <a:t>Public Sphere: An </a:t>
            </a:r>
            <a:r>
              <a:rPr lang="en-GB" dirty="0" err="1"/>
              <a:t>Encyclopedia</a:t>
            </a:r>
            <a:r>
              <a:rPr lang="en-GB" dirty="0"/>
              <a:t> </a:t>
            </a:r>
            <a:r>
              <a:rPr lang="en-GB" dirty="0" smtClean="0"/>
              <a:t>Article’,</a:t>
            </a:r>
            <a:r>
              <a:rPr lang="en-GB" dirty="0"/>
              <a:t> </a:t>
            </a:r>
            <a:r>
              <a:rPr lang="en-GB" u="sng" dirty="0"/>
              <a:t>New German Critique</a:t>
            </a:r>
            <a:r>
              <a:rPr lang="en-GB" dirty="0"/>
              <a:t> 3 (1974): 49)</a:t>
            </a:r>
          </a:p>
        </p:txBody>
      </p:sp>
    </p:spTree>
    <p:extLst>
      <p:ext uri="{BB962C8B-B14F-4D97-AF65-F5344CB8AC3E}">
        <p14:creationId xmlns:p14="http://schemas.microsoft.com/office/powerpoint/2010/main" val="1874329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George\AppData\Local\Temp\Scrivener\DnD\Habermas diagram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133" y="404664"/>
            <a:ext cx="10488425" cy="586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own Arrow 1"/>
          <p:cNvSpPr/>
          <p:nvPr/>
        </p:nvSpPr>
        <p:spPr>
          <a:xfrm>
            <a:off x="4036515" y="1029772"/>
            <a:ext cx="484632" cy="97840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55508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were the ‘publics’?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Print culture</a:t>
            </a:r>
          </a:p>
          <a:p>
            <a:pPr lvl="1"/>
            <a:r>
              <a:rPr lang="en-US" dirty="0" smtClean="0"/>
              <a:t>High and low (treatises and libels/pornography)</a:t>
            </a:r>
          </a:p>
          <a:p>
            <a:pPr lvl="1"/>
            <a:r>
              <a:rPr lang="en-US" dirty="0" smtClean="0"/>
              <a:t>Literacy rates double over 18</a:t>
            </a:r>
            <a:r>
              <a:rPr lang="en-US" baseline="30000" dirty="0" smtClean="0"/>
              <a:t>th</a:t>
            </a:r>
            <a:r>
              <a:rPr lang="en-US" dirty="0" smtClean="0"/>
              <a:t> century</a:t>
            </a:r>
          </a:p>
          <a:p>
            <a:r>
              <a:rPr lang="en-GB" dirty="0" smtClean="0"/>
              <a:t>Newspapers</a:t>
            </a:r>
          </a:p>
          <a:p>
            <a:pPr lvl="1"/>
            <a:r>
              <a:rPr lang="en-GB" i="1" dirty="0" err="1" smtClean="0"/>
              <a:t>Nouvelles</a:t>
            </a:r>
            <a:r>
              <a:rPr lang="en-GB" i="1" dirty="0" smtClean="0"/>
              <a:t> </a:t>
            </a:r>
            <a:r>
              <a:rPr lang="en-GB" i="1" dirty="0" err="1" smtClean="0"/>
              <a:t>ecclésiastiques</a:t>
            </a:r>
            <a:r>
              <a:rPr lang="en-GB" i="1" dirty="0" smtClean="0"/>
              <a:t> </a:t>
            </a:r>
            <a:r>
              <a:rPr lang="en-GB" dirty="0" smtClean="0"/>
              <a:t>(underground </a:t>
            </a:r>
            <a:r>
              <a:rPr lang="en-GB" dirty="0" err="1" smtClean="0"/>
              <a:t>Jansenist</a:t>
            </a:r>
            <a:r>
              <a:rPr lang="en-GB" dirty="0" smtClean="0"/>
              <a:t> newspaper, 1728-1803</a:t>
            </a:r>
            <a:endParaRPr lang="en-GB" i="1" dirty="0" smtClean="0"/>
          </a:p>
          <a:p>
            <a:pPr lvl="1"/>
            <a:r>
              <a:rPr lang="en-GB" dirty="0" smtClean="0"/>
              <a:t>Mobilised public against monarchy’s efforts to impose the </a:t>
            </a:r>
            <a:r>
              <a:rPr lang="en-GB" u="sng" dirty="0" smtClean="0"/>
              <a:t>Bull of </a:t>
            </a:r>
            <a:r>
              <a:rPr lang="en-GB" u="sng" dirty="0" err="1" smtClean="0"/>
              <a:t>Unigenitus</a:t>
            </a:r>
            <a:r>
              <a:rPr lang="en-GB" u="sng" dirty="0" smtClean="0"/>
              <a:t> </a:t>
            </a:r>
            <a:r>
              <a:rPr lang="en-GB" dirty="0" smtClean="0"/>
              <a:t>(which condemned Jansenism)</a:t>
            </a:r>
            <a:endParaRPr lang="en-US" dirty="0"/>
          </a:p>
          <a:p>
            <a:r>
              <a:rPr lang="en-US" dirty="0" smtClean="0"/>
              <a:t>Theatres</a:t>
            </a:r>
          </a:p>
          <a:p>
            <a:pPr lvl="1"/>
            <a:r>
              <a:rPr lang="en-US" dirty="0" smtClean="0"/>
              <a:t>Who decides playbills? Who decides what a good script is?</a:t>
            </a:r>
          </a:p>
          <a:p>
            <a:pPr lvl="1"/>
            <a:r>
              <a:rPr lang="en-US" dirty="0" smtClean="0"/>
              <a:t>Street theatre politics against the monopolistic privileges of elite theatres (</a:t>
            </a:r>
            <a:r>
              <a:rPr lang="en-US" dirty="0" err="1" smtClean="0"/>
              <a:t>Comédie-française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 smtClean="0"/>
              <a:t>Clubs (free masons, literary societies)</a:t>
            </a:r>
          </a:p>
          <a:p>
            <a:r>
              <a:rPr lang="en-US" dirty="0" smtClean="0"/>
              <a:t>Drinking publics (cafés, taverns, pubs)</a:t>
            </a:r>
          </a:p>
          <a:p>
            <a:r>
              <a:rPr lang="en-US" dirty="0" smtClean="0"/>
              <a:t>Salons (? </a:t>
            </a:r>
            <a:r>
              <a:rPr lang="en-US" dirty="0"/>
              <a:t>p</a:t>
            </a:r>
            <a:r>
              <a:rPr lang="en-US" dirty="0" smtClean="0"/>
              <a:t>erhaps not)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2969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Public Sphere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 </a:t>
            </a:r>
            <a:r>
              <a:rPr lang="en-US" u="sng" dirty="0" smtClean="0"/>
              <a:t>Print</a:t>
            </a:r>
            <a:r>
              <a:rPr lang="en-US" dirty="0" smtClean="0"/>
              <a:t>: a reading revolution</a:t>
            </a:r>
          </a:p>
          <a:p>
            <a:endParaRPr lang="en-US" dirty="0"/>
          </a:p>
          <a:p>
            <a:pPr lvl="1"/>
            <a:r>
              <a:rPr lang="en-US" dirty="0"/>
              <a:t> </a:t>
            </a:r>
            <a:r>
              <a:rPr lang="en-US" dirty="0" smtClean="0"/>
              <a:t>Literacy rates rise dramatically </a:t>
            </a:r>
            <a:r>
              <a:rPr lang="en-US" dirty="0" smtClean="0"/>
              <a:t>between </a:t>
            </a:r>
            <a:r>
              <a:rPr lang="en-GB" dirty="0" smtClean="0"/>
              <a:t>1686 and 1789</a:t>
            </a:r>
            <a:endParaRPr lang="en-US" dirty="0" smtClean="0"/>
          </a:p>
          <a:p>
            <a:pPr lvl="2"/>
            <a:r>
              <a:rPr lang="en-GB" dirty="0"/>
              <a:t>Men = from 29</a:t>
            </a:r>
            <a:r>
              <a:rPr lang="en-GB" dirty="0" smtClean="0"/>
              <a:t>% to 47</a:t>
            </a:r>
            <a:r>
              <a:rPr lang="en-GB" dirty="0"/>
              <a:t>% </a:t>
            </a:r>
            <a:endParaRPr lang="en-GB" dirty="0" smtClean="0"/>
          </a:p>
          <a:p>
            <a:pPr lvl="2"/>
            <a:r>
              <a:rPr lang="en-GB" dirty="0" smtClean="0"/>
              <a:t>Women </a:t>
            </a:r>
            <a:r>
              <a:rPr lang="en-GB" dirty="0"/>
              <a:t>= from 14</a:t>
            </a:r>
            <a:r>
              <a:rPr lang="en-GB" dirty="0" smtClean="0"/>
              <a:t>% to 27</a:t>
            </a:r>
            <a:r>
              <a:rPr lang="en-GB" dirty="0" smtClean="0"/>
              <a:t>%</a:t>
            </a:r>
            <a:endParaRPr lang="en-US" dirty="0" smtClean="0"/>
          </a:p>
          <a:p>
            <a:endParaRPr lang="en-US" dirty="0"/>
          </a:p>
          <a:p>
            <a:pPr lvl="1"/>
            <a:r>
              <a:rPr lang="en-US" dirty="0" smtClean="0"/>
              <a:t> Shift in what people read</a:t>
            </a:r>
          </a:p>
          <a:p>
            <a:pPr lvl="2"/>
            <a:r>
              <a:rPr lang="en-US" dirty="0" smtClean="0"/>
              <a:t>from devotional literature to </a:t>
            </a:r>
            <a:r>
              <a:rPr lang="en-US" dirty="0" smtClean="0"/>
              <a:t>works </a:t>
            </a:r>
            <a:r>
              <a:rPr lang="en-US" dirty="0" smtClean="0"/>
              <a:t>on </a:t>
            </a:r>
            <a:r>
              <a:rPr lang="en-US" dirty="0" smtClean="0"/>
              <a:t>law, science, criticism and fiction</a:t>
            </a:r>
            <a:endParaRPr lang="en-US" dirty="0" smtClean="0"/>
          </a:p>
          <a:p>
            <a:pPr lvl="1"/>
            <a:endParaRPr lang="en-US" dirty="0"/>
          </a:p>
          <a:p>
            <a:pPr lvl="1"/>
            <a:r>
              <a:rPr lang="en-US" dirty="0"/>
              <a:t> </a:t>
            </a:r>
            <a:r>
              <a:rPr lang="en-US" dirty="0" smtClean="0"/>
              <a:t>Shift </a:t>
            </a:r>
            <a:r>
              <a:rPr lang="en-US" dirty="0" smtClean="0"/>
              <a:t>from intensive</a:t>
            </a:r>
            <a:r>
              <a:rPr lang="en-US" dirty="0" smtClean="0"/>
              <a:t>, reverential reading to extensive critical reading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 Seditious literature – libels, pornography</a:t>
            </a:r>
          </a:p>
          <a:p>
            <a:pPr lvl="2"/>
            <a:r>
              <a:rPr lang="en-US" dirty="0"/>
              <a:t> </a:t>
            </a:r>
            <a:r>
              <a:rPr lang="en-US" dirty="0" smtClean="0"/>
              <a:t>draw on Enlightenment epistemology to ridicule church and state</a:t>
            </a:r>
          </a:p>
          <a:p>
            <a:pPr marL="365760" lvl="1" indent="0">
              <a:buNone/>
            </a:pPr>
            <a:r>
              <a:rPr lang="en-US" dirty="0"/>
              <a:t> </a:t>
            </a:r>
            <a:r>
              <a:rPr lang="en-US" dirty="0" smtClean="0"/>
              <a:t>   </a:t>
            </a:r>
          </a:p>
          <a:p>
            <a:pPr marL="365760" lvl="1" indent="0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80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Enlightenment Political Ideas </a:t>
            </a:r>
            <a:br>
              <a:rPr lang="en-US" dirty="0" smtClean="0"/>
            </a:br>
            <a:r>
              <a:rPr lang="en-US" dirty="0" smtClean="0"/>
              <a:t>– The Social Contract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u="sng" dirty="0" smtClean="0"/>
              <a:t>Thomas Hobbes </a:t>
            </a:r>
            <a:r>
              <a:rPr lang="en-US" dirty="0" smtClean="0"/>
              <a:t>(1588-1679)</a:t>
            </a:r>
          </a:p>
          <a:p>
            <a:pPr lvl="1"/>
            <a:r>
              <a:rPr lang="en-US" i="1" dirty="0" smtClean="0"/>
              <a:t>Leviathan </a:t>
            </a:r>
            <a:r>
              <a:rPr lang="en-US" dirty="0" smtClean="0"/>
              <a:t>(1651)</a:t>
            </a:r>
          </a:p>
          <a:p>
            <a:pPr lvl="2"/>
            <a:r>
              <a:rPr lang="en-US" dirty="0" smtClean="0"/>
              <a:t>Fled English Civil War, to Paris</a:t>
            </a:r>
          </a:p>
          <a:p>
            <a:pPr lvl="2"/>
            <a:r>
              <a:rPr lang="en-US" dirty="0" smtClean="0"/>
              <a:t>Witnessed the </a:t>
            </a:r>
            <a:r>
              <a:rPr lang="en-US" i="1" dirty="0" err="1" smtClean="0"/>
              <a:t>Fronde</a:t>
            </a:r>
            <a:r>
              <a:rPr lang="en-US" dirty="0" smtClean="0"/>
              <a:t> in France (also a civil war)</a:t>
            </a:r>
          </a:p>
          <a:p>
            <a:pPr lvl="2"/>
            <a:r>
              <a:rPr lang="en-US" dirty="0" smtClean="0"/>
              <a:t>European Thirty Years War, deadliest until WWI</a:t>
            </a:r>
          </a:p>
          <a:p>
            <a:pPr lvl="2"/>
            <a:r>
              <a:rPr lang="en-US" dirty="0" smtClean="0"/>
              <a:t>Violence everywhere!!</a:t>
            </a:r>
          </a:p>
          <a:p>
            <a:pPr lvl="1"/>
            <a:r>
              <a:rPr lang="en-US" dirty="0" smtClean="0"/>
              <a:t>‘Life is nasty, brutish and short’</a:t>
            </a:r>
          </a:p>
          <a:p>
            <a:pPr lvl="1"/>
            <a:r>
              <a:rPr lang="en-US" dirty="0" smtClean="0"/>
              <a:t>Struggle of all against all</a:t>
            </a:r>
          </a:p>
          <a:p>
            <a:pPr lvl="1"/>
            <a:r>
              <a:rPr lang="en-US" dirty="0" smtClean="0"/>
              <a:t>Social contract: consent to confer absolute power, sovereignty, to a single person (monarch)</a:t>
            </a:r>
          </a:p>
          <a:p>
            <a:pPr lvl="1"/>
            <a:r>
              <a:rPr lang="en-US" dirty="0" smtClean="0"/>
              <a:t>Dark and secular justification for absolutism; differed from divine-right </a:t>
            </a:r>
            <a:r>
              <a:rPr lang="en-US" dirty="0" smtClean="0"/>
              <a:t>justifications </a:t>
            </a:r>
            <a:endParaRPr lang="en-US" dirty="0" smtClean="0"/>
          </a:p>
          <a:p>
            <a:pPr lvl="1"/>
            <a:r>
              <a:rPr lang="en-US" dirty="0" smtClean="0"/>
              <a:t>Coercion in his philosophy of society is taken for granted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2430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Tribunal of Public Opinion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 The authority of ‘public opinion</a:t>
            </a:r>
            <a:r>
              <a:rPr lang="en-US" dirty="0" smtClean="0"/>
              <a:t>’</a:t>
            </a:r>
          </a:p>
          <a:p>
            <a:pPr lvl="1"/>
            <a:r>
              <a:rPr lang="en-US" dirty="0" smtClean="0"/>
              <a:t>Seen as a legitimate voice over public affairs between 1720s to 1780s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Political </a:t>
            </a:r>
            <a:r>
              <a:rPr lang="en-US" dirty="0" smtClean="0"/>
              <a:t>importance</a:t>
            </a:r>
          </a:p>
          <a:p>
            <a:pPr lvl="1"/>
            <a:r>
              <a:rPr lang="en-US" dirty="0" smtClean="0"/>
              <a:t>Content of public opinion</a:t>
            </a:r>
          </a:p>
          <a:p>
            <a:pPr lvl="1"/>
            <a:r>
              <a:rPr lang="en-US" dirty="0" smtClean="0"/>
              <a:t>The authority of the very concept of it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 Authorities unwittingly contribute to its </a:t>
            </a:r>
            <a:r>
              <a:rPr lang="en-US" dirty="0" smtClean="0"/>
              <a:t>rise</a:t>
            </a:r>
            <a:endParaRPr lang="en-US" dirty="0" smtClean="0"/>
          </a:p>
          <a:p>
            <a:pPr lvl="1"/>
            <a:r>
              <a:rPr lang="en-US" dirty="0"/>
              <a:t> </a:t>
            </a:r>
            <a:r>
              <a:rPr lang="en-US" dirty="0" smtClean="0"/>
              <a:t>By policing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Through </a:t>
            </a:r>
            <a:r>
              <a:rPr lang="en-US" dirty="0" smtClean="0"/>
              <a:t>their covert propaganda</a:t>
            </a:r>
            <a:endParaRPr lang="en-US" dirty="0" smtClean="0"/>
          </a:p>
          <a:p>
            <a:pPr lvl="1"/>
            <a:r>
              <a:rPr lang="en-US" dirty="0"/>
              <a:t> </a:t>
            </a:r>
            <a:r>
              <a:rPr lang="en-US" dirty="0" smtClean="0"/>
              <a:t>By invoking the </a:t>
            </a:r>
            <a:r>
              <a:rPr lang="en-US" dirty="0" smtClean="0"/>
              <a:t>authority of the concept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03342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‘public’ </a:t>
            </a:r>
            <a:r>
              <a:rPr lang="en-US" dirty="0" smtClean="0"/>
              <a:t>vs. </a:t>
            </a:r>
            <a:r>
              <a:rPr lang="en-US" dirty="0" smtClean="0"/>
              <a:t>the ‘people'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Rise of popular agitation in late 18</a:t>
            </a:r>
            <a:r>
              <a:rPr lang="en-US" baseline="30000" dirty="0" smtClean="0"/>
              <a:t>th</a:t>
            </a:r>
            <a:r>
              <a:rPr lang="en-US" dirty="0" smtClean="0"/>
              <a:t> century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peasant revolts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urban rebellions</a:t>
            </a:r>
          </a:p>
          <a:p>
            <a:r>
              <a:rPr lang="en-US" dirty="0"/>
              <a:t> </a:t>
            </a:r>
            <a:r>
              <a:rPr lang="en-US" dirty="0" smtClean="0"/>
              <a:t>Fear of the masses </a:t>
            </a:r>
            <a:r>
              <a:rPr lang="en-US" dirty="0" smtClean="0"/>
              <a:t>intensifies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Transform </a:t>
            </a:r>
            <a:r>
              <a:rPr lang="en-US" dirty="0" smtClean="0"/>
              <a:t>the people into a public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How?  </a:t>
            </a:r>
            <a:r>
              <a:rPr lang="en-US" u="sng" dirty="0" smtClean="0"/>
              <a:t>More enlightenment</a:t>
            </a:r>
            <a:r>
              <a:rPr lang="en-US" u="sng" dirty="0" smtClean="0"/>
              <a:t>!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3849015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Rousseau’s </a:t>
            </a:r>
            <a:r>
              <a:rPr lang="en-US" i="1" dirty="0" smtClean="0"/>
              <a:t>Du </a:t>
            </a:r>
            <a:r>
              <a:rPr lang="en-US" i="1" dirty="0" err="1" smtClean="0"/>
              <a:t>contrat</a:t>
            </a:r>
            <a:r>
              <a:rPr lang="en-US" i="1" dirty="0" smtClean="0"/>
              <a:t> social </a:t>
            </a:r>
            <a:r>
              <a:rPr lang="en-US" dirty="0" smtClean="0"/>
              <a:t>(1762)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Replaces </a:t>
            </a:r>
            <a:r>
              <a:rPr lang="en-US" dirty="0" smtClean="0"/>
              <a:t>coercion with morality</a:t>
            </a:r>
          </a:p>
          <a:p>
            <a:r>
              <a:rPr lang="en-US" dirty="0" smtClean="0"/>
              <a:t>Republicanism (obsessed with virtue and decline)</a:t>
            </a:r>
          </a:p>
          <a:p>
            <a:r>
              <a:rPr lang="en-US" dirty="0" smtClean="0"/>
              <a:t>Can’t return to state of nature, so how shall we live together in society?</a:t>
            </a:r>
          </a:p>
          <a:p>
            <a:r>
              <a:rPr lang="en-US" dirty="0" smtClean="0"/>
              <a:t>Collective sovereignty and the </a:t>
            </a:r>
            <a:r>
              <a:rPr lang="en-US" dirty="0" smtClean="0"/>
              <a:t>‘general will’</a:t>
            </a:r>
          </a:p>
          <a:p>
            <a:r>
              <a:rPr lang="en-US" dirty="0" smtClean="0"/>
              <a:t>How to harmonize particular wills with the general will?</a:t>
            </a:r>
          </a:p>
          <a:p>
            <a:pPr lvl="1"/>
            <a:r>
              <a:rPr lang="en-US" dirty="0" err="1" smtClean="0"/>
              <a:t>Prioritise</a:t>
            </a:r>
            <a:r>
              <a:rPr lang="en-US" dirty="0" smtClean="0"/>
              <a:t> the ‘general interest’ </a:t>
            </a:r>
            <a:r>
              <a:rPr lang="en-US" dirty="0" smtClean="0"/>
              <a:t>over particular ones</a:t>
            </a:r>
          </a:p>
          <a:p>
            <a:pPr lvl="1"/>
            <a:r>
              <a:rPr lang="en-US" dirty="0" smtClean="0"/>
              <a:t>Civic morality, education, festivals, civil religion</a:t>
            </a:r>
          </a:p>
          <a:p>
            <a:pPr lvl="1"/>
            <a:r>
              <a:rPr lang="en-US" dirty="0" smtClean="0"/>
              <a:t>Teach people to see the general interest</a:t>
            </a:r>
          </a:p>
          <a:p>
            <a:pPr lvl="1"/>
            <a:r>
              <a:rPr lang="en-US" dirty="0" smtClean="0"/>
              <a:t>Alternative to the </a:t>
            </a:r>
            <a:r>
              <a:rPr lang="en-US" i="1" dirty="0" smtClean="0"/>
              <a:t>Leviathan</a:t>
            </a:r>
          </a:p>
          <a:p>
            <a:pPr lvl="2"/>
            <a:r>
              <a:rPr lang="en-US" dirty="0" smtClean="0"/>
              <a:t>Social bonds are moral, not coerced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056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Enlightened absolutism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Voltaire</a:t>
            </a:r>
          </a:p>
          <a:p>
            <a:pPr lvl="1"/>
            <a:r>
              <a:rPr lang="en-US" dirty="0" smtClean="0"/>
              <a:t>Hated noble privilege, religious fanaticism, censorship</a:t>
            </a:r>
          </a:p>
          <a:p>
            <a:pPr lvl="1"/>
            <a:r>
              <a:rPr lang="en-US" dirty="0" smtClean="0"/>
              <a:t>Replace divine-right absolutism with enlightened absolutism</a:t>
            </a:r>
          </a:p>
          <a:p>
            <a:pPr lvl="1"/>
            <a:r>
              <a:rPr lang="en-US" dirty="0" smtClean="0"/>
              <a:t>Militated for universal taxes (since nobles did not pay </a:t>
            </a:r>
            <a:r>
              <a:rPr lang="en-US" dirty="0" smtClean="0"/>
              <a:t>as many as </a:t>
            </a:r>
            <a:r>
              <a:rPr lang="en-US" dirty="0" smtClean="0"/>
              <a:t>others)</a:t>
            </a:r>
          </a:p>
          <a:p>
            <a:pPr lvl="1"/>
            <a:r>
              <a:rPr lang="en-US" dirty="0" smtClean="0"/>
              <a:t>Rational government (not democratic)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6984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Montesquieu (1689-1755)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i="1" dirty="0" smtClean="0"/>
              <a:t>The Spirit of the Laws </a:t>
            </a:r>
            <a:r>
              <a:rPr lang="en-US" dirty="0" smtClean="0"/>
              <a:t>(1749)</a:t>
            </a:r>
          </a:p>
          <a:p>
            <a:pPr lvl="1"/>
            <a:r>
              <a:rPr lang="en-US" dirty="0" smtClean="0"/>
              <a:t>Vatican puts on the Index (i.e., banned)</a:t>
            </a:r>
          </a:p>
          <a:p>
            <a:r>
              <a:rPr lang="en-US" dirty="0" smtClean="0"/>
              <a:t>Magistrate in one of the French sovereign courts (a </a:t>
            </a:r>
            <a:r>
              <a:rPr lang="en-US" dirty="0" err="1" smtClean="0"/>
              <a:t>parlement</a:t>
            </a:r>
            <a:r>
              <a:rPr lang="en-US" dirty="0"/>
              <a:t>)</a:t>
            </a:r>
            <a:r>
              <a:rPr lang="en-US" dirty="0" smtClean="0"/>
              <a:t>, which opposed absolutism</a:t>
            </a:r>
          </a:p>
          <a:p>
            <a:r>
              <a:rPr lang="en-US" dirty="0" smtClean="0"/>
              <a:t>Need for checks-and-balances (</a:t>
            </a:r>
            <a:r>
              <a:rPr lang="en-US" dirty="0" err="1" smtClean="0"/>
              <a:t>parlements</a:t>
            </a:r>
            <a:r>
              <a:rPr lang="en-US" dirty="0" smtClean="0"/>
              <a:t> should check the absolute monarchy)</a:t>
            </a:r>
          </a:p>
          <a:p>
            <a:r>
              <a:rPr lang="en-US" dirty="0" smtClean="0"/>
              <a:t>Newtonian: society is guided by general laws</a:t>
            </a:r>
          </a:p>
          <a:p>
            <a:r>
              <a:rPr lang="en-US" dirty="0"/>
              <a:t>Two kinds of laws</a:t>
            </a:r>
          </a:p>
          <a:p>
            <a:pPr lvl="1"/>
            <a:r>
              <a:rPr lang="en-US" dirty="0"/>
              <a:t>Positive law </a:t>
            </a:r>
            <a:r>
              <a:rPr lang="en-US" dirty="0" smtClean="0"/>
              <a:t>(decreed, promulgated)</a:t>
            </a:r>
            <a:endParaRPr lang="en-US" dirty="0"/>
          </a:p>
          <a:p>
            <a:pPr lvl="1"/>
            <a:r>
              <a:rPr lang="en-US" dirty="0"/>
              <a:t>General laws (the ones dictated by nature and found in </a:t>
            </a:r>
            <a:r>
              <a:rPr lang="en-US" dirty="0" smtClean="0"/>
              <a:t>the historical evidence from societies around the world)</a:t>
            </a:r>
          </a:p>
          <a:p>
            <a:r>
              <a:rPr lang="en-US" dirty="0" smtClean="0"/>
              <a:t>The first sociologist?</a:t>
            </a:r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69738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Montesquieu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Ideal types of societies </a:t>
            </a:r>
            <a:endParaRPr lang="en-US" dirty="0" smtClean="0"/>
          </a:p>
          <a:p>
            <a:pPr lvl="1"/>
            <a:r>
              <a:rPr lang="en-US" dirty="0" smtClean="0"/>
              <a:t>Monarchies  </a:t>
            </a:r>
            <a:r>
              <a:rPr lang="en-US" dirty="0">
                <a:sym typeface="Wingdings"/>
              </a:rPr>
              <a:t> </a:t>
            </a:r>
            <a:r>
              <a:rPr lang="en-US" dirty="0" err="1">
                <a:sym typeface="Wingdings"/>
              </a:rPr>
              <a:t>honour</a:t>
            </a:r>
            <a:r>
              <a:rPr lang="en-US" dirty="0">
                <a:sym typeface="Wingdings"/>
              </a:rPr>
              <a:t> </a:t>
            </a:r>
            <a:endParaRPr lang="en-US" dirty="0"/>
          </a:p>
          <a:p>
            <a:pPr lvl="1"/>
            <a:r>
              <a:rPr lang="en-US" dirty="0"/>
              <a:t>Republics (aristocratic and democratic) </a:t>
            </a:r>
            <a:r>
              <a:rPr lang="en-US" dirty="0">
                <a:sym typeface="Wingdings"/>
              </a:rPr>
              <a:t> virtue</a:t>
            </a:r>
            <a:endParaRPr lang="en-US" dirty="0"/>
          </a:p>
          <a:p>
            <a:pPr lvl="1"/>
            <a:r>
              <a:rPr lang="en-US" dirty="0"/>
              <a:t>Despotisms </a:t>
            </a:r>
            <a:r>
              <a:rPr lang="en-US" dirty="0">
                <a:sym typeface="Wingdings"/>
              </a:rPr>
              <a:t> </a:t>
            </a:r>
            <a:r>
              <a:rPr lang="en-US" dirty="0" smtClean="0">
                <a:sym typeface="Wingdings"/>
              </a:rPr>
              <a:t>fear</a:t>
            </a:r>
          </a:p>
          <a:p>
            <a:pPr lvl="1"/>
            <a:endParaRPr lang="en-US" dirty="0">
              <a:sym typeface="Wingdings"/>
            </a:endParaRPr>
          </a:p>
          <a:p>
            <a:r>
              <a:rPr lang="en-US" dirty="0" smtClean="0">
                <a:sym typeface="Wingdings"/>
              </a:rPr>
              <a:t>You identify the type of society then discern its animating principle, the way that Newton discerned the law of </a:t>
            </a:r>
            <a:r>
              <a:rPr lang="en-US" dirty="0" smtClean="0">
                <a:sym typeface="Wingdings"/>
              </a:rPr>
              <a:t>gravity: observation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1619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Machault</a:t>
            </a:r>
            <a:r>
              <a:rPr lang="en-US" dirty="0" smtClean="0"/>
              <a:t> </a:t>
            </a:r>
            <a:r>
              <a:rPr lang="en-US" dirty="0" smtClean="0"/>
              <a:t>Affair (1749)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Controller </a:t>
            </a:r>
            <a:r>
              <a:rPr lang="en-US" dirty="0" smtClean="0"/>
              <a:t>General </a:t>
            </a:r>
            <a:r>
              <a:rPr lang="en-US" dirty="0" err="1" smtClean="0"/>
              <a:t>Machault</a:t>
            </a:r>
            <a:r>
              <a:rPr lang="en-US" dirty="0" smtClean="0"/>
              <a:t> </a:t>
            </a:r>
            <a:r>
              <a:rPr lang="en-US" dirty="0" err="1" smtClean="0"/>
              <a:t>d’Arnouville</a:t>
            </a:r>
            <a:endParaRPr lang="en-US" dirty="0" smtClean="0"/>
          </a:p>
          <a:p>
            <a:r>
              <a:rPr lang="en-US" dirty="0" smtClean="0"/>
              <a:t>Permanent </a:t>
            </a:r>
            <a:r>
              <a:rPr lang="en-US" i="1" dirty="0" err="1" smtClean="0"/>
              <a:t>vingtième</a:t>
            </a:r>
            <a:r>
              <a:rPr lang="en-US" i="1" dirty="0" smtClean="0"/>
              <a:t> </a:t>
            </a:r>
            <a:r>
              <a:rPr lang="en-US" dirty="0" smtClean="0"/>
              <a:t>tax (1/20</a:t>
            </a:r>
            <a:r>
              <a:rPr lang="en-US" baseline="30000" dirty="0" smtClean="0"/>
              <a:t>th</a:t>
            </a:r>
            <a:r>
              <a:rPr lang="en-US" dirty="0" smtClean="0"/>
              <a:t>) imposed </a:t>
            </a:r>
            <a:r>
              <a:rPr lang="en-US" dirty="0" smtClean="0"/>
              <a:t>on all subjects per </a:t>
            </a:r>
            <a:r>
              <a:rPr lang="en-US" dirty="0" smtClean="0"/>
              <a:t>year after end of war (usually war taxes would be suspended after a war)</a:t>
            </a:r>
            <a:endParaRPr lang="en-US" dirty="0" smtClean="0"/>
          </a:p>
          <a:p>
            <a:r>
              <a:rPr lang="en-US" dirty="0" smtClean="0"/>
              <a:t>Undermined noble privilege</a:t>
            </a:r>
          </a:p>
          <a:p>
            <a:r>
              <a:rPr lang="en-US" dirty="0" smtClean="0"/>
              <a:t>Voltaire supported </a:t>
            </a:r>
            <a:r>
              <a:rPr lang="en-US" dirty="0" err="1" smtClean="0"/>
              <a:t>Machault</a:t>
            </a:r>
            <a:endParaRPr lang="en-US" dirty="0" smtClean="0"/>
          </a:p>
          <a:p>
            <a:r>
              <a:rPr lang="en-US" dirty="0" err="1" smtClean="0"/>
              <a:t>Parlementary</a:t>
            </a:r>
            <a:r>
              <a:rPr lang="en-US" dirty="0" smtClean="0"/>
              <a:t> magistrates objected</a:t>
            </a:r>
          </a:p>
          <a:p>
            <a:r>
              <a:rPr lang="en-US" dirty="0" smtClean="0"/>
              <a:t>Crisis of 1750s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7354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 smtClean="0"/>
              <a:t>Billets de confession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1749-1754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3401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Arch-bishop of Paris, Christophe de Beaumont, requires suspected </a:t>
            </a:r>
            <a:r>
              <a:rPr lang="en-US" dirty="0" err="1" smtClean="0"/>
              <a:t>Jansenists</a:t>
            </a:r>
            <a:r>
              <a:rPr lang="en-US" dirty="0" smtClean="0"/>
              <a:t> to submit to the Bull of </a:t>
            </a:r>
            <a:r>
              <a:rPr lang="en-US" dirty="0" err="1" smtClean="0"/>
              <a:t>Unigenitus</a:t>
            </a:r>
            <a:r>
              <a:rPr lang="en-US" dirty="0" smtClean="0"/>
              <a:t> (which condemned Jansenism) or be denied the sacraments, including last rites (without which one goes to hell).</a:t>
            </a:r>
          </a:p>
          <a:p>
            <a:r>
              <a:rPr lang="en-US" dirty="0" err="1" smtClean="0"/>
              <a:t>Parlement</a:t>
            </a:r>
            <a:r>
              <a:rPr lang="en-US" dirty="0" smtClean="0"/>
              <a:t> pursues Beaumont in 1752, seizing his property</a:t>
            </a:r>
          </a:p>
          <a:p>
            <a:r>
              <a:rPr lang="en-US" dirty="0" smtClean="0"/>
              <a:t>Several ‘laws of silence’ </a:t>
            </a:r>
            <a:r>
              <a:rPr lang="en-US" dirty="0" smtClean="0"/>
              <a:t>and </a:t>
            </a:r>
            <a:r>
              <a:rPr lang="en-US" i="1" dirty="0" err="1" smtClean="0"/>
              <a:t>lits</a:t>
            </a:r>
            <a:r>
              <a:rPr lang="en-US" i="1" dirty="0" smtClean="0"/>
              <a:t> de justice </a:t>
            </a:r>
            <a:r>
              <a:rPr lang="en-US" dirty="0" smtClean="0"/>
              <a:t>by king, exiling the magistrates until they agreed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9544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Damiens</a:t>
            </a:r>
            <a:r>
              <a:rPr lang="en-US" dirty="0" smtClean="0"/>
              <a:t> Affair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Attempted assassination of Louis XV in 1757</a:t>
            </a:r>
          </a:p>
          <a:p>
            <a:r>
              <a:rPr lang="en-US" dirty="0" err="1" smtClean="0"/>
              <a:t>Damiens</a:t>
            </a:r>
            <a:r>
              <a:rPr lang="en-US" dirty="0" smtClean="0"/>
              <a:t>: servant for a </a:t>
            </a:r>
            <a:r>
              <a:rPr lang="en-US" dirty="0" err="1" smtClean="0"/>
              <a:t>parlementary</a:t>
            </a:r>
            <a:r>
              <a:rPr lang="en-US" dirty="0" smtClean="0"/>
              <a:t> magistrate (risked making the </a:t>
            </a:r>
            <a:r>
              <a:rPr lang="en-US" dirty="0" err="1" smtClean="0"/>
              <a:t>Parlement</a:t>
            </a:r>
            <a:r>
              <a:rPr lang="en-US" dirty="0" smtClean="0"/>
              <a:t> and </a:t>
            </a:r>
            <a:r>
              <a:rPr lang="en-US" dirty="0" err="1" smtClean="0"/>
              <a:t>Jansenists</a:t>
            </a:r>
            <a:r>
              <a:rPr lang="en-US" dirty="0" smtClean="0"/>
              <a:t> look like regicides)</a:t>
            </a:r>
          </a:p>
          <a:p>
            <a:r>
              <a:rPr lang="en-US" dirty="0" smtClean="0"/>
              <a:t>Spectacular execution </a:t>
            </a:r>
            <a:r>
              <a:rPr lang="en-US" dirty="0" smtClean="0"/>
              <a:t>of </a:t>
            </a:r>
            <a:r>
              <a:rPr lang="en-US" dirty="0" err="1" smtClean="0"/>
              <a:t>Damiens</a:t>
            </a:r>
            <a:r>
              <a:rPr lang="en-US" dirty="0" smtClean="0"/>
              <a:t> – </a:t>
            </a:r>
            <a:r>
              <a:rPr lang="en-US" dirty="0" smtClean="0"/>
              <a:t>attitudes about punishment </a:t>
            </a:r>
            <a:r>
              <a:rPr lang="en-US" dirty="0" smtClean="0"/>
              <a:t>change. Being drawn and quartered begins to look barbarous</a:t>
            </a:r>
            <a:endParaRPr lang="en-US" dirty="0" smtClean="0"/>
          </a:p>
          <a:p>
            <a:r>
              <a:rPr lang="en-US" i="1" dirty="0" err="1" smtClean="0"/>
              <a:t>Encyclopédie</a:t>
            </a:r>
            <a:r>
              <a:rPr lang="en-US" i="1" dirty="0" smtClean="0"/>
              <a:t> </a:t>
            </a:r>
            <a:r>
              <a:rPr lang="en-US" dirty="0" smtClean="0"/>
              <a:t>goes underground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5395716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1283</Words>
  <Application>Microsoft Macintosh PowerPoint</Application>
  <PresentationFormat>On-screen Show (4:3)</PresentationFormat>
  <Paragraphs>165</Paragraphs>
  <Slides>21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History 172 Modern France</vt:lpstr>
      <vt:lpstr>Enlightenment Political Ideas  – The Social Contract</vt:lpstr>
      <vt:lpstr>Rousseau’s Du contrat social (1762)</vt:lpstr>
      <vt:lpstr>Enlightened absolutism</vt:lpstr>
      <vt:lpstr>Montesquieu (1689-1755)</vt:lpstr>
      <vt:lpstr>Montesquieu</vt:lpstr>
      <vt:lpstr>Machault Affair (1749)</vt:lpstr>
      <vt:lpstr>Billets de confession 1749-1754</vt:lpstr>
      <vt:lpstr>Damiens Affair</vt:lpstr>
      <vt:lpstr>Maupeou Coup  &amp; Constitutional Crisis 1771-1774</vt:lpstr>
      <vt:lpstr>Physiocrats</vt:lpstr>
      <vt:lpstr>Economy</vt:lpstr>
      <vt:lpstr>The Enlightenment and Modernity</vt:lpstr>
      <vt:lpstr>What is the public sphere?</vt:lpstr>
      <vt:lpstr>The public sphere</vt:lpstr>
      <vt:lpstr>PowerPoint Presentation</vt:lpstr>
      <vt:lpstr>PowerPoint Presentation</vt:lpstr>
      <vt:lpstr>Where were the ‘publics’?</vt:lpstr>
      <vt:lpstr>Public Sphere</vt:lpstr>
      <vt:lpstr>Tribunal of Public Opinion</vt:lpstr>
      <vt:lpstr>The ‘public’ vs. the ‘people'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Charles Walton</dc:creator>
  <cp:lastModifiedBy>Charles Walton</cp:lastModifiedBy>
  <cp:revision>12</cp:revision>
  <dcterms:created xsi:type="dcterms:W3CDTF">2014-10-06T22:56:49Z</dcterms:created>
  <dcterms:modified xsi:type="dcterms:W3CDTF">2014-10-17T14:52:19Z</dcterms:modified>
</cp:coreProperties>
</file>