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6" r:id="rId10"/>
    <p:sldId id="267" r:id="rId11"/>
    <p:sldId id="264" r:id="rId12"/>
    <p:sldId id="265"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189" autoAdjust="0"/>
  </p:normalViewPr>
  <p:slideViewPr>
    <p:cSldViewPr snapToGrid="0" snapToObjects="1">
      <p:cViewPr>
        <p:scale>
          <a:sx n="150" d="100"/>
          <a:sy n="150" d="100"/>
        </p:scale>
        <p:origin x="-2064" y="-22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E4027AE8-A417-2544-AA2F-CD416FF5C122}" type="datetimeFigureOut">
              <a:rPr lang="en-US" smtClean="0"/>
              <a:t>12/3/14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5D28A0-CAE0-B84B-8F65-E1C45FD79CD1}" type="slidenum">
              <a:rPr lang="en-US" smtClean="0"/>
              <a:t>‹#›</a:t>
            </a:fld>
            <a:endParaRPr lang="en-US"/>
          </a:p>
        </p:txBody>
      </p:sp>
    </p:spTree>
    <p:extLst>
      <p:ext uri="{BB962C8B-B14F-4D97-AF65-F5344CB8AC3E}">
        <p14:creationId xmlns:p14="http://schemas.microsoft.com/office/powerpoint/2010/main" val="39855207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E4027AE8-A417-2544-AA2F-CD416FF5C122}" type="datetimeFigureOut">
              <a:rPr lang="en-US" smtClean="0"/>
              <a:t>12/3/14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5D28A0-CAE0-B84B-8F65-E1C45FD79CD1}" type="slidenum">
              <a:rPr lang="en-US" smtClean="0"/>
              <a:t>‹#›</a:t>
            </a:fld>
            <a:endParaRPr lang="en-US"/>
          </a:p>
        </p:txBody>
      </p:sp>
    </p:spTree>
    <p:extLst>
      <p:ext uri="{BB962C8B-B14F-4D97-AF65-F5344CB8AC3E}">
        <p14:creationId xmlns:p14="http://schemas.microsoft.com/office/powerpoint/2010/main" val="2345079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E4027AE8-A417-2544-AA2F-CD416FF5C122}" type="datetimeFigureOut">
              <a:rPr lang="en-US" smtClean="0"/>
              <a:t>12/3/14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5D28A0-CAE0-B84B-8F65-E1C45FD79CD1}" type="slidenum">
              <a:rPr lang="en-US" smtClean="0"/>
              <a:t>‹#›</a:t>
            </a:fld>
            <a:endParaRPr lang="en-US"/>
          </a:p>
        </p:txBody>
      </p:sp>
    </p:spTree>
    <p:extLst>
      <p:ext uri="{BB962C8B-B14F-4D97-AF65-F5344CB8AC3E}">
        <p14:creationId xmlns:p14="http://schemas.microsoft.com/office/powerpoint/2010/main" val="34083978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E4027AE8-A417-2544-AA2F-CD416FF5C122}" type="datetimeFigureOut">
              <a:rPr lang="en-US" smtClean="0"/>
              <a:t>12/3/14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5D28A0-CAE0-B84B-8F65-E1C45FD79CD1}" type="slidenum">
              <a:rPr lang="en-US" smtClean="0"/>
              <a:t>‹#›</a:t>
            </a:fld>
            <a:endParaRPr lang="en-US"/>
          </a:p>
        </p:txBody>
      </p:sp>
    </p:spTree>
    <p:extLst>
      <p:ext uri="{BB962C8B-B14F-4D97-AF65-F5344CB8AC3E}">
        <p14:creationId xmlns:p14="http://schemas.microsoft.com/office/powerpoint/2010/main" val="9357209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E4027AE8-A417-2544-AA2F-CD416FF5C122}" type="datetimeFigureOut">
              <a:rPr lang="en-US" smtClean="0"/>
              <a:t>12/3/14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5D28A0-CAE0-B84B-8F65-E1C45FD79CD1}" type="slidenum">
              <a:rPr lang="en-US" smtClean="0"/>
              <a:t>‹#›</a:t>
            </a:fld>
            <a:endParaRPr lang="en-US"/>
          </a:p>
        </p:txBody>
      </p:sp>
    </p:spTree>
    <p:extLst>
      <p:ext uri="{BB962C8B-B14F-4D97-AF65-F5344CB8AC3E}">
        <p14:creationId xmlns:p14="http://schemas.microsoft.com/office/powerpoint/2010/main" val="1728813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E4027AE8-A417-2544-AA2F-CD416FF5C122}" type="datetimeFigureOut">
              <a:rPr lang="en-US" smtClean="0"/>
              <a:t>12/3/14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5D28A0-CAE0-B84B-8F65-E1C45FD79CD1}" type="slidenum">
              <a:rPr lang="en-US" smtClean="0"/>
              <a:t>‹#›</a:t>
            </a:fld>
            <a:endParaRPr lang="en-US"/>
          </a:p>
        </p:txBody>
      </p:sp>
    </p:spTree>
    <p:extLst>
      <p:ext uri="{BB962C8B-B14F-4D97-AF65-F5344CB8AC3E}">
        <p14:creationId xmlns:p14="http://schemas.microsoft.com/office/powerpoint/2010/main" val="155327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E4027AE8-A417-2544-AA2F-CD416FF5C122}" type="datetimeFigureOut">
              <a:rPr lang="en-US" smtClean="0"/>
              <a:t>12/3/14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05D28A0-CAE0-B84B-8F65-E1C45FD79CD1}" type="slidenum">
              <a:rPr lang="en-US" smtClean="0"/>
              <a:t>‹#›</a:t>
            </a:fld>
            <a:endParaRPr lang="en-US"/>
          </a:p>
        </p:txBody>
      </p:sp>
    </p:spTree>
    <p:extLst>
      <p:ext uri="{BB962C8B-B14F-4D97-AF65-F5344CB8AC3E}">
        <p14:creationId xmlns:p14="http://schemas.microsoft.com/office/powerpoint/2010/main" val="3080163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E4027AE8-A417-2544-AA2F-CD416FF5C122}" type="datetimeFigureOut">
              <a:rPr lang="en-US" smtClean="0"/>
              <a:t>12/3/14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5D28A0-CAE0-B84B-8F65-E1C45FD79CD1}" type="slidenum">
              <a:rPr lang="en-US" smtClean="0"/>
              <a:t>‹#›</a:t>
            </a:fld>
            <a:endParaRPr lang="en-US"/>
          </a:p>
        </p:txBody>
      </p:sp>
    </p:spTree>
    <p:extLst>
      <p:ext uri="{BB962C8B-B14F-4D97-AF65-F5344CB8AC3E}">
        <p14:creationId xmlns:p14="http://schemas.microsoft.com/office/powerpoint/2010/main" val="122788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027AE8-A417-2544-AA2F-CD416FF5C122}" type="datetimeFigureOut">
              <a:rPr lang="en-US" smtClean="0"/>
              <a:t>12/3/14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05D28A0-CAE0-B84B-8F65-E1C45FD79CD1}" type="slidenum">
              <a:rPr lang="en-US" smtClean="0"/>
              <a:t>‹#›</a:t>
            </a:fld>
            <a:endParaRPr lang="en-US"/>
          </a:p>
        </p:txBody>
      </p:sp>
    </p:spTree>
    <p:extLst>
      <p:ext uri="{BB962C8B-B14F-4D97-AF65-F5344CB8AC3E}">
        <p14:creationId xmlns:p14="http://schemas.microsoft.com/office/powerpoint/2010/main" val="1927569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E4027AE8-A417-2544-AA2F-CD416FF5C122}" type="datetimeFigureOut">
              <a:rPr lang="en-US" smtClean="0"/>
              <a:t>12/3/14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5D28A0-CAE0-B84B-8F65-E1C45FD79CD1}" type="slidenum">
              <a:rPr lang="en-US" smtClean="0"/>
              <a:t>‹#›</a:t>
            </a:fld>
            <a:endParaRPr lang="en-US"/>
          </a:p>
        </p:txBody>
      </p:sp>
    </p:spTree>
    <p:extLst>
      <p:ext uri="{BB962C8B-B14F-4D97-AF65-F5344CB8AC3E}">
        <p14:creationId xmlns:p14="http://schemas.microsoft.com/office/powerpoint/2010/main" val="23997761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E4027AE8-A417-2544-AA2F-CD416FF5C122}" type="datetimeFigureOut">
              <a:rPr lang="en-US" smtClean="0"/>
              <a:t>12/3/14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5D28A0-CAE0-B84B-8F65-E1C45FD79CD1}" type="slidenum">
              <a:rPr lang="en-US" smtClean="0"/>
              <a:t>‹#›</a:t>
            </a:fld>
            <a:endParaRPr lang="en-US"/>
          </a:p>
        </p:txBody>
      </p:sp>
    </p:spTree>
    <p:extLst>
      <p:ext uri="{BB962C8B-B14F-4D97-AF65-F5344CB8AC3E}">
        <p14:creationId xmlns:p14="http://schemas.microsoft.com/office/powerpoint/2010/main" val="161547856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027AE8-A417-2544-AA2F-CD416FF5C122}" type="datetimeFigureOut">
              <a:rPr lang="en-US" smtClean="0"/>
              <a:t>12/3/14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5D28A0-CAE0-B84B-8F65-E1C45FD79CD1}" type="slidenum">
              <a:rPr lang="en-US" smtClean="0"/>
              <a:t>‹#›</a:t>
            </a:fld>
            <a:endParaRPr lang="en-US"/>
          </a:p>
        </p:txBody>
      </p:sp>
    </p:spTree>
    <p:extLst>
      <p:ext uri="{BB962C8B-B14F-4D97-AF65-F5344CB8AC3E}">
        <p14:creationId xmlns:p14="http://schemas.microsoft.com/office/powerpoint/2010/main" val="16914102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jpg"/><Relationship Id="rId3" Type="http://schemas.openxmlformats.org/officeDocument/2006/relationships/image" Target="../media/image6.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History 172</a:t>
            </a:r>
            <a:br>
              <a:rPr lang="en-US" dirty="0" smtClean="0"/>
            </a:br>
            <a:r>
              <a:rPr lang="en-US" dirty="0" smtClean="0"/>
              <a:t>Modern France</a:t>
            </a:r>
            <a:endParaRPr lang="en-US" dirty="0"/>
          </a:p>
        </p:txBody>
      </p:sp>
      <p:pic>
        <p:nvPicPr>
          <p:cNvPr id="7" name="Content Placeholder 6" descr="gare st lazare.jpg"/>
          <p:cNvPicPr>
            <a:picLocks noGrp="1" noChangeAspect="1"/>
          </p:cNvPicPr>
          <p:nvPr>
            <p:ph idx="1"/>
          </p:nvPr>
        </p:nvPicPr>
        <p:blipFill>
          <a:blip r:embed="rId2">
            <a:extLst>
              <a:ext uri="{28A0092B-C50C-407E-A947-70E740481C1C}">
                <a14:useLocalDpi xmlns:a14="http://schemas.microsoft.com/office/drawing/2010/main" val="0"/>
              </a:ext>
            </a:extLst>
          </a:blip>
          <a:srcRect l="17437" r="17437"/>
          <a:stretch>
            <a:fillRect/>
          </a:stretch>
        </p:blipFill>
        <p:spPr/>
      </p:pic>
      <p:sp>
        <p:nvSpPr>
          <p:cNvPr id="6" name="Text Placeholder 5"/>
          <p:cNvSpPr>
            <a:spLocks noGrp="1"/>
          </p:cNvSpPr>
          <p:nvPr>
            <p:ph type="body" sz="half" idx="2"/>
          </p:nvPr>
        </p:nvSpPr>
        <p:spPr/>
        <p:txBody>
          <a:bodyPr>
            <a:normAutofit/>
          </a:bodyPr>
          <a:lstStyle/>
          <a:p>
            <a:r>
              <a:rPr lang="en-US" sz="2800" i="1" dirty="0" err="1" smtClean="0"/>
              <a:t>Haussmannisation</a:t>
            </a:r>
            <a:endParaRPr lang="en-US" sz="2800" dirty="0" smtClean="0"/>
          </a:p>
          <a:p>
            <a:endParaRPr lang="en-US" sz="2800" i="1" dirty="0"/>
          </a:p>
          <a:p>
            <a:endParaRPr lang="en-US" sz="2800" i="1" dirty="0" smtClean="0"/>
          </a:p>
          <a:p>
            <a:endParaRPr lang="en-US" sz="2800" i="1" dirty="0"/>
          </a:p>
          <a:p>
            <a:endParaRPr lang="en-US" sz="2800" i="1" dirty="0" smtClean="0"/>
          </a:p>
          <a:p>
            <a:endParaRPr lang="en-US" sz="2800" dirty="0"/>
          </a:p>
          <a:p>
            <a:endParaRPr lang="en-US" sz="2800" dirty="0" smtClean="0"/>
          </a:p>
          <a:p>
            <a:r>
              <a:rPr lang="en-US" sz="1600" dirty="0" smtClean="0"/>
              <a:t>Right: </a:t>
            </a:r>
            <a:r>
              <a:rPr lang="en-US" sz="1600" dirty="0" err="1" smtClean="0"/>
              <a:t>Gare</a:t>
            </a:r>
            <a:r>
              <a:rPr lang="en-US" sz="1600" dirty="0" smtClean="0"/>
              <a:t> Saint </a:t>
            </a:r>
            <a:r>
              <a:rPr lang="en-US" sz="1600" dirty="0" err="1" smtClean="0"/>
              <a:t>Lazare</a:t>
            </a:r>
            <a:endParaRPr lang="en-US" sz="1600" dirty="0"/>
          </a:p>
          <a:p>
            <a:r>
              <a:rPr lang="en-US" sz="1600" dirty="0" smtClean="0"/>
              <a:t>Claude Monet, 1877</a:t>
            </a:r>
            <a:endParaRPr lang="en-US" sz="1600" dirty="0"/>
          </a:p>
        </p:txBody>
      </p:sp>
    </p:spTree>
    <p:extLst>
      <p:ext uri="{BB962C8B-B14F-4D97-AF65-F5344CB8AC3E}">
        <p14:creationId xmlns:p14="http://schemas.microsoft.com/office/powerpoint/2010/main" val="26838059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1832 Cholera</a:t>
            </a:r>
            <a:endParaRPr lang="en-US" dirty="0"/>
          </a:p>
        </p:txBody>
      </p:sp>
      <p:sp>
        <p:nvSpPr>
          <p:cNvPr id="6" name="Content Placeholder 5"/>
          <p:cNvSpPr>
            <a:spLocks noGrp="1"/>
          </p:cNvSpPr>
          <p:nvPr>
            <p:ph idx="1"/>
          </p:nvPr>
        </p:nvSpPr>
        <p:spPr/>
        <p:txBody>
          <a:bodyPr>
            <a:normAutofit fontScale="70000" lnSpcReduction="20000"/>
          </a:bodyPr>
          <a:lstStyle/>
          <a:p>
            <a:r>
              <a:rPr lang="en-US" dirty="0"/>
              <a:t>That night, the balls were more crowded than ever; hilarious laughter all but drowned the louder music; one grew hot in the </a:t>
            </a:r>
            <a:r>
              <a:rPr lang="en-US" dirty="0" err="1"/>
              <a:t>chahut</a:t>
            </a:r>
            <a:r>
              <a:rPr lang="en-US" dirty="0"/>
              <a:t>, a fairly unequivocal dance, and gulped all kinds of ices and other cold drinks--when suddenly the merriest of the harlequins felt a chill in his legs, took off his mask, and to the amazement of all revealed a violet-blue face. It was soon discovered that this was no joke; the laughter died, and several wagon loads were driven directly from the ball to the Hotel-</a:t>
            </a:r>
            <a:r>
              <a:rPr lang="en-US" dirty="0" err="1"/>
              <a:t>Dieu</a:t>
            </a:r>
            <a:r>
              <a:rPr lang="en-US" dirty="0"/>
              <a:t>, the main hospital, where they arrived in their gaudy fancy dress and promptly died, too...[T]hose dead were said to have been buried so fast that not even their checkered fool's clothes were taken off them; and merrily as they lived they now lie in their graves.</a:t>
            </a:r>
          </a:p>
          <a:p>
            <a:r>
              <a:rPr lang="en-GB" dirty="0"/>
              <a:t> </a:t>
            </a:r>
            <a:endParaRPr lang="en-US" dirty="0"/>
          </a:p>
          <a:p>
            <a:pPr lvl="3"/>
            <a:r>
              <a:rPr lang="en-US" dirty="0" smtClean="0"/>
              <a:t>Heinrich Heine, German poet and journalist (1832)</a:t>
            </a:r>
            <a:endParaRPr lang="en-US" dirty="0"/>
          </a:p>
        </p:txBody>
      </p:sp>
    </p:spTree>
    <p:extLst>
      <p:ext uri="{BB962C8B-B14F-4D97-AF65-F5344CB8AC3E}">
        <p14:creationId xmlns:p14="http://schemas.microsoft.com/office/powerpoint/2010/main" val="17967910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Meaning of these numbers?	</a:t>
            </a:r>
          </a:p>
        </p:txBody>
      </p:sp>
      <p:sp>
        <p:nvSpPr>
          <p:cNvPr id="3" name="Content Placeholder 2"/>
          <p:cNvSpPr>
            <a:spLocks noGrp="1"/>
          </p:cNvSpPr>
          <p:nvPr>
            <p:ph idx="1"/>
          </p:nvPr>
        </p:nvSpPr>
        <p:spPr/>
        <p:txBody>
          <a:bodyPr/>
          <a:lstStyle/>
          <a:p>
            <a:r>
              <a:rPr lang="en-US" dirty="0" smtClean="0"/>
              <a:t>Newer sociological interpretations</a:t>
            </a:r>
            <a:endParaRPr lang="en-US" dirty="0" smtClean="0"/>
          </a:p>
          <a:p>
            <a:pPr lvl="1"/>
            <a:r>
              <a:rPr lang="en-US" dirty="0" smtClean="0"/>
              <a:t>Chain </a:t>
            </a:r>
            <a:r>
              <a:rPr lang="en-US" dirty="0" smtClean="0"/>
              <a:t>migration (not </a:t>
            </a:r>
            <a:r>
              <a:rPr lang="en-US" dirty="0" err="1" smtClean="0"/>
              <a:t>uprootedness</a:t>
            </a:r>
            <a:r>
              <a:rPr lang="en-US" dirty="0" smtClean="0"/>
              <a:t>)</a:t>
            </a:r>
            <a:endParaRPr lang="en-US" dirty="0" smtClean="0"/>
          </a:p>
          <a:p>
            <a:pPr lvl="1"/>
            <a:r>
              <a:rPr lang="en-US" dirty="0" smtClean="0"/>
              <a:t>Communities in Paris</a:t>
            </a:r>
            <a:endParaRPr lang="en-US" dirty="0" smtClean="0"/>
          </a:p>
          <a:p>
            <a:pPr lvl="2"/>
            <a:r>
              <a:rPr lang="en-US" dirty="0" err="1" smtClean="0"/>
              <a:t>Gare</a:t>
            </a:r>
            <a:r>
              <a:rPr lang="en-US" dirty="0" smtClean="0"/>
              <a:t> Montparnasse </a:t>
            </a:r>
            <a:r>
              <a:rPr lang="en-US" dirty="0" smtClean="0">
                <a:sym typeface="Wingdings"/>
              </a:rPr>
              <a:t> Brittany</a:t>
            </a:r>
          </a:p>
          <a:p>
            <a:pPr lvl="2"/>
            <a:r>
              <a:rPr lang="en-US" dirty="0" err="1" smtClean="0">
                <a:sym typeface="Wingdings"/>
              </a:rPr>
              <a:t>Gare</a:t>
            </a:r>
            <a:r>
              <a:rPr lang="en-US" dirty="0" smtClean="0">
                <a:sym typeface="Wingdings"/>
              </a:rPr>
              <a:t> de Lyon  Burgundy, Auvergne, Lyon</a:t>
            </a:r>
          </a:p>
          <a:p>
            <a:pPr lvl="2"/>
            <a:r>
              <a:rPr lang="en-US" dirty="0" smtClean="0">
                <a:sym typeface="Wingdings"/>
              </a:rPr>
              <a:t>Saint </a:t>
            </a:r>
            <a:r>
              <a:rPr lang="en-US" dirty="0" err="1" smtClean="0">
                <a:sym typeface="Wingdings"/>
              </a:rPr>
              <a:t>Lazare</a:t>
            </a:r>
            <a:r>
              <a:rPr lang="en-US" dirty="0" smtClean="0">
                <a:sym typeface="Wingdings"/>
              </a:rPr>
              <a:t>  Normandy</a:t>
            </a:r>
          </a:p>
          <a:p>
            <a:pPr lvl="2"/>
            <a:r>
              <a:rPr lang="en-US" dirty="0" err="1" smtClean="0">
                <a:sym typeface="Wingdings"/>
              </a:rPr>
              <a:t>Gare</a:t>
            </a:r>
            <a:r>
              <a:rPr lang="en-US" dirty="0" smtClean="0">
                <a:sym typeface="Wingdings"/>
              </a:rPr>
              <a:t> de </a:t>
            </a:r>
            <a:r>
              <a:rPr lang="en-US" dirty="0" err="1" smtClean="0">
                <a:sym typeface="Wingdings"/>
              </a:rPr>
              <a:t>l’Est</a:t>
            </a:r>
            <a:r>
              <a:rPr lang="en-US" dirty="0" smtClean="0">
                <a:sym typeface="Wingdings"/>
              </a:rPr>
              <a:t>  Alsatian</a:t>
            </a:r>
          </a:p>
          <a:p>
            <a:pPr lvl="1"/>
            <a:r>
              <a:rPr lang="en-US" dirty="0" smtClean="0">
                <a:sym typeface="Wingdings"/>
              </a:rPr>
              <a:t>Paris becomes polyglot: migrants arrived with different dialects and even languages (</a:t>
            </a:r>
            <a:r>
              <a:rPr lang="en-US" dirty="0" err="1" smtClean="0">
                <a:sym typeface="Wingdings"/>
              </a:rPr>
              <a:t>breton</a:t>
            </a:r>
            <a:r>
              <a:rPr lang="en-US" dirty="0" smtClean="0">
                <a:sym typeface="Wingdings"/>
              </a:rPr>
              <a:t>)</a:t>
            </a:r>
          </a:p>
          <a:p>
            <a:pPr marL="457200" lvl="1" indent="0">
              <a:buNone/>
            </a:pPr>
            <a:endParaRPr lang="en-US" dirty="0"/>
          </a:p>
        </p:txBody>
      </p:sp>
    </p:spTree>
    <p:extLst>
      <p:ext uri="{BB962C8B-B14F-4D97-AF65-F5344CB8AC3E}">
        <p14:creationId xmlns:p14="http://schemas.microsoft.com/office/powerpoint/2010/main" val="16957994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444095"/>
          </a:xfrm>
        </p:spPr>
        <p:txBody>
          <a:bodyPr>
            <a:normAutofit fontScale="90000"/>
          </a:bodyPr>
          <a:lstStyle/>
          <a:p>
            <a:r>
              <a:rPr lang="en-US" dirty="0" smtClean="0"/>
              <a:t>Contemporary </a:t>
            </a:r>
            <a:r>
              <a:rPr lang="en-US" dirty="0" smtClean="0"/>
              <a:t>anxieties about teeming cities: </a:t>
            </a:r>
            <a:br>
              <a:rPr lang="en-US" dirty="0" smtClean="0"/>
            </a:br>
            <a:r>
              <a:rPr lang="en-US" dirty="0" smtClean="0"/>
              <a:t>Who is who? Who can you trust?</a:t>
            </a:r>
            <a:endParaRPr lang="en-US" dirty="0"/>
          </a:p>
        </p:txBody>
      </p:sp>
      <p:sp>
        <p:nvSpPr>
          <p:cNvPr id="3" name="Content Placeholder 2"/>
          <p:cNvSpPr>
            <a:spLocks noGrp="1"/>
          </p:cNvSpPr>
          <p:nvPr>
            <p:ph idx="1"/>
          </p:nvPr>
        </p:nvSpPr>
        <p:spPr>
          <a:xfrm>
            <a:off x="457200" y="1989667"/>
            <a:ext cx="8229600" cy="4136496"/>
          </a:xfrm>
        </p:spPr>
        <p:txBody>
          <a:bodyPr>
            <a:normAutofit fontScale="92500" lnSpcReduction="10000"/>
          </a:bodyPr>
          <a:lstStyle/>
          <a:p>
            <a:r>
              <a:rPr lang="en-US" dirty="0" smtClean="0"/>
              <a:t>Often treated poor as different race</a:t>
            </a:r>
          </a:p>
          <a:p>
            <a:pPr lvl="1"/>
            <a:r>
              <a:rPr lang="en-US" dirty="0" smtClean="0"/>
              <a:t>Phrenology: reading of skulls for indications of who the person is: attempts to assign a typology to people based on physical traits</a:t>
            </a:r>
          </a:p>
          <a:p>
            <a:pPr lvl="1"/>
            <a:r>
              <a:rPr lang="en-US" dirty="0" smtClean="0"/>
              <a:t>Certain physical traits indicated that one might be a c</a:t>
            </a:r>
            <a:r>
              <a:rPr lang="en-US" dirty="0" smtClean="0"/>
              <a:t>riminal</a:t>
            </a:r>
            <a:endParaRPr lang="en-US" dirty="0" smtClean="0"/>
          </a:p>
          <a:p>
            <a:pPr lvl="1"/>
            <a:r>
              <a:rPr lang="en-US" dirty="0" smtClean="0"/>
              <a:t>The moral and the biological are conflated</a:t>
            </a:r>
          </a:p>
          <a:p>
            <a:pPr lvl="2"/>
            <a:r>
              <a:rPr lang="en-US" dirty="0" smtClean="0"/>
              <a:t>Emile Zola (novelist): </a:t>
            </a:r>
            <a:r>
              <a:rPr lang="en-US" dirty="0" smtClean="0"/>
              <a:t>genes predispose people to social </a:t>
            </a:r>
            <a:r>
              <a:rPr lang="en-US" dirty="0" err="1" smtClean="0"/>
              <a:t>behaviour</a:t>
            </a:r>
            <a:endParaRPr lang="en-US" dirty="0" smtClean="0"/>
          </a:p>
          <a:p>
            <a:pPr lvl="3"/>
            <a:r>
              <a:rPr lang="en-US" dirty="0" smtClean="0"/>
              <a:t>E.g., crime, alcoholism</a:t>
            </a:r>
          </a:p>
          <a:p>
            <a:pPr marL="457200" lvl="1" indent="0">
              <a:buNone/>
            </a:pPr>
            <a:endParaRPr lang="en-US" dirty="0"/>
          </a:p>
        </p:txBody>
      </p:sp>
    </p:spTree>
    <p:extLst>
      <p:ext uri="{BB962C8B-B14F-4D97-AF65-F5344CB8AC3E}">
        <p14:creationId xmlns:p14="http://schemas.microsoft.com/office/powerpoint/2010/main" val="32480554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Contemporary </a:t>
            </a:r>
            <a:r>
              <a:rPr lang="en-US" dirty="0" smtClean="0"/>
              <a:t>views of Paris</a:t>
            </a:r>
            <a:endParaRPr lang="en-US" dirty="0"/>
          </a:p>
        </p:txBody>
      </p:sp>
      <p:sp>
        <p:nvSpPr>
          <p:cNvPr id="3" name="Content Placeholder 2"/>
          <p:cNvSpPr>
            <a:spLocks noGrp="1"/>
          </p:cNvSpPr>
          <p:nvPr>
            <p:ph idx="1"/>
          </p:nvPr>
        </p:nvSpPr>
        <p:spPr/>
        <p:txBody>
          <a:bodyPr/>
          <a:lstStyle/>
          <a:p>
            <a:r>
              <a:rPr lang="en-US" dirty="0" smtClean="0"/>
              <a:t>‘</a:t>
            </a:r>
            <a:r>
              <a:rPr lang="en-US" dirty="0" smtClean="0"/>
              <a:t>A </a:t>
            </a:r>
            <a:r>
              <a:rPr lang="en-US" dirty="0"/>
              <a:t>great manufactory of putrefaction in which poverty, plague… and disease labor in concert and where sunlight barely ever enters.  It is a foul hole where plants wilt and perish and four out of seven children die within their first year</a:t>
            </a:r>
            <a:r>
              <a:rPr lang="en-US" dirty="0" smtClean="0"/>
              <a:t>.’</a:t>
            </a:r>
            <a:endParaRPr lang="en-US" dirty="0"/>
          </a:p>
          <a:p>
            <a:pPr lvl="1"/>
            <a:r>
              <a:rPr lang="en-US" dirty="0" smtClean="0"/>
              <a:t>Victor </a:t>
            </a:r>
            <a:r>
              <a:rPr lang="en-US" dirty="0" err="1" smtClean="0"/>
              <a:t>Considérant</a:t>
            </a:r>
            <a:endParaRPr lang="en-US" dirty="0"/>
          </a:p>
        </p:txBody>
      </p:sp>
    </p:spTree>
    <p:extLst>
      <p:ext uri="{BB962C8B-B14F-4D97-AF65-F5344CB8AC3E}">
        <p14:creationId xmlns:p14="http://schemas.microsoft.com/office/powerpoint/2010/main" val="36583324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Contemporary </a:t>
            </a:r>
            <a:r>
              <a:rPr lang="en-US" dirty="0" smtClean="0"/>
              <a:t>views of Paris</a:t>
            </a:r>
            <a:endParaRPr lang="en-US" dirty="0"/>
          </a:p>
        </p:txBody>
      </p:sp>
      <p:sp>
        <p:nvSpPr>
          <p:cNvPr id="3" name="Content Placeholder 2"/>
          <p:cNvSpPr>
            <a:spLocks noGrp="1"/>
          </p:cNvSpPr>
          <p:nvPr>
            <p:ph idx="1"/>
          </p:nvPr>
        </p:nvSpPr>
        <p:spPr/>
        <p:txBody>
          <a:bodyPr/>
          <a:lstStyle/>
          <a:p>
            <a:r>
              <a:rPr lang="en-US" dirty="0" smtClean="0"/>
              <a:t>‘How </a:t>
            </a:r>
            <a:r>
              <a:rPr lang="en-US" dirty="0" smtClean="0"/>
              <a:t>ugly Paris seems after one year away. How one is stifled in these dark, damp, narrow corridors which we are pleased to call the streets of Paris. One would think it was an underground city, so sluggish and obscure. People throng in the liquid darkness like reptiles</a:t>
            </a:r>
            <a:r>
              <a:rPr lang="en-US" dirty="0" smtClean="0"/>
              <a:t>.’</a:t>
            </a:r>
            <a:endParaRPr lang="en-US" dirty="0"/>
          </a:p>
          <a:p>
            <a:pPr lvl="1"/>
            <a:r>
              <a:rPr lang="en-US" dirty="0" err="1" smtClean="0"/>
              <a:t>Vicomte</a:t>
            </a:r>
            <a:r>
              <a:rPr lang="en-US" dirty="0" smtClean="0"/>
              <a:t> de </a:t>
            </a:r>
            <a:r>
              <a:rPr lang="en-US" dirty="0" err="1" smtClean="0"/>
              <a:t>Launay</a:t>
            </a:r>
            <a:endParaRPr lang="en-US" dirty="0"/>
          </a:p>
        </p:txBody>
      </p:sp>
    </p:spTree>
    <p:extLst>
      <p:ext uri="{BB962C8B-B14F-4D97-AF65-F5344CB8AC3E}">
        <p14:creationId xmlns:p14="http://schemas.microsoft.com/office/powerpoint/2010/main" val="32463026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East / West divide</a:t>
            </a:r>
            <a:endParaRPr lang="en-US" dirty="0"/>
          </a:p>
        </p:txBody>
      </p:sp>
      <p:sp>
        <p:nvSpPr>
          <p:cNvPr id="4" name="Text Placeholder 3"/>
          <p:cNvSpPr>
            <a:spLocks noGrp="1"/>
          </p:cNvSpPr>
          <p:nvPr>
            <p:ph type="body" idx="1"/>
          </p:nvPr>
        </p:nvSpPr>
        <p:spPr/>
        <p:txBody>
          <a:bodyPr/>
          <a:lstStyle/>
          <a:p>
            <a:r>
              <a:rPr lang="en-US" dirty="0" smtClean="0"/>
              <a:t>East, </a:t>
            </a:r>
            <a:r>
              <a:rPr lang="en-US" dirty="0" err="1" smtClean="0"/>
              <a:t>banlieue</a:t>
            </a:r>
            <a:endParaRPr lang="en-US" dirty="0"/>
          </a:p>
        </p:txBody>
      </p:sp>
      <p:pic>
        <p:nvPicPr>
          <p:cNvPr id="8" name="Content Placeholder 7" descr="marville1.jpg"/>
          <p:cNvPicPr>
            <a:picLocks noGrp="1" noChangeAspect="1"/>
          </p:cNvPicPr>
          <p:nvPr>
            <p:ph sz="half" idx="2"/>
          </p:nvPr>
        </p:nvPicPr>
        <p:blipFill>
          <a:blip r:embed="rId2">
            <a:extLst>
              <a:ext uri="{28A0092B-C50C-407E-A947-70E740481C1C}">
                <a14:useLocalDpi xmlns:a14="http://schemas.microsoft.com/office/drawing/2010/main" val="0"/>
              </a:ext>
            </a:extLst>
          </a:blip>
          <a:srcRect l="14201" r="14201"/>
          <a:stretch>
            <a:fillRect/>
          </a:stretch>
        </p:blipFill>
        <p:spPr/>
      </p:pic>
      <p:sp>
        <p:nvSpPr>
          <p:cNvPr id="6" name="Text Placeholder 5"/>
          <p:cNvSpPr>
            <a:spLocks noGrp="1"/>
          </p:cNvSpPr>
          <p:nvPr>
            <p:ph type="body" sz="quarter" idx="3"/>
          </p:nvPr>
        </p:nvSpPr>
        <p:spPr/>
        <p:txBody>
          <a:bodyPr/>
          <a:lstStyle/>
          <a:p>
            <a:r>
              <a:rPr lang="en-US" dirty="0" smtClean="0"/>
              <a:t>West</a:t>
            </a:r>
            <a:endParaRPr lang="en-US" dirty="0"/>
          </a:p>
        </p:txBody>
      </p:sp>
      <p:pic>
        <p:nvPicPr>
          <p:cNvPr id="11" name="Content Placeholder 10" descr="images.jpg"/>
          <p:cNvPicPr>
            <a:picLocks noGrp="1" noChangeAspect="1"/>
          </p:cNvPicPr>
          <p:nvPr>
            <p:ph sz="quarter" idx="4"/>
          </p:nvPr>
        </p:nvPicPr>
        <p:blipFill>
          <a:blip r:embed="rId3">
            <a:extLst>
              <a:ext uri="{28A0092B-C50C-407E-A947-70E740481C1C}">
                <a14:useLocalDpi xmlns:a14="http://schemas.microsoft.com/office/drawing/2010/main" val="0"/>
              </a:ext>
            </a:extLst>
          </a:blip>
          <a:srcRect t="-27715" b="-27715"/>
          <a:stretch>
            <a:fillRect/>
          </a:stretch>
        </p:blipFill>
        <p:spPr/>
      </p:pic>
    </p:spTree>
    <p:extLst>
      <p:ext uri="{BB962C8B-B14F-4D97-AF65-F5344CB8AC3E}">
        <p14:creationId xmlns:p14="http://schemas.microsoft.com/office/powerpoint/2010/main" val="5338995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1848</a:t>
            </a:r>
            <a:endParaRPr lang="en-US" dirty="0"/>
          </a:p>
        </p:txBody>
      </p:sp>
      <p:sp>
        <p:nvSpPr>
          <p:cNvPr id="8" name="Content Placeholder 7"/>
          <p:cNvSpPr>
            <a:spLocks noGrp="1"/>
          </p:cNvSpPr>
          <p:nvPr>
            <p:ph idx="1"/>
          </p:nvPr>
        </p:nvSpPr>
        <p:spPr/>
        <p:txBody>
          <a:bodyPr/>
          <a:lstStyle/>
          <a:p>
            <a:r>
              <a:rPr lang="en-US" dirty="0" smtClean="0"/>
              <a:t>Fear of </a:t>
            </a:r>
            <a:r>
              <a:rPr lang="en-US" dirty="0" smtClean="0"/>
              <a:t>masses</a:t>
            </a:r>
            <a:r>
              <a:rPr lang="en-US" dirty="0"/>
              <a:t> </a:t>
            </a:r>
            <a:r>
              <a:rPr lang="en-US" dirty="0" smtClean="0"/>
              <a:t>and </a:t>
            </a:r>
            <a:r>
              <a:rPr lang="en-US" dirty="0" smtClean="0"/>
              <a:t>socialism</a:t>
            </a:r>
            <a:endParaRPr lang="en-US" dirty="0" smtClean="0"/>
          </a:p>
          <a:p>
            <a:endParaRPr lang="en-US" dirty="0"/>
          </a:p>
          <a:p>
            <a:r>
              <a:rPr lang="en-US" dirty="0" smtClean="0"/>
              <a:t>Election of Louis Napoleon</a:t>
            </a:r>
          </a:p>
          <a:p>
            <a:pPr lvl="1"/>
            <a:r>
              <a:rPr lang="en-US" dirty="0" smtClean="0"/>
              <a:t>Elected president in 1848 – male popular vote</a:t>
            </a:r>
          </a:p>
          <a:p>
            <a:pPr lvl="1"/>
            <a:r>
              <a:rPr lang="en-US" dirty="0" smtClean="0"/>
              <a:t>Became Emperor in 1851 – plebiscite Nov 1852</a:t>
            </a:r>
          </a:p>
          <a:p>
            <a:pPr lvl="1"/>
            <a:endParaRPr lang="en-US" dirty="0"/>
          </a:p>
          <a:p>
            <a:r>
              <a:rPr lang="en-US" dirty="0" smtClean="0"/>
              <a:t>1852: First </a:t>
            </a:r>
            <a:r>
              <a:rPr lang="en-US" dirty="0" smtClean="0"/>
              <a:t>time provinces impose their politics upon Paris??</a:t>
            </a:r>
          </a:p>
          <a:p>
            <a:pPr lvl="1"/>
            <a:endParaRPr lang="en-US" dirty="0"/>
          </a:p>
        </p:txBody>
      </p:sp>
    </p:spTree>
    <p:extLst>
      <p:ext uri="{BB962C8B-B14F-4D97-AF65-F5344CB8AC3E}">
        <p14:creationId xmlns:p14="http://schemas.microsoft.com/office/powerpoint/2010/main" val="37837563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Haussmann</a:t>
            </a:r>
            <a:endParaRPr lang="en-US" dirty="0"/>
          </a:p>
        </p:txBody>
      </p:sp>
      <p:sp>
        <p:nvSpPr>
          <p:cNvPr id="3" name="Content Placeholder 2"/>
          <p:cNvSpPr>
            <a:spLocks noGrp="1"/>
          </p:cNvSpPr>
          <p:nvPr>
            <p:ph idx="1"/>
          </p:nvPr>
        </p:nvSpPr>
        <p:spPr/>
        <p:txBody>
          <a:bodyPr/>
          <a:lstStyle/>
          <a:p>
            <a:r>
              <a:rPr lang="en-US" dirty="0" smtClean="0"/>
              <a:t>Appointed </a:t>
            </a:r>
            <a:r>
              <a:rPr lang="en-US" dirty="0" err="1" smtClean="0"/>
              <a:t>Préfet</a:t>
            </a:r>
            <a:r>
              <a:rPr lang="en-US" dirty="0" smtClean="0"/>
              <a:t> of the </a:t>
            </a:r>
            <a:r>
              <a:rPr lang="en-US" dirty="0" err="1" smtClean="0"/>
              <a:t>Dept</a:t>
            </a:r>
            <a:r>
              <a:rPr lang="en-US" dirty="0" smtClean="0"/>
              <a:t> of Seine in 1853</a:t>
            </a:r>
          </a:p>
          <a:p>
            <a:endParaRPr lang="en-US" dirty="0"/>
          </a:p>
          <a:p>
            <a:r>
              <a:rPr lang="en-US" dirty="0" smtClean="0"/>
              <a:t>Given extraordinary powers to remake Paris</a:t>
            </a:r>
          </a:p>
          <a:p>
            <a:endParaRPr lang="en-US" dirty="0"/>
          </a:p>
          <a:p>
            <a:r>
              <a:rPr lang="en-US" dirty="0" smtClean="0"/>
              <a:t>Carried through rapid changes that others had tried before</a:t>
            </a:r>
          </a:p>
          <a:p>
            <a:pPr lvl="1"/>
            <a:r>
              <a:rPr lang="en-US" dirty="0" smtClean="0"/>
              <a:t>‘It is easier to slice through the middle of a pie than through the </a:t>
            </a:r>
            <a:r>
              <a:rPr lang="en-US" dirty="0" smtClean="0"/>
              <a:t>crusts’</a:t>
            </a:r>
            <a:endParaRPr lang="en-US" dirty="0"/>
          </a:p>
        </p:txBody>
      </p:sp>
    </p:spTree>
    <p:extLst>
      <p:ext uri="{BB962C8B-B14F-4D97-AF65-F5344CB8AC3E}">
        <p14:creationId xmlns:p14="http://schemas.microsoft.com/office/powerpoint/2010/main" val="18737916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Haussmannisation</a:t>
            </a:r>
            <a:endParaRPr lang="en-US" dirty="0"/>
          </a:p>
        </p:txBody>
      </p:sp>
      <p:sp>
        <p:nvSpPr>
          <p:cNvPr id="3" name="Content Placeholder 2"/>
          <p:cNvSpPr>
            <a:spLocks noGrp="1"/>
          </p:cNvSpPr>
          <p:nvPr>
            <p:ph idx="1"/>
          </p:nvPr>
        </p:nvSpPr>
        <p:spPr/>
        <p:txBody>
          <a:bodyPr/>
          <a:lstStyle/>
          <a:p>
            <a:r>
              <a:rPr lang="en-US" dirty="0" smtClean="0"/>
              <a:t>Circulation, circulation</a:t>
            </a:r>
          </a:p>
          <a:p>
            <a:pPr lvl="1"/>
            <a:r>
              <a:rPr lang="en-US" dirty="0"/>
              <a:t>A</a:t>
            </a:r>
            <a:r>
              <a:rPr lang="en-US" dirty="0" smtClean="0"/>
              <a:t>ir</a:t>
            </a:r>
            <a:endParaRPr lang="en-US" dirty="0" smtClean="0"/>
          </a:p>
          <a:p>
            <a:pPr lvl="1"/>
            <a:r>
              <a:rPr lang="en-US" dirty="0" smtClean="0"/>
              <a:t>Capital </a:t>
            </a:r>
          </a:p>
          <a:p>
            <a:pPr marL="457200" lvl="1" indent="0">
              <a:buNone/>
            </a:pPr>
            <a:endParaRPr lang="en-US" dirty="0"/>
          </a:p>
          <a:p>
            <a:r>
              <a:rPr lang="en-US" dirty="0" smtClean="0"/>
              <a:t>Prevent </a:t>
            </a:r>
            <a:r>
              <a:rPr lang="en-US" dirty="0" smtClean="0"/>
              <a:t>barricades</a:t>
            </a:r>
            <a:endParaRPr lang="en-US" dirty="0"/>
          </a:p>
        </p:txBody>
      </p:sp>
    </p:spTree>
    <p:extLst>
      <p:ext uri="{BB962C8B-B14F-4D97-AF65-F5344CB8AC3E}">
        <p14:creationId xmlns:p14="http://schemas.microsoft.com/office/powerpoint/2010/main" val="35203038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1830 – Romantic view</a:t>
            </a:r>
            <a:endParaRPr lang="en-US" dirty="0"/>
          </a:p>
        </p:txBody>
      </p:sp>
      <p:pic>
        <p:nvPicPr>
          <p:cNvPr id="4" name="Content Placeholder 3" descr="Eugène_Delacroix_-_La_liberté_guidant_le_peuple.jpg"/>
          <p:cNvPicPr>
            <a:picLocks noGrp="1" noChangeAspect="1"/>
          </p:cNvPicPr>
          <p:nvPr>
            <p:ph idx="1"/>
          </p:nvPr>
        </p:nvPicPr>
        <p:blipFill>
          <a:blip r:embed="rId2">
            <a:extLst>
              <a:ext uri="{28A0092B-C50C-407E-A947-70E740481C1C}">
                <a14:useLocalDpi xmlns:a14="http://schemas.microsoft.com/office/drawing/2010/main" val="0"/>
              </a:ext>
            </a:extLst>
          </a:blip>
          <a:srcRect l="-21966" r="-21966"/>
          <a:stretch>
            <a:fillRect/>
          </a:stretch>
        </p:blipFill>
        <p:spPr/>
      </p:pic>
    </p:spTree>
    <p:extLst>
      <p:ext uri="{BB962C8B-B14F-4D97-AF65-F5344CB8AC3E}">
        <p14:creationId xmlns:p14="http://schemas.microsoft.com/office/powerpoint/2010/main" val="314690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u="sng" dirty="0" smtClean="0"/>
              <a:t>Modernity</a:t>
            </a:r>
            <a:r>
              <a:rPr lang="en-US" dirty="0" smtClean="0"/>
              <a:t>/</a:t>
            </a:r>
            <a:r>
              <a:rPr lang="en-US" dirty="0" err="1" smtClean="0"/>
              <a:t>Modernisation</a:t>
            </a:r>
            <a:endParaRPr lang="en-US" dirty="0"/>
          </a:p>
        </p:txBody>
      </p:sp>
      <p:sp>
        <p:nvSpPr>
          <p:cNvPr id="6" name="Content Placeholder 5"/>
          <p:cNvSpPr>
            <a:spLocks noGrp="1"/>
          </p:cNvSpPr>
          <p:nvPr>
            <p:ph idx="1"/>
          </p:nvPr>
        </p:nvSpPr>
        <p:spPr/>
        <p:txBody>
          <a:bodyPr/>
          <a:lstStyle/>
          <a:p>
            <a:r>
              <a:rPr lang="en-US" dirty="0" smtClean="0"/>
              <a:t>18</a:t>
            </a:r>
            <a:r>
              <a:rPr lang="en-US" baseline="30000" dirty="0" smtClean="0"/>
              <a:t>th</a:t>
            </a:r>
            <a:r>
              <a:rPr lang="en-US" dirty="0" smtClean="0"/>
              <a:t> Century</a:t>
            </a:r>
          </a:p>
          <a:p>
            <a:pPr lvl="1"/>
            <a:r>
              <a:rPr lang="en-US" dirty="0" smtClean="0"/>
              <a:t>Battles between the Ancients and Moderns</a:t>
            </a:r>
          </a:p>
          <a:p>
            <a:pPr lvl="2"/>
            <a:r>
              <a:rPr lang="en-US" dirty="0" smtClean="0"/>
              <a:t>Rousseau/republicanism – ancient</a:t>
            </a:r>
          </a:p>
          <a:p>
            <a:pPr lvl="2"/>
            <a:r>
              <a:rPr lang="en-US" dirty="0" err="1" smtClean="0"/>
              <a:t>Encyclopédiste</a:t>
            </a:r>
            <a:r>
              <a:rPr lang="en-US" dirty="0" smtClean="0"/>
              <a:t>/</a:t>
            </a:r>
            <a:r>
              <a:rPr lang="en-US" dirty="0" smtClean="0"/>
              <a:t>liberalism </a:t>
            </a:r>
            <a:r>
              <a:rPr lang="en-US" dirty="0" smtClean="0"/>
              <a:t>– modern</a:t>
            </a:r>
          </a:p>
          <a:p>
            <a:pPr lvl="1"/>
            <a:r>
              <a:rPr lang="en-US" dirty="0" smtClean="0"/>
              <a:t>French Revolution</a:t>
            </a:r>
          </a:p>
          <a:p>
            <a:pPr lvl="2"/>
            <a:r>
              <a:rPr lang="en-US" dirty="0" smtClean="0"/>
              <a:t>Liberal (markets, limited suffrage, </a:t>
            </a:r>
            <a:r>
              <a:rPr lang="en-US" dirty="0" err="1" smtClean="0"/>
              <a:t>rationalisation</a:t>
            </a:r>
            <a:r>
              <a:rPr lang="en-US" dirty="0"/>
              <a:t>)</a:t>
            </a:r>
            <a:endParaRPr lang="en-US" dirty="0" smtClean="0"/>
          </a:p>
          <a:p>
            <a:pPr lvl="2"/>
            <a:r>
              <a:rPr lang="en-US" dirty="0" smtClean="0"/>
              <a:t>Radical (republican, democratic, ‘virtue’)</a:t>
            </a:r>
          </a:p>
          <a:p>
            <a:pPr lvl="2"/>
            <a:r>
              <a:rPr lang="en-US" dirty="0" smtClean="0"/>
              <a:t>Liberal authoritarianism/technocratic (modern)</a:t>
            </a:r>
          </a:p>
          <a:p>
            <a:pPr lvl="2"/>
            <a:r>
              <a:rPr lang="en-US" dirty="0" err="1" smtClean="0"/>
              <a:t>Bonapartism</a:t>
            </a:r>
            <a:r>
              <a:rPr lang="en-US" dirty="0" smtClean="0"/>
              <a:t> - authoritarian, w</a:t>
            </a:r>
            <a:r>
              <a:rPr lang="en-US" dirty="0" smtClean="0"/>
              <a:t>/liberal </a:t>
            </a:r>
            <a:r>
              <a:rPr lang="en-US" dirty="0" smtClean="0"/>
              <a:t>fig-leaf</a:t>
            </a:r>
          </a:p>
          <a:p>
            <a:endParaRPr lang="en-US" dirty="0"/>
          </a:p>
          <a:p>
            <a:endParaRPr lang="en-US" dirty="0"/>
          </a:p>
        </p:txBody>
      </p:sp>
    </p:spTree>
    <p:extLst>
      <p:ext uri="{BB962C8B-B14F-4D97-AF65-F5344CB8AC3E}">
        <p14:creationId xmlns:p14="http://schemas.microsoft.com/office/powerpoint/2010/main" val="32222031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1848 – </a:t>
            </a:r>
            <a:r>
              <a:rPr lang="en-US" dirty="0" smtClean="0"/>
              <a:t>Sober View</a:t>
            </a:r>
            <a:endParaRPr lang="en-US" dirty="0"/>
          </a:p>
        </p:txBody>
      </p:sp>
      <p:pic>
        <p:nvPicPr>
          <p:cNvPr id="4" name="Content Placeholder 3" descr="messonnier barricade 1848.jpg"/>
          <p:cNvPicPr>
            <a:picLocks noGrp="1" noChangeAspect="1"/>
          </p:cNvPicPr>
          <p:nvPr>
            <p:ph idx="1"/>
          </p:nvPr>
        </p:nvPicPr>
        <p:blipFill>
          <a:blip r:embed="rId2">
            <a:extLst>
              <a:ext uri="{28A0092B-C50C-407E-A947-70E740481C1C}">
                <a14:useLocalDpi xmlns:a14="http://schemas.microsoft.com/office/drawing/2010/main" val="0"/>
              </a:ext>
            </a:extLst>
          </a:blip>
          <a:srcRect l="-76623" r="-76623"/>
          <a:stretch>
            <a:fillRect/>
          </a:stretch>
        </p:blipFill>
        <p:spPr/>
      </p:pic>
    </p:spTree>
    <p:extLst>
      <p:ext uri="{BB962C8B-B14F-4D97-AF65-F5344CB8AC3E}">
        <p14:creationId xmlns:p14="http://schemas.microsoft.com/office/powerpoint/2010/main" val="5723609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Implementing </a:t>
            </a:r>
            <a:r>
              <a:rPr lang="en-US" dirty="0" err="1" smtClean="0"/>
              <a:t>Haussmannisation</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Forced expropriation by state</a:t>
            </a:r>
          </a:p>
          <a:p>
            <a:endParaRPr lang="en-US" dirty="0"/>
          </a:p>
          <a:p>
            <a:r>
              <a:rPr lang="en-US" dirty="0" smtClean="0"/>
              <a:t>State sells to private developers (cheap)</a:t>
            </a:r>
          </a:p>
          <a:p>
            <a:endParaRPr lang="en-US" dirty="0"/>
          </a:p>
          <a:p>
            <a:r>
              <a:rPr lang="en-US" dirty="0" smtClean="0"/>
              <a:t>From ‘bankers’ to ‘banking’ – new </a:t>
            </a:r>
            <a:r>
              <a:rPr lang="en-US" dirty="0" smtClean="0"/>
              <a:t>financing</a:t>
            </a:r>
          </a:p>
          <a:p>
            <a:pPr lvl="1"/>
            <a:r>
              <a:rPr lang="en-US" dirty="0" smtClean="0"/>
              <a:t>Even lower classes begin holding money in banks</a:t>
            </a:r>
          </a:p>
          <a:p>
            <a:pPr lvl="1"/>
            <a:r>
              <a:rPr lang="en-US" dirty="0" smtClean="0"/>
              <a:t>De-</a:t>
            </a:r>
            <a:r>
              <a:rPr lang="en-US" dirty="0" err="1" smtClean="0"/>
              <a:t>personalisation</a:t>
            </a:r>
            <a:r>
              <a:rPr lang="en-US" dirty="0" smtClean="0"/>
              <a:t> of bank industry – banks take on legal personalities</a:t>
            </a:r>
            <a:endParaRPr lang="en-US" dirty="0" smtClean="0"/>
          </a:p>
          <a:p>
            <a:pPr lvl="1"/>
            <a:r>
              <a:rPr lang="en-US" dirty="0" smtClean="0"/>
              <a:t>All this increases credit</a:t>
            </a:r>
            <a:endParaRPr lang="en-US" dirty="0"/>
          </a:p>
          <a:p>
            <a:r>
              <a:rPr lang="en-US" dirty="0" smtClean="0"/>
              <a:t>Taxes, </a:t>
            </a:r>
            <a:r>
              <a:rPr lang="en-US" dirty="0" smtClean="0"/>
              <a:t>tourism</a:t>
            </a:r>
            <a:r>
              <a:rPr lang="en-US" dirty="0"/>
              <a:t> </a:t>
            </a:r>
            <a:r>
              <a:rPr lang="en-US" dirty="0" smtClean="0"/>
              <a:t>&amp; </a:t>
            </a:r>
            <a:r>
              <a:rPr lang="en-US" dirty="0" smtClean="0"/>
              <a:t>economic </a:t>
            </a:r>
            <a:r>
              <a:rPr lang="en-US" dirty="0" smtClean="0"/>
              <a:t>growth would pay for </a:t>
            </a:r>
            <a:r>
              <a:rPr lang="en-US" dirty="0" smtClean="0"/>
              <a:t>it</a:t>
            </a:r>
          </a:p>
          <a:p>
            <a:r>
              <a:rPr lang="en-US" dirty="0" smtClean="0"/>
              <a:t>Were Napoleon III and Haussmann </a:t>
            </a:r>
            <a:r>
              <a:rPr lang="en-US" dirty="0" smtClean="0"/>
              <a:t>proto</a:t>
            </a:r>
            <a:r>
              <a:rPr lang="en-US" dirty="0" smtClean="0"/>
              <a:t>-</a:t>
            </a:r>
            <a:r>
              <a:rPr lang="en-US" dirty="0" smtClean="0"/>
              <a:t>Keynesians?</a:t>
            </a:r>
            <a:endParaRPr lang="en-US" dirty="0" smtClean="0"/>
          </a:p>
          <a:p>
            <a:endParaRPr lang="en-US" dirty="0"/>
          </a:p>
          <a:p>
            <a:endParaRPr lang="en-US" dirty="0"/>
          </a:p>
        </p:txBody>
      </p:sp>
    </p:spTree>
    <p:extLst>
      <p:ext uri="{BB962C8B-B14F-4D97-AF65-F5344CB8AC3E}">
        <p14:creationId xmlns:p14="http://schemas.microsoft.com/office/powerpoint/2010/main" val="12466840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Imperialism of the ‘straight line</a:t>
            </a:r>
            <a:r>
              <a:rPr lang="en-US" dirty="0" smtClean="0"/>
              <a:t>’</a:t>
            </a:r>
            <a:br>
              <a:rPr lang="en-US" dirty="0" smtClean="0"/>
            </a:br>
            <a:r>
              <a:rPr lang="en-US" dirty="0" smtClean="0"/>
              <a:t>Cutting through Paris with boulevards</a:t>
            </a:r>
            <a:endParaRPr lang="en-US" dirty="0"/>
          </a:p>
        </p:txBody>
      </p:sp>
      <p:pic>
        <p:nvPicPr>
          <p:cNvPr id="4" name="Content Placeholder 3" descr="haussmann-roads-map.jpg"/>
          <p:cNvPicPr>
            <a:picLocks noGrp="1" noChangeAspect="1"/>
          </p:cNvPicPr>
          <p:nvPr>
            <p:ph idx="1"/>
          </p:nvPr>
        </p:nvPicPr>
        <p:blipFill>
          <a:blip r:embed="rId2">
            <a:extLst>
              <a:ext uri="{28A0092B-C50C-407E-A947-70E740481C1C}">
                <a14:useLocalDpi xmlns:a14="http://schemas.microsoft.com/office/drawing/2010/main" val="0"/>
              </a:ext>
            </a:extLst>
          </a:blip>
          <a:srcRect l="-35861" r="-35861"/>
          <a:stretch>
            <a:fillRect/>
          </a:stretch>
        </p:blipFill>
        <p:spPr/>
      </p:pic>
    </p:spTree>
    <p:extLst>
      <p:ext uri="{BB962C8B-B14F-4D97-AF65-F5344CB8AC3E}">
        <p14:creationId xmlns:p14="http://schemas.microsoft.com/office/powerpoint/2010/main" val="38571187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Show-off Cities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See and be seen</a:t>
            </a:r>
          </a:p>
          <a:p>
            <a:endParaRPr lang="en-US" dirty="0"/>
          </a:p>
          <a:p>
            <a:r>
              <a:rPr lang="en-US" dirty="0" smtClean="0"/>
              <a:t>Tourism</a:t>
            </a:r>
          </a:p>
          <a:p>
            <a:endParaRPr lang="en-US" dirty="0"/>
          </a:p>
          <a:p>
            <a:r>
              <a:rPr lang="en-US" dirty="0" smtClean="0"/>
              <a:t>Anonymity, Alienation?</a:t>
            </a:r>
          </a:p>
          <a:p>
            <a:endParaRPr lang="en-US" dirty="0"/>
          </a:p>
          <a:p>
            <a:r>
              <a:rPr lang="en-US" dirty="0" smtClean="0"/>
              <a:t>The </a:t>
            </a:r>
            <a:r>
              <a:rPr lang="en-US" dirty="0" err="1" smtClean="0"/>
              <a:t>flaneur</a:t>
            </a:r>
            <a:r>
              <a:rPr lang="en-US" dirty="0" smtClean="0"/>
              <a:t>: someone who moves spontaneously through the city, observing, being seen, consuming… somewhat alienated but engaged with fascination… less ‘organic’ relationship to city</a:t>
            </a:r>
            <a:endParaRPr lang="en-US" dirty="0"/>
          </a:p>
        </p:txBody>
      </p:sp>
    </p:spTree>
    <p:extLst>
      <p:ext uri="{BB962C8B-B14F-4D97-AF65-F5344CB8AC3E}">
        <p14:creationId xmlns:p14="http://schemas.microsoft.com/office/powerpoint/2010/main" val="23896628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 Avenue de </a:t>
            </a:r>
            <a:r>
              <a:rPr lang="en-US" dirty="0" err="1" smtClean="0"/>
              <a:t>l’Opéra</a:t>
            </a:r>
            <a:endParaRPr lang="en-US" dirty="0"/>
          </a:p>
        </p:txBody>
      </p:sp>
      <p:pic>
        <p:nvPicPr>
          <p:cNvPr id="4" name="Content Placeholder 3" descr="building_of_avenue_de_lopera_b.jpg"/>
          <p:cNvPicPr>
            <a:picLocks noGrp="1" noChangeAspect="1"/>
          </p:cNvPicPr>
          <p:nvPr>
            <p:ph idx="1"/>
          </p:nvPr>
        </p:nvPicPr>
        <p:blipFill>
          <a:blip r:embed="rId2">
            <a:extLst>
              <a:ext uri="{28A0092B-C50C-407E-A947-70E740481C1C}">
                <a14:useLocalDpi xmlns:a14="http://schemas.microsoft.com/office/drawing/2010/main" val="0"/>
              </a:ext>
            </a:extLst>
          </a:blip>
          <a:srcRect t="11121" b="11121"/>
          <a:stretch>
            <a:fillRect/>
          </a:stretch>
        </p:blipFill>
        <p:spPr/>
      </p:pic>
    </p:spTree>
    <p:extLst>
      <p:ext uri="{BB962C8B-B14F-4D97-AF65-F5344CB8AC3E}">
        <p14:creationId xmlns:p14="http://schemas.microsoft.com/office/powerpoint/2010/main" val="29042642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a:t>
            </a:r>
            <a:endParaRPr lang="en-US" dirty="0"/>
          </a:p>
        </p:txBody>
      </p:sp>
      <p:pic>
        <p:nvPicPr>
          <p:cNvPr id="4" name="Content Placeholder 3" descr="Blv-haussmann-lafayette.jpg"/>
          <p:cNvPicPr>
            <a:picLocks noGrp="1" noChangeAspect="1"/>
          </p:cNvPicPr>
          <p:nvPr>
            <p:ph idx="1"/>
          </p:nvPr>
        </p:nvPicPr>
        <p:blipFill>
          <a:blip r:embed="rId2">
            <a:extLst>
              <a:ext uri="{28A0092B-C50C-407E-A947-70E740481C1C}">
                <a14:useLocalDpi xmlns:a14="http://schemas.microsoft.com/office/drawing/2010/main" val="0"/>
              </a:ext>
            </a:extLst>
          </a:blip>
          <a:srcRect t="18312" b="18312"/>
          <a:stretch>
            <a:fillRect/>
          </a:stretch>
        </p:blipFill>
        <p:spPr/>
      </p:pic>
    </p:spTree>
    <p:extLst>
      <p:ext uri="{BB962C8B-B14F-4D97-AF65-F5344CB8AC3E}">
        <p14:creationId xmlns:p14="http://schemas.microsoft.com/office/powerpoint/2010/main" val="34156740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 of Paris</a:t>
            </a:r>
            <a:endParaRPr lang="en-US" dirty="0"/>
          </a:p>
        </p:txBody>
      </p:sp>
      <p:pic>
        <p:nvPicPr>
          <p:cNvPr id="4" name="Content Placeholder 3" descr="map of haussmann's paris.jpg"/>
          <p:cNvPicPr>
            <a:picLocks noGrp="1" noChangeAspect="1"/>
          </p:cNvPicPr>
          <p:nvPr>
            <p:ph idx="1"/>
          </p:nvPr>
        </p:nvPicPr>
        <p:blipFill>
          <a:blip r:embed="rId2">
            <a:extLst>
              <a:ext uri="{28A0092B-C50C-407E-A947-70E740481C1C}">
                <a14:useLocalDpi xmlns:a14="http://schemas.microsoft.com/office/drawing/2010/main" val="0"/>
              </a:ext>
            </a:extLst>
          </a:blip>
          <a:srcRect l="-12504" r="-12504"/>
          <a:stretch>
            <a:fillRect/>
          </a:stretch>
        </p:blipFill>
        <p:spPr/>
      </p:pic>
    </p:spTree>
    <p:extLst>
      <p:ext uri="{BB962C8B-B14F-4D97-AF65-F5344CB8AC3E}">
        <p14:creationId xmlns:p14="http://schemas.microsoft.com/office/powerpoint/2010/main" val="15544011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Étoile</a:t>
            </a:r>
            <a:r>
              <a:rPr lang="en-US" dirty="0" smtClean="0"/>
              <a:t> – western Paris</a:t>
            </a:r>
            <a:endParaRPr lang="en-US" dirty="0"/>
          </a:p>
        </p:txBody>
      </p:sp>
      <p:pic>
        <p:nvPicPr>
          <p:cNvPr id="4" name="Content Placeholder 3" descr="Etoile.jpg"/>
          <p:cNvPicPr>
            <a:picLocks noGrp="1" noChangeAspect="1"/>
          </p:cNvPicPr>
          <p:nvPr>
            <p:ph idx="1"/>
          </p:nvPr>
        </p:nvPicPr>
        <p:blipFill>
          <a:blip r:embed="rId2">
            <a:extLst>
              <a:ext uri="{28A0092B-C50C-407E-A947-70E740481C1C}">
                <a14:useLocalDpi xmlns:a14="http://schemas.microsoft.com/office/drawing/2010/main" val="0"/>
              </a:ext>
            </a:extLst>
          </a:blip>
          <a:srcRect l="-10274" r="-10274"/>
          <a:stretch>
            <a:fillRect/>
          </a:stretch>
        </p:blipFill>
        <p:spPr/>
      </p:pic>
    </p:spTree>
    <p:extLst>
      <p:ext uri="{BB962C8B-B14F-4D97-AF65-F5344CB8AC3E}">
        <p14:creationId xmlns:p14="http://schemas.microsoft.com/office/powerpoint/2010/main" val="10608792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Orderly Consumerism</a:t>
            </a:r>
            <a:endParaRPr lang="en-US" dirty="0"/>
          </a:p>
        </p:txBody>
      </p:sp>
      <p:pic>
        <p:nvPicPr>
          <p:cNvPr id="4" name="Content Placeholder 3" descr="colorized-madison-square-park-NY-around1900.jpg"/>
          <p:cNvPicPr>
            <a:picLocks noGrp="1" noChangeAspect="1"/>
          </p:cNvPicPr>
          <p:nvPr>
            <p:ph idx="1"/>
          </p:nvPr>
        </p:nvPicPr>
        <p:blipFill>
          <a:blip r:embed="rId2">
            <a:extLst>
              <a:ext uri="{28A0092B-C50C-407E-A947-70E740481C1C}">
                <a14:useLocalDpi xmlns:a14="http://schemas.microsoft.com/office/drawing/2010/main" val="0"/>
              </a:ext>
            </a:extLst>
          </a:blip>
          <a:srcRect t="7478" b="7478"/>
          <a:stretch>
            <a:fillRect/>
          </a:stretch>
        </p:blipFill>
        <p:spPr/>
      </p:pic>
    </p:spTree>
    <p:extLst>
      <p:ext uri="{BB962C8B-B14F-4D97-AF65-F5344CB8AC3E}">
        <p14:creationId xmlns:p14="http://schemas.microsoft.com/office/powerpoint/2010/main" val="34840847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Alienation</a:t>
            </a:r>
            <a:r>
              <a:rPr lang="en-US" dirty="0" smtClean="0"/>
              <a:t>? </a:t>
            </a:r>
            <a:br>
              <a:rPr lang="en-US" dirty="0" smtClean="0"/>
            </a:br>
            <a:r>
              <a:rPr lang="en-US" dirty="0" smtClean="0"/>
              <a:t>Cities and perpetual motion</a:t>
            </a:r>
            <a:endParaRPr lang="en-US" dirty="0"/>
          </a:p>
        </p:txBody>
      </p:sp>
      <p:pic>
        <p:nvPicPr>
          <p:cNvPr id="4" name="Content Placeholder 3" descr="Pisarro Haussmann.jpg"/>
          <p:cNvPicPr>
            <a:picLocks noGrp="1" noChangeAspect="1"/>
          </p:cNvPicPr>
          <p:nvPr>
            <p:ph idx="1"/>
          </p:nvPr>
        </p:nvPicPr>
        <p:blipFill>
          <a:blip r:embed="rId2">
            <a:extLst>
              <a:ext uri="{28A0092B-C50C-407E-A947-70E740481C1C}">
                <a14:useLocalDpi xmlns:a14="http://schemas.microsoft.com/office/drawing/2010/main" val="0"/>
              </a:ext>
            </a:extLst>
          </a:blip>
          <a:srcRect l="-21733" r="-21733"/>
          <a:stretch>
            <a:fillRect/>
          </a:stretch>
        </p:blipFill>
        <p:spPr/>
      </p:pic>
    </p:spTree>
    <p:extLst>
      <p:ext uri="{BB962C8B-B14F-4D97-AF65-F5344CB8AC3E}">
        <p14:creationId xmlns:p14="http://schemas.microsoft.com/office/powerpoint/2010/main" val="22687200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Modernity/</a:t>
            </a:r>
            <a:r>
              <a:rPr lang="en-US" u="sng" dirty="0" err="1"/>
              <a:t>Modernisation</a:t>
            </a:r>
            <a:endParaRPr lang="en-US" u="sng" dirty="0"/>
          </a:p>
        </p:txBody>
      </p:sp>
      <p:sp>
        <p:nvSpPr>
          <p:cNvPr id="3" name="Content Placeholder 2"/>
          <p:cNvSpPr>
            <a:spLocks noGrp="1"/>
          </p:cNvSpPr>
          <p:nvPr>
            <p:ph idx="1"/>
          </p:nvPr>
        </p:nvSpPr>
        <p:spPr/>
        <p:txBody>
          <a:bodyPr/>
          <a:lstStyle/>
          <a:p>
            <a:r>
              <a:rPr lang="en-US" dirty="0" smtClean="0"/>
              <a:t>Spurts:</a:t>
            </a:r>
            <a:endParaRPr lang="en-US" dirty="0" smtClean="0"/>
          </a:p>
          <a:p>
            <a:pPr lvl="1"/>
            <a:r>
              <a:rPr lang="en-US" dirty="0" smtClean="0"/>
              <a:t>Latter half of 19</a:t>
            </a:r>
            <a:r>
              <a:rPr lang="en-US" baseline="30000" dirty="0" smtClean="0"/>
              <a:t>th</a:t>
            </a:r>
            <a:r>
              <a:rPr lang="en-US" dirty="0" smtClean="0"/>
              <a:t> century</a:t>
            </a:r>
          </a:p>
          <a:p>
            <a:pPr lvl="2"/>
            <a:r>
              <a:rPr lang="en-US" dirty="0" err="1" smtClean="0"/>
              <a:t>Haussmannisation</a:t>
            </a:r>
            <a:endParaRPr lang="en-US" dirty="0" smtClean="0"/>
          </a:p>
          <a:p>
            <a:pPr lvl="2"/>
            <a:r>
              <a:rPr lang="en-US" dirty="0" smtClean="0"/>
              <a:t>Second industrial revolution</a:t>
            </a:r>
          </a:p>
          <a:p>
            <a:pPr lvl="1"/>
            <a:r>
              <a:rPr lang="en-US" dirty="0" smtClean="0"/>
              <a:t>Mid twentieth century</a:t>
            </a:r>
          </a:p>
          <a:p>
            <a:pPr lvl="2"/>
            <a:r>
              <a:rPr lang="en-US" dirty="0" smtClean="0"/>
              <a:t>Les </a:t>
            </a:r>
            <a:r>
              <a:rPr lang="en-US" dirty="0" err="1" smtClean="0"/>
              <a:t>trentes</a:t>
            </a:r>
            <a:r>
              <a:rPr lang="en-US" dirty="0" smtClean="0"/>
              <a:t> </a:t>
            </a:r>
            <a:r>
              <a:rPr lang="en-US" dirty="0" err="1" smtClean="0"/>
              <a:t>glorieuses</a:t>
            </a:r>
            <a:r>
              <a:rPr lang="en-US" dirty="0" smtClean="0"/>
              <a:t> (1950s-1970s)</a:t>
            </a:r>
            <a:endParaRPr lang="en-US" dirty="0"/>
          </a:p>
        </p:txBody>
      </p:sp>
    </p:spTree>
    <p:extLst>
      <p:ext uri="{BB962C8B-B14F-4D97-AF65-F5344CB8AC3E}">
        <p14:creationId xmlns:p14="http://schemas.microsoft.com/office/powerpoint/2010/main" val="3315665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Urban growth</a:t>
            </a:r>
            <a:br>
              <a:rPr lang="en-US" dirty="0" smtClean="0"/>
            </a:br>
            <a:r>
              <a:rPr lang="en-US" dirty="0" err="1" smtClean="0"/>
              <a:t>vs</a:t>
            </a:r>
            <a:r>
              <a:rPr lang="en-US" dirty="0" smtClean="0"/>
              <a:t/>
            </a:r>
            <a:br>
              <a:rPr lang="en-US" dirty="0" smtClean="0"/>
            </a:br>
            <a:r>
              <a:rPr lang="en-US" dirty="0" err="1" smtClean="0"/>
              <a:t>Urbanisation</a:t>
            </a:r>
            <a:r>
              <a:rPr lang="en-US" dirty="0" smtClean="0"/>
              <a:t> (19</a:t>
            </a:r>
            <a:r>
              <a:rPr lang="en-US" baseline="30000" dirty="0" smtClean="0"/>
              <a:t>th</a:t>
            </a:r>
            <a:r>
              <a:rPr lang="en-US" dirty="0" smtClean="0"/>
              <a:t> c)</a:t>
            </a:r>
            <a:endParaRPr lang="en-US" dirty="0"/>
          </a:p>
        </p:txBody>
      </p:sp>
      <p:sp>
        <p:nvSpPr>
          <p:cNvPr id="3" name="Content Placeholder 2"/>
          <p:cNvSpPr>
            <a:spLocks noGrp="1"/>
          </p:cNvSpPr>
          <p:nvPr>
            <p:ph idx="1"/>
          </p:nvPr>
        </p:nvSpPr>
        <p:spPr>
          <a:xfrm>
            <a:off x="457200" y="2099733"/>
            <a:ext cx="8229600" cy="4026430"/>
          </a:xfrm>
        </p:spPr>
        <p:txBody>
          <a:bodyPr/>
          <a:lstStyle/>
          <a:p>
            <a:r>
              <a:rPr lang="en-US" dirty="0" smtClean="0"/>
              <a:t>Urban growth = population of city rises</a:t>
            </a:r>
          </a:p>
          <a:p>
            <a:r>
              <a:rPr lang="en-US" dirty="0" err="1" smtClean="0"/>
              <a:t>Urbanisation</a:t>
            </a:r>
            <a:r>
              <a:rPr lang="en-US" dirty="0" smtClean="0"/>
              <a:t> = rising proportion of nation’s population lives in cities</a:t>
            </a:r>
          </a:p>
          <a:p>
            <a:r>
              <a:rPr lang="en-US" dirty="0" smtClean="0"/>
              <a:t>Paris: both</a:t>
            </a:r>
          </a:p>
          <a:p>
            <a:pPr lvl="1"/>
            <a:r>
              <a:rPr lang="en-US" dirty="0" smtClean="0"/>
              <a:t>Influx from countryside</a:t>
            </a:r>
          </a:p>
          <a:p>
            <a:pPr lvl="1"/>
            <a:r>
              <a:rPr lang="en-US" dirty="0" smtClean="0"/>
              <a:t>Annexation</a:t>
            </a:r>
          </a:p>
          <a:p>
            <a:pPr lvl="2"/>
            <a:r>
              <a:rPr lang="en-US" dirty="0" smtClean="0"/>
              <a:t>1860: Belleville, La </a:t>
            </a:r>
            <a:r>
              <a:rPr lang="en-US" dirty="0" err="1" smtClean="0"/>
              <a:t>Villette</a:t>
            </a:r>
            <a:r>
              <a:rPr lang="en-US" dirty="0" smtClean="0"/>
              <a:t>, Montmartre</a:t>
            </a:r>
            <a:endParaRPr lang="en-US" dirty="0"/>
          </a:p>
        </p:txBody>
      </p:sp>
    </p:spTree>
    <p:extLst>
      <p:ext uri="{BB962C8B-B14F-4D97-AF65-F5344CB8AC3E}">
        <p14:creationId xmlns:p14="http://schemas.microsoft.com/office/powerpoint/2010/main" val="368475677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Annexation of </a:t>
            </a:r>
            <a:r>
              <a:rPr lang="en-US" dirty="0" err="1" smtClean="0"/>
              <a:t>banlieues</a:t>
            </a:r>
            <a:endParaRPr lang="en-US" dirty="0"/>
          </a:p>
        </p:txBody>
      </p:sp>
      <p:pic>
        <p:nvPicPr>
          <p:cNvPr id="4" name="Content Placeholder 3" descr="Annexation banlieu.jpg"/>
          <p:cNvPicPr>
            <a:picLocks noGrp="1" noChangeAspect="1"/>
          </p:cNvPicPr>
          <p:nvPr>
            <p:ph idx="1"/>
          </p:nvPr>
        </p:nvPicPr>
        <p:blipFill>
          <a:blip r:embed="rId2">
            <a:extLst>
              <a:ext uri="{28A0092B-C50C-407E-A947-70E740481C1C}">
                <a14:useLocalDpi xmlns:a14="http://schemas.microsoft.com/office/drawing/2010/main" val="0"/>
              </a:ext>
            </a:extLst>
          </a:blip>
          <a:srcRect t="10128" b="10128"/>
          <a:stretch>
            <a:fillRect/>
          </a:stretch>
        </p:blipFill>
        <p:spPr/>
      </p:pic>
      <p:sp>
        <p:nvSpPr>
          <p:cNvPr id="3" name="Left Arrow 2"/>
          <p:cNvSpPr/>
          <p:nvPr/>
        </p:nvSpPr>
        <p:spPr>
          <a:xfrm>
            <a:off x="5901267" y="4019635"/>
            <a:ext cx="550333" cy="484632"/>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Left Arrow 4"/>
          <p:cNvSpPr/>
          <p:nvPr/>
        </p:nvSpPr>
        <p:spPr>
          <a:xfrm>
            <a:off x="6047063" y="3378200"/>
            <a:ext cx="675470" cy="484632"/>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6849532" y="3378200"/>
            <a:ext cx="1583268" cy="369332"/>
          </a:xfrm>
          <a:prstGeom prst="rect">
            <a:avLst/>
          </a:prstGeom>
          <a:noFill/>
        </p:spPr>
        <p:txBody>
          <a:bodyPr wrap="square" rtlCol="0">
            <a:spAutoFit/>
          </a:bodyPr>
          <a:lstStyle/>
          <a:p>
            <a:r>
              <a:rPr lang="en-US" dirty="0" smtClean="0">
                <a:solidFill>
                  <a:srgbClr val="FF0000"/>
                </a:solidFill>
              </a:rPr>
              <a:t>New boundary</a:t>
            </a:r>
            <a:endParaRPr lang="en-US" dirty="0">
              <a:solidFill>
                <a:srgbClr val="FF0000"/>
              </a:solidFill>
            </a:endParaRPr>
          </a:p>
        </p:txBody>
      </p:sp>
      <p:sp>
        <p:nvSpPr>
          <p:cNvPr id="7" name="TextBox 6"/>
          <p:cNvSpPr txBox="1"/>
          <p:nvPr/>
        </p:nvSpPr>
        <p:spPr>
          <a:xfrm>
            <a:off x="6536267" y="4107934"/>
            <a:ext cx="1498600" cy="369332"/>
          </a:xfrm>
          <a:prstGeom prst="rect">
            <a:avLst/>
          </a:prstGeom>
          <a:noFill/>
        </p:spPr>
        <p:txBody>
          <a:bodyPr wrap="square" rtlCol="0">
            <a:spAutoFit/>
          </a:bodyPr>
          <a:lstStyle/>
          <a:p>
            <a:r>
              <a:rPr lang="en-US" dirty="0" smtClean="0">
                <a:solidFill>
                  <a:srgbClr val="FF0000"/>
                </a:solidFill>
              </a:rPr>
              <a:t>Old boundary</a:t>
            </a:r>
            <a:endParaRPr lang="en-US" dirty="0">
              <a:solidFill>
                <a:srgbClr val="FF0000"/>
              </a:solidFill>
            </a:endParaRPr>
          </a:p>
        </p:txBody>
      </p:sp>
    </p:spTree>
    <p:extLst>
      <p:ext uri="{BB962C8B-B14F-4D97-AF65-F5344CB8AC3E}">
        <p14:creationId xmlns:p14="http://schemas.microsoft.com/office/powerpoint/2010/main" val="242409189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Population</a:t>
            </a:r>
            <a:endParaRPr lang="en-US" dirty="0"/>
          </a:p>
        </p:txBody>
      </p:sp>
      <p:sp>
        <p:nvSpPr>
          <p:cNvPr id="3" name="Content Placeholder 2"/>
          <p:cNvSpPr>
            <a:spLocks noGrp="1"/>
          </p:cNvSpPr>
          <p:nvPr>
            <p:ph idx="1"/>
          </p:nvPr>
        </p:nvSpPr>
        <p:spPr/>
        <p:txBody>
          <a:bodyPr/>
          <a:lstStyle/>
          <a:p>
            <a:r>
              <a:rPr lang="en-US" dirty="0" smtClean="0"/>
              <a:t>1817 = 700,000</a:t>
            </a:r>
          </a:p>
          <a:p>
            <a:r>
              <a:rPr lang="en-US" dirty="0" smtClean="0"/>
              <a:t>1857 = 1.2 million (before annexation)</a:t>
            </a:r>
          </a:p>
          <a:p>
            <a:r>
              <a:rPr lang="en-US" dirty="0" smtClean="0"/>
              <a:t>1860 = 1.8 million (after)</a:t>
            </a:r>
          </a:p>
          <a:p>
            <a:endParaRPr lang="en-US" dirty="0"/>
          </a:p>
          <a:p>
            <a:r>
              <a:rPr lang="en-US" dirty="0" smtClean="0"/>
              <a:t>Most who arrived were poorer than those in Paris already</a:t>
            </a:r>
            <a:endParaRPr lang="en-US" dirty="0"/>
          </a:p>
        </p:txBody>
      </p:sp>
    </p:spTree>
    <p:extLst>
      <p:ext uri="{BB962C8B-B14F-4D97-AF65-F5344CB8AC3E}">
        <p14:creationId xmlns:p14="http://schemas.microsoft.com/office/powerpoint/2010/main" val="12070396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Population</a:t>
            </a:r>
            <a:endParaRPr lang="en-US" dirty="0"/>
          </a:p>
        </p:txBody>
      </p:sp>
      <p:pic>
        <p:nvPicPr>
          <p:cNvPr id="4" name="Content Placeholder 3" descr="Population growth Paris.pdf"/>
          <p:cNvPicPr>
            <a:picLocks noGrp="1" noChangeAspect="1"/>
          </p:cNvPicPr>
          <p:nvPr>
            <p:ph idx="1"/>
          </p:nvPr>
        </p:nvPicPr>
        <p:blipFill rotWithShape="1">
          <a:blip r:embed="rId2">
            <a:extLst>
              <a:ext uri="{28A0092B-C50C-407E-A947-70E740481C1C}">
                <a14:useLocalDpi xmlns:a14="http://schemas.microsoft.com/office/drawing/2010/main" val="0"/>
              </a:ext>
            </a:extLst>
          </a:blip>
          <a:srcRect l="23197" t="42122" r="41084" b="19741"/>
          <a:stretch/>
        </p:blipFill>
        <p:spPr>
          <a:xfrm rot="5400000">
            <a:off x="1778001" y="1191420"/>
            <a:ext cx="2946398" cy="4525964"/>
          </a:xfrm>
          <a:prstGeom prst="rect">
            <a:avLst/>
          </a:prstGeom>
          <a:noFill/>
          <a:ln>
            <a:noFill/>
          </a:ln>
        </p:spPr>
      </p:pic>
    </p:spTree>
    <p:extLst>
      <p:ext uri="{BB962C8B-B14F-4D97-AF65-F5344CB8AC3E}">
        <p14:creationId xmlns:p14="http://schemas.microsoft.com/office/powerpoint/2010/main" val="31940925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Meaning of these numbers?	</a:t>
            </a:r>
            <a:endParaRPr lang="en-US" dirty="0"/>
          </a:p>
        </p:txBody>
      </p:sp>
      <p:sp>
        <p:nvSpPr>
          <p:cNvPr id="3" name="Content Placeholder 2"/>
          <p:cNvSpPr>
            <a:spLocks noGrp="1"/>
          </p:cNvSpPr>
          <p:nvPr>
            <p:ph idx="1"/>
          </p:nvPr>
        </p:nvSpPr>
        <p:spPr/>
        <p:txBody>
          <a:bodyPr/>
          <a:lstStyle/>
          <a:p>
            <a:r>
              <a:rPr lang="en-US" dirty="0" smtClean="0"/>
              <a:t>1960s sociological explanations</a:t>
            </a:r>
          </a:p>
          <a:p>
            <a:pPr lvl="1"/>
            <a:r>
              <a:rPr lang="en-US" u="sng" dirty="0" err="1" smtClean="0"/>
              <a:t>Uprootedness</a:t>
            </a:r>
            <a:r>
              <a:rPr lang="en-US" dirty="0" smtClean="0"/>
              <a:t> </a:t>
            </a:r>
            <a:r>
              <a:rPr lang="en-US" dirty="0" smtClean="0">
                <a:sym typeface="Wingdings"/>
              </a:rPr>
              <a:t> loss of cultural context</a:t>
            </a:r>
          </a:p>
          <a:p>
            <a:pPr lvl="7"/>
            <a:r>
              <a:rPr lang="en-US" dirty="0" err="1" smtClean="0">
                <a:sym typeface="Wingdings"/>
              </a:rPr>
              <a:t>Atomisation</a:t>
            </a:r>
            <a:endParaRPr lang="en-US" dirty="0" smtClean="0">
              <a:sym typeface="Wingdings"/>
            </a:endParaRPr>
          </a:p>
          <a:p>
            <a:pPr lvl="7"/>
            <a:r>
              <a:rPr lang="en-US" dirty="0" smtClean="0">
                <a:sym typeface="Wingdings"/>
              </a:rPr>
              <a:t>Crime</a:t>
            </a:r>
          </a:p>
          <a:p>
            <a:pPr lvl="1"/>
            <a:r>
              <a:rPr lang="en-US" dirty="0" smtClean="0">
                <a:sym typeface="Wingdings"/>
              </a:rPr>
              <a:t>Eastern Paris</a:t>
            </a:r>
          </a:p>
          <a:p>
            <a:pPr lvl="2"/>
            <a:r>
              <a:rPr lang="en-US" dirty="0" smtClean="0">
                <a:sym typeface="Wingdings"/>
              </a:rPr>
              <a:t>Indigents: more than 12% of population</a:t>
            </a:r>
          </a:p>
          <a:p>
            <a:pPr lvl="1"/>
            <a:r>
              <a:rPr lang="en-US" dirty="0" smtClean="0">
                <a:sym typeface="Wingdings"/>
              </a:rPr>
              <a:t>Half of population died before age of 19</a:t>
            </a:r>
          </a:p>
          <a:p>
            <a:pPr lvl="1"/>
            <a:r>
              <a:rPr lang="en-US" dirty="0" smtClean="0">
                <a:sym typeface="Wingdings"/>
              </a:rPr>
              <a:t>Infanticide – orphanages (1/3 of children deposited there died within one year)</a:t>
            </a:r>
            <a:endParaRPr lang="en-US" dirty="0"/>
          </a:p>
        </p:txBody>
      </p:sp>
    </p:spTree>
    <p:extLst>
      <p:ext uri="{BB962C8B-B14F-4D97-AF65-F5344CB8AC3E}">
        <p14:creationId xmlns:p14="http://schemas.microsoft.com/office/powerpoint/2010/main" val="19678183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Disease</a:t>
            </a:r>
            <a:endParaRPr lang="en-US" dirty="0"/>
          </a:p>
        </p:txBody>
      </p:sp>
      <p:pic>
        <p:nvPicPr>
          <p:cNvPr id="5" name="Content Placeholder 4" descr="triomphe_rethel2.jpg"/>
          <p:cNvPicPr>
            <a:picLocks noGrp="1" noChangeAspect="1"/>
          </p:cNvPicPr>
          <p:nvPr>
            <p:ph idx="1"/>
          </p:nvPr>
        </p:nvPicPr>
        <p:blipFill>
          <a:blip r:embed="rId2">
            <a:extLst>
              <a:ext uri="{28A0092B-C50C-407E-A947-70E740481C1C}">
                <a14:useLocalDpi xmlns:a14="http://schemas.microsoft.com/office/drawing/2010/main" val="0"/>
              </a:ext>
            </a:extLst>
          </a:blip>
          <a:srcRect l="847" r="847"/>
          <a:stretch>
            <a:fillRect/>
          </a:stretch>
        </p:blipFill>
        <p:spPr/>
      </p:pic>
      <p:sp>
        <p:nvSpPr>
          <p:cNvPr id="4" name="Text Placeholder 3"/>
          <p:cNvSpPr>
            <a:spLocks noGrp="1"/>
          </p:cNvSpPr>
          <p:nvPr>
            <p:ph type="body" sz="half" idx="2"/>
          </p:nvPr>
        </p:nvSpPr>
        <p:spPr/>
        <p:txBody>
          <a:bodyPr/>
          <a:lstStyle/>
          <a:p>
            <a:r>
              <a:rPr lang="en-US" sz="2400" dirty="0"/>
              <a:t>Cholera</a:t>
            </a:r>
          </a:p>
          <a:p>
            <a:pPr lvl="1"/>
            <a:r>
              <a:rPr lang="en-US" sz="2400" dirty="0"/>
              <a:t>1832, 1849, 1884</a:t>
            </a:r>
          </a:p>
          <a:p>
            <a:pPr lvl="1"/>
            <a:r>
              <a:rPr lang="en-US" sz="2400" dirty="0"/>
              <a:t>Deaths were </a:t>
            </a:r>
            <a:r>
              <a:rPr lang="en-US" sz="2400" dirty="0" smtClean="0"/>
              <a:t>high</a:t>
            </a:r>
          </a:p>
          <a:p>
            <a:pPr lvl="1"/>
            <a:r>
              <a:rPr lang="en-US" sz="2400" dirty="0" smtClean="0"/>
              <a:t>1832 </a:t>
            </a:r>
            <a:r>
              <a:rPr lang="en-US" sz="2400" dirty="0">
                <a:sym typeface="Wingdings"/>
              </a:rPr>
              <a:t> 13,000 </a:t>
            </a:r>
            <a:r>
              <a:rPr lang="en-US" sz="2400" dirty="0" smtClean="0">
                <a:sym typeface="Wingdings"/>
              </a:rPr>
              <a:t>die</a:t>
            </a:r>
          </a:p>
          <a:p>
            <a:pPr lvl="1"/>
            <a:endParaRPr lang="en-US" sz="2400" dirty="0">
              <a:sym typeface="Wingdings"/>
            </a:endParaRPr>
          </a:p>
          <a:p>
            <a:pPr lvl="1"/>
            <a:endParaRPr lang="en-US" sz="2400" dirty="0" smtClean="0">
              <a:sym typeface="Wingdings"/>
            </a:endParaRPr>
          </a:p>
          <a:p>
            <a:pPr lvl="1"/>
            <a:endParaRPr lang="en-US" sz="2400" dirty="0">
              <a:sym typeface="Wingdings"/>
            </a:endParaRPr>
          </a:p>
          <a:p>
            <a:pPr lvl="1"/>
            <a:endParaRPr lang="en-US" sz="2400" dirty="0" smtClean="0">
              <a:sym typeface="Wingdings"/>
            </a:endParaRPr>
          </a:p>
          <a:p>
            <a:pPr lvl="1"/>
            <a:endParaRPr lang="en-US" sz="2400" dirty="0">
              <a:sym typeface="Wingdings"/>
            </a:endParaRPr>
          </a:p>
          <a:p>
            <a:pPr lvl="1"/>
            <a:r>
              <a:rPr lang="en-US" sz="1400" dirty="0" smtClean="0">
                <a:sym typeface="Wingdings"/>
              </a:rPr>
              <a:t>Right: Alfred </a:t>
            </a:r>
            <a:r>
              <a:rPr lang="en-US" sz="1400" dirty="0" err="1" smtClean="0">
                <a:sym typeface="Wingdings"/>
              </a:rPr>
              <a:t>Rethel</a:t>
            </a:r>
            <a:r>
              <a:rPr lang="en-US" sz="1400" dirty="0" smtClean="0">
                <a:sym typeface="Wingdings"/>
              </a:rPr>
              <a:t>, upon reading Heine’s description of Paris in 1832</a:t>
            </a:r>
            <a:endParaRPr lang="en-US" sz="1400" dirty="0"/>
          </a:p>
          <a:p>
            <a:endParaRPr lang="en-US" dirty="0"/>
          </a:p>
        </p:txBody>
      </p:sp>
    </p:spTree>
    <p:extLst>
      <p:ext uri="{BB962C8B-B14F-4D97-AF65-F5344CB8AC3E}">
        <p14:creationId xmlns:p14="http://schemas.microsoft.com/office/powerpoint/2010/main" val="28848810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100</TotalTime>
  <Words>733</Words>
  <Application>Microsoft Macintosh PowerPoint</Application>
  <PresentationFormat>On-screen Show (4:3)</PresentationFormat>
  <Paragraphs>142</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History 172 Modern France</vt:lpstr>
      <vt:lpstr>Modernity/Modernisation</vt:lpstr>
      <vt:lpstr>Modernity/Modernisation</vt:lpstr>
      <vt:lpstr>Urban growth vs Urbanisation (19th c)</vt:lpstr>
      <vt:lpstr>Annexation of banlieues</vt:lpstr>
      <vt:lpstr>Population</vt:lpstr>
      <vt:lpstr>Population</vt:lpstr>
      <vt:lpstr>Meaning of these numbers? </vt:lpstr>
      <vt:lpstr>Disease</vt:lpstr>
      <vt:lpstr>1832 Cholera</vt:lpstr>
      <vt:lpstr>Meaning of these numbers? </vt:lpstr>
      <vt:lpstr>Contemporary anxieties about teeming cities:  Who is who? Who can you trust?</vt:lpstr>
      <vt:lpstr>Contemporary views of Paris</vt:lpstr>
      <vt:lpstr>Contemporary views of Paris</vt:lpstr>
      <vt:lpstr>East / West divide</vt:lpstr>
      <vt:lpstr>1848</vt:lpstr>
      <vt:lpstr>Haussmann</vt:lpstr>
      <vt:lpstr>Haussmannisation</vt:lpstr>
      <vt:lpstr>1830 – Romantic view</vt:lpstr>
      <vt:lpstr>1848 – Sober View</vt:lpstr>
      <vt:lpstr>Implementing Haussmannisation</vt:lpstr>
      <vt:lpstr>Imperialism of the ‘straight line’ Cutting through Paris with boulevards</vt:lpstr>
      <vt:lpstr>Show-off Cities</vt:lpstr>
      <vt:lpstr>Building Avenue de l’Opéra</vt:lpstr>
      <vt:lpstr>Today</vt:lpstr>
      <vt:lpstr>Map of Paris</vt:lpstr>
      <vt:lpstr>Étoile – western Paris</vt:lpstr>
      <vt:lpstr>Orderly Consumerism</vt:lpstr>
      <vt:lpstr>Alienation?  Cities and perpetual motion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172 Modern France</dc:title>
  <dc:creator>Charles Walton</dc:creator>
  <cp:lastModifiedBy>Charles Walton</cp:lastModifiedBy>
  <cp:revision>10</cp:revision>
  <dcterms:created xsi:type="dcterms:W3CDTF">2014-11-17T09:41:14Z</dcterms:created>
  <dcterms:modified xsi:type="dcterms:W3CDTF">2014-12-03T15:29:11Z</dcterms:modified>
</cp:coreProperties>
</file>