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-2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5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91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1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6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29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94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67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35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429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2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1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7C8DC-1746-5F47-B0D6-D28A584F1202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02739-AD41-5A44-9E57-56C371DA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1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2.warwick.ac.uk/fac/arts/history/people/staff_index/walton/the_missing_half_of_les_mis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HI 172 – Modern France</a:t>
            </a:r>
            <a:br>
              <a:rPr lang="en-US" sz="4000" dirty="0" smtClean="0"/>
            </a:br>
            <a:r>
              <a:rPr lang="en-US" sz="4000" i="1" dirty="0" smtClean="0"/>
              <a:t>Restoration and Revolution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pic>
        <p:nvPicPr>
          <p:cNvPr id="9" name="Content Placeholder 8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930" b="-229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0732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Monarchy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</a:t>
            </a:r>
            <a:r>
              <a:rPr lang="en-US" dirty="0" err="1" smtClean="0"/>
              <a:t>uc</a:t>
            </a:r>
            <a:r>
              <a:rPr lang="en-US" dirty="0" smtClean="0"/>
              <a:t> </a:t>
            </a:r>
            <a:r>
              <a:rPr lang="en-US" dirty="0" err="1" smtClean="0"/>
              <a:t>d’Orléans</a:t>
            </a:r>
            <a:r>
              <a:rPr lang="en-US" dirty="0" smtClean="0"/>
              <a:t> takes over the throne</a:t>
            </a:r>
          </a:p>
          <a:p>
            <a:endParaRPr lang="en-US" dirty="0"/>
          </a:p>
          <a:p>
            <a:r>
              <a:rPr lang="en-US" dirty="0" smtClean="0"/>
              <a:t>Tensions now shift </a:t>
            </a:r>
          </a:p>
          <a:p>
            <a:pPr lvl="1"/>
            <a:r>
              <a:rPr lang="en-US" dirty="0" smtClean="0"/>
              <a:t>Ultras are sidelined</a:t>
            </a:r>
          </a:p>
          <a:p>
            <a:pPr lvl="1"/>
            <a:r>
              <a:rPr lang="en-US" dirty="0" smtClean="0"/>
              <a:t>Struggle between liberals, republicans, and socialists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786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gain popular support, Charles X invades Algiers – beginning of what would be 130 years of colonial rule in Algeria</a:t>
            </a:r>
          </a:p>
          <a:p>
            <a:r>
              <a:rPr lang="en-US" dirty="0" smtClean="0"/>
              <a:t>Will return to this in later lecture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98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François Guizot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Historian</a:t>
            </a:r>
          </a:p>
          <a:p>
            <a:r>
              <a:rPr lang="en-US" dirty="0" smtClean="0"/>
              <a:t>France’s history: long rise of freedom and middle classes</a:t>
            </a:r>
          </a:p>
          <a:p>
            <a:r>
              <a:rPr lang="en-US" dirty="0" smtClean="0"/>
              <a:t>Liberal:</a:t>
            </a:r>
          </a:p>
          <a:p>
            <a:pPr lvl="1"/>
            <a:r>
              <a:rPr lang="en-US" dirty="0" smtClean="0"/>
              <a:t>For freedom AND </a:t>
            </a:r>
            <a:r>
              <a:rPr lang="en-US" u="sng" dirty="0" smtClean="0"/>
              <a:t>order</a:t>
            </a:r>
          </a:p>
          <a:p>
            <a:r>
              <a:rPr lang="en-US" dirty="0" smtClean="0"/>
              <a:t>Economic freedom: </a:t>
            </a:r>
            <a:r>
              <a:rPr lang="en-US" i="1" dirty="0" err="1" smtClean="0"/>
              <a:t>enrichissez-vous</a:t>
            </a:r>
            <a:r>
              <a:rPr lang="en-US" i="1" dirty="0" smtClean="0"/>
              <a:t>!</a:t>
            </a:r>
          </a:p>
          <a:p>
            <a:r>
              <a:rPr lang="en-US" dirty="0" smtClean="0"/>
              <a:t>Education to discipline masses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437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Socialism(s)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Utopian</a:t>
            </a:r>
          </a:p>
          <a:p>
            <a:pPr lvl="1"/>
            <a:r>
              <a:rPr lang="en-US" dirty="0" smtClean="0"/>
              <a:t>Saint-Simon</a:t>
            </a:r>
          </a:p>
          <a:p>
            <a:pPr lvl="2"/>
            <a:r>
              <a:rPr lang="en-US" dirty="0" smtClean="0"/>
              <a:t>Communitarian</a:t>
            </a:r>
          </a:p>
          <a:p>
            <a:pPr lvl="2"/>
            <a:r>
              <a:rPr lang="en-US" dirty="0" smtClean="0"/>
              <a:t>Production driven communities, politics should be adapted to it</a:t>
            </a:r>
          </a:p>
          <a:p>
            <a:pPr lvl="3"/>
            <a:r>
              <a:rPr lang="en-US" dirty="0" smtClean="0"/>
              <a:t>Producers vote</a:t>
            </a:r>
          </a:p>
          <a:p>
            <a:pPr lvl="2"/>
            <a:r>
              <a:rPr lang="en-US" dirty="0" smtClean="0"/>
              <a:t>Oppression and war would be counter to productive interests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106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Socialism(s)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Utopian</a:t>
            </a:r>
          </a:p>
          <a:p>
            <a:pPr lvl="1"/>
            <a:r>
              <a:rPr lang="en-US" dirty="0" smtClean="0"/>
              <a:t>Charles Fourier</a:t>
            </a:r>
          </a:p>
          <a:p>
            <a:pPr lvl="2"/>
            <a:r>
              <a:rPr lang="en-US" dirty="0" err="1" smtClean="0"/>
              <a:t>Phalansteries</a:t>
            </a:r>
            <a:endParaRPr lang="en-US" dirty="0" smtClean="0"/>
          </a:p>
          <a:p>
            <a:pPr lvl="3"/>
            <a:r>
              <a:rPr lang="en-US" dirty="0" smtClean="0"/>
              <a:t>Created communities where individual ‘types’ are combined for maximum (1620 people per community)</a:t>
            </a:r>
          </a:p>
          <a:p>
            <a:pPr lvl="3"/>
            <a:r>
              <a:rPr lang="en-US" dirty="0" smtClean="0"/>
              <a:t>High wages, higher for unappealing jobs</a:t>
            </a:r>
          </a:p>
          <a:p>
            <a:pPr lvl="3"/>
            <a:r>
              <a:rPr lang="en-US" dirty="0" smtClean="0"/>
              <a:t>Use of desire to generate productivity</a:t>
            </a:r>
          </a:p>
          <a:p>
            <a:pPr lvl="3"/>
            <a:r>
              <a:rPr lang="en-US" dirty="0" smtClean="0"/>
              <a:t>Sexual desire, intellectual curiosity… unleashed passions channeled into a harmonious community…</a:t>
            </a:r>
          </a:p>
          <a:p>
            <a:pPr lvl="4"/>
            <a:r>
              <a:rPr lang="en-US" dirty="0" smtClean="0"/>
              <a:t>Touch of Rousseau and points to 1968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969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 Blanc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1840: </a:t>
            </a:r>
            <a:r>
              <a:rPr lang="en-US" i="1" dirty="0" smtClean="0"/>
              <a:t>The </a:t>
            </a:r>
            <a:r>
              <a:rPr lang="en-US" i="1" dirty="0" err="1" smtClean="0"/>
              <a:t>Organisation</a:t>
            </a:r>
            <a:r>
              <a:rPr lang="en-US" i="1" dirty="0" smtClean="0"/>
              <a:t> of </a:t>
            </a:r>
            <a:r>
              <a:rPr lang="en-US" i="1" dirty="0" err="1" smtClean="0"/>
              <a:t>Labour</a:t>
            </a:r>
            <a:endParaRPr lang="en-US" dirty="0" smtClean="0"/>
          </a:p>
          <a:p>
            <a:pPr lvl="1"/>
            <a:r>
              <a:rPr lang="en-US" dirty="0" smtClean="0"/>
              <a:t>Worker cooperatives</a:t>
            </a:r>
          </a:p>
          <a:p>
            <a:pPr lvl="1"/>
            <a:r>
              <a:rPr lang="en-US" dirty="0" smtClean="0"/>
              <a:t>Expand suffrage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996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February revolution: 2</a:t>
            </a:r>
            <a:r>
              <a:rPr lang="en-US" baseline="30000" dirty="0" smtClean="0"/>
              <a:t>nd</a:t>
            </a:r>
            <a:r>
              <a:rPr lang="en-US" dirty="0" smtClean="0"/>
              <a:t> Republic</a:t>
            </a:r>
          </a:p>
          <a:p>
            <a:pPr lvl="1"/>
            <a:r>
              <a:rPr lang="en-US" dirty="0" smtClean="0"/>
              <a:t>Against Guizot’s inflexibility</a:t>
            </a:r>
          </a:p>
          <a:p>
            <a:pPr lvl="1"/>
            <a:r>
              <a:rPr lang="en-US" dirty="0" smtClean="0"/>
              <a:t>Bourgeois driven (expand vote)</a:t>
            </a:r>
          </a:p>
          <a:p>
            <a:pPr lvl="1"/>
            <a:r>
              <a:rPr lang="en-US" dirty="0" smtClean="0"/>
              <a:t>Radicals support ‘banquets’</a:t>
            </a:r>
          </a:p>
          <a:p>
            <a:r>
              <a:rPr lang="en-US" dirty="0" smtClean="0"/>
              <a:t>Spring</a:t>
            </a:r>
          </a:p>
          <a:p>
            <a:pPr lvl="1"/>
            <a:r>
              <a:rPr lang="en-US" dirty="0" smtClean="0"/>
              <a:t>Tensions between all groups</a:t>
            </a:r>
          </a:p>
          <a:p>
            <a:pPr lvl="1"/>
            <a:r>
              <a:rPr lang="en-US" dirty="0" smtClean="0"/>
              <a:t>Creation of National Workhouses</a:t>
            </a:r>
          </a:p>
          <a:p>
            <a:r>
              <a:rPr lang="en-US" dirty="0" smtClean="0"/>
              <a:t>June Days</a:t>
            </a:r>
          </a:p>
          <a:p>
            <a:pPr lvl="1"/>
            <a:r>
              <a:rPr lang="en-US" dirty="0" smtClean="0"/>
              <a:t>Closing of workhouses</a:t>
            </a:r>
          </a:p>
          <a:p>
            <a:pPr lvl="1"/>
            <a:r>
              <a:rPr lang="en-US" dirty="0" smtClean="0"/>
              <a:t>Repressive turn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632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paths through </a:t>
            </a:r>
            <a:br>
              <a:rPr lang="en-US" dirty="0" smtClean="0"/>
            </a:b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century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discussion of Tocqueville and Hugo, you might find this review of Hooper’s </a:t>
            </a:r>
            <a:r>
              <a:rPr lang="en-US" i="1" dirty="0" smtClean="0"/>
              <a:t>Les </a:t>
            </a:r>
            <a:r>
              <a:rPr lang="en-US" i="1" dirty="0" err="1" smtClean="0"/>
              <a:t>mis</a:t>
            </a:r>
            <a:r>
              <a:rPr lang="en-US" i="1" dirty="0" err="1" smtClean="0"/>
              <a:t>érables</a:t>
            </a:r>
            <a:r>
              <a:rPr lang="en-US" i="1" dirty="0" smtClean="0"/>
              <a:t> </a:t>
            </a:r>
            <a:r>
              <a:rPr lang="en-US" dirty="0" smtClean="0"/>
              <a:t>helpful.</a:t>
            </a:r>
          </a:p>
          <a:p>
            <a:r>
              <a:rPr lang="en-US" dirty="0">
                <a:hlinkClick r:id="rId2"/>
              </a:rPr>
              <a:t>http://www2.warwick.ac.uk/fac/arts/history/people/staff_index/walton/</a:t>
            </a:r>
            <a:r>
              <a:rPr lang="en-US" dirty="0" smtClean="0">
                <a:hlinkClick r:id="rId2"/>
              </a:rPr>
              <a:t>the_missing_half_of_les_mis.pdf</a:t>
            </a:r>
            <a:endParaRPr lang="en-US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781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Napoleon’s Defeat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Spring 1814: Napoleon abdicates</a:t>
            </a:r>
          </a:p>
          <a:p>
            <a:pPr lvl="1"/>
            <a:r>
              <a:rPr lang="en-US" dirty="0" smtClean="0"/>
              <a:t>Exiled on Elba</a:t>
            </a:r>
          </a:p>
          <a:p>
            <a:pPr lvl="1"/>
            <a:endParaRPr lang="en-US" dirty="0"/>
          </a:p>
          <a:p>
            <a:r>
              <a:rPr lang="en-US" dirty="0" smtClean="0"/>
              <a:t>Restoration: Louis XVIII (brother of Louis XVI)</a:t>
            </a:r>
          </a:p>
          <a:p>
            <a:pPr lvl="1"/>
            <a:r>
              <a:rPr lang="en-US" dirty="0" smtClean="0"/>
              <a:t>Fails to buy support of military</a:t>
            </a:r>
          </a:p>
          <a:p>
            <a:pPr lvl="1"/>
            <a:r>
              <a:rPr lang="en-US" dirty="0" smtClean="0"/>
              <a:t>Not everyone wanted a return to Old Regime, not even the Allies, who wanted a stable but contained France</a:t>
            </a:r>
          </a:p>
        </p:txBody>
      </p:sp>
    </p:spTree>
    <p:extLst>
      <p:ext uri="{BB962C8B-B14F-4D97-AF65-F5344CB8AC3E}">
        <p14:creationId xmlns:p14="http://schemas.microsoft.com/office/powerpoint/2010/main" val="2700639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100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Napoleon returns to southern France from Elba</a:t>
            </a:r>
          </a:p>
          <a:p>
            <a:endParaRPr lang="en-US" dirty="0"/>
          </a:p>
          <a:p>
            <a:r>
              <a:rPr lang="en-US" dirty="0" smtClean="0"/>
              <a:t>Gathers popular and military support</a:t>
            </a:r>
          </a:p>
          <a:p>
            <a:endParaRPr lang="en-US" dirty="0"/>
          </a:p>
          <a:p>
            <a:r>
              <a:rPr lang="en-US" dirty="0" smtClean="0"/>
              <a:t>Defeated in Waterloo (Belgium today) by Duke of Wellington, 1815</a:t>
            </a:r>
          </a:p>
          <a:p>
            <a:r>
              <a:rPr lang="en-US" dirty="0" smtClean="0"/>
              <a:t>Napoleon sent to Saint Helena… dies there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382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Ultras </a:t>
            </a:r>
          </a:p>
          <a:p>
            <a:pPr lvl="1"/>
            <a:r>
              <a:rPr lang="en-US" dirty="0" smtClean="0"/>
              <a:t>arch conservatives</a:t>
            </a:r>
          </a:p>
          <a:p>
            <a:r>
              <a:rPr lang="en-US" dirty="0" smtClean="0"/>
              <a:t>Doctrinaires </a:t>
            </a:r>
          </a:p>
          <a:p>
            <a:pPr lvl="1"/>
            <a:r>
              <a:rPr lang="en-US" dirty="0" smtClean="0"/>
              <a:t>bridge between above and below</a:t>
            </a:r>
          </a:p>
          <a:p>
            <a:r>
              <a:rPr lang="en-US" dirty="0" smtClean="0"/>
              <a:t>Liberals</a:t>
            </a:r>
          </a:p>
          <a:p>
            <a:pPr lvl="1"/>
            <a:r>
              <a:rPr lang="en-US" dirty="0" smtClean="0"/>
              <a:t>Wanted 1789-1792 model</a:t>
            </a:r>
          </a:p>
          <a:p>
            <a:r>
              <a:rPr lang="en-US" dirty="0" smtClean="0"/>
              <a:t>Republicans</a:t>
            </a:r>
          </a:p>
          <a:p>
            <a:pPr lvl="1"/>
            <a:r>
              <a:rPr lang="en-US" dirty="0" smtClean="0"/>
              <a:t>Anti-royalists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951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incontrovertible gains</a:t>
            </a:r>
            <a:br>
              <a:rPr lang="en-US" dirty="0" smtClean="0"/>
            </a:br>
            <a:r>
              <a:rPr lang="en-US" dirty="0" smtClean="0"/>
              <a:t>of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 of venality of office</a:t>
            </a:r>
          </a:p>
          <a:p>
            <a:r>
              <a:rPr lang="en-US" dirty="0" smtClean="0"/>
              <a:t>Written constitutions</a:t>
            </a:r>
          </a:p>
          <a:p>
            <a:r>
              <a:rPr lang="en-US" dirty="0" smtClean="0"/>
              <a:t>Some sort of representation</a:t>
            </a:r>
          </a:p>
          <a:p>
            <a:r>
              <a:rPr lang="en-US" dirty="0" smtClean="0"/>
              <a:t>Land redistribution</a:t>
            </a:r>
          </a:p>
          <a:p>
            <a:pPr lvl="1"/>
            <a:r>
              <a:rPr lang="en-US" dirty="0" smtClean="0"/>
              <a:t>Church land works its way downward in economy</a:t>
            </a:r>
          </a:p>
          <a:p>
            <a:pPr lvl="1"/>
            <a:r>
              <a:rPr lang="en-US" dirty="0" smtClean="0"/>
              <a:t>Wealthy buyers of land break up and sell to peasants</a:t>
            </a:r>
          </a:p>
          <a:p>
            <a:pPr lvl="1"/>
            <a:r>
              <a:rPr lang="en-US" dirty="0" smtClean="0"/>
              <a:t>Peasants do well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84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 facto model?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Revolution and various kinds of liberal authoritarianism</a:t>
            </a:r>
          </a:p>
          <a:p>
            <a:r>
              <a:rPr lang="en-US" dirty="0" smtClean="0"/>
              <a:t>Rural economic growth</a:t>
            </a:r>
          </a:p>
          <a:p>
            <a:r>
              <a:rPr lang="en-US" dirty="0" smtClean="0"/>
              <a:t>Bumpy for manufacturing sector</a:t>
            </a:r>
          </a:p>
          <a:p>
            <a:pPr lvl="1"/>
            <a:r>
              <a:rPr lang="en-US" dirty="0" smtClean="0"/>
              <a:t>England’s industrial revolution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373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Bourbons, 1815-1830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Louis XVIII (1815-1824)</a:t>
            </a:r>
          </a:p>
          <a:p>
            <a:pPr lvl="1"/>
            <a:r>
              <a:rPr lang="en-US" dirty="0" smtClean="0"/>
              <a:t>Lacked charisma</a:t>
            </a:r>
          </a:p>
          <a:p>
            <a:pPr lvl="1"/>
            <a:r>
              <a:rPr lang="en-US" dirty="0" smtClean="0"/>
              <a:t>Careened between political currents</a:t>
            </a:r>
          </a:p>
          <a:p>
            <a:pPr lvl="1"/>
            <a:endParaRPr lang="en-US" dirty="0"/>
          </a:p>
          <a:p>
            <a:r>
              <a:rPr lang="en-US" dirty="0" smtClean="0"/>
              <a:t>Charles X (1824-1830)</a:t>
            </a:r>
          </a:p>
          <a:p>
            <a:pPr lvl="1"/>
            <a:r>
              <a:rPr lang="en-US" dirty="0" smtClean="0"/>
              <a:t>Ultra conservative</a:t>
            </a:r>
          </a:p>
          <a:p>
            <a:pPr lvl="1"/>
            <a:r>
              <a:rPr lang="en-US" dirty="0" smtClean="0"/>
              <a:t>Sought to revive Old Regime rituals</a:t>
            </a:r>
          </a:p>
          <a:p>
            <a:pPr lvl="1"/>
            <a:r>
              <a:rPr lang="en-US" dirty="0" smtClean="0"/>
              <a:t>No tolerance for liberals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540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Tensions between liberals and conservatives</a:t>
            </a:r>
          </a:p>
          <a:p>
            <a:r>
              <a:rPr lang="en-US" dirty="0" smtClean="0"/>
              <a:t>Spring 1830: Liberals reject ultra conservative ministry of </a:t>
            </a:r>
            <a:r>
              <a:rPr lang="en-US" dirty="0" err="1" smtClean="0"/>
              <a:t>Polignac</a:t>
            </a:r>
            <a:endParaRPr lang="en-US" dirty="0" smtClean="0"/>
          </a:p>
          <a:p>
            <a:r>
              <a:rPr lang="en-US" dirty="0" smtClean="0"/>
              <a:t>Charles X clamps down</a:t>
            </a:r>
          </a:p>
          <a:p>
            <a:pPr lvl="1"/>
            <a:r>
              <a:rPr lang="en-US" dirty="0" smtClean="0"/>
              <a:t>Press restrictions</a:t>
            </a:r>
          </a:p>
          <a:p>
            <a:pPr lvl="1"/>
            <a:r>
              <a:rPr lang="en-US" dirty="0" smtClean="0"/>
              <a:t>Election reform</a:t>
            </a:r>
          </a:p>
          <a:p>
            <a:r>
              <a:rPr lang="en-US" dirty="0" smtClean="0"/>
              <a:t>Provokes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59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July Days, </a:t>
            </a:r>
            <a:br>
              <a:rPr lang="en-US" dirty="0" smtClean="0"/>
            </a:br>
            <a:r>
              <a:rPr lang="en-US" dirty="0" smtClean="0"/>
              <a:t>les </a:t>
            </a:r>
            <a:r>
              <a:rPr lang="en-US" dirty="0" err="1" smtClean="0"/>
              <a:t>trois</a:t>
            </a:r>
            <a:r>
              <a:rPr lang="en-US" dirty="0" smtClean="0"/>
              <a:t> </a:t>
            </a:r>
            <a:r>
              <a:rPr lang="en-US" dirty="0" err="1" smtClean="0"/>
              <a:t>glorieuses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Radicals join liberals to reject reforms</a:t>
            </a:r>
          </a:p>
          <a:p>
            <a:endParaRPr lang="en-US" dirty="0"/>
          </a:p>
          <a:p>
            <a:r>
              <a:rPr lang="en-US" dirty="0" smtClean="0"/>
              <a:t>Soldiers sent in to put down barricade-uprisings often sided with rebels</a:t>
            </a:r>
          </a:p>
          <a:p>
            <a:endParaRPr lang="en-US" dirty="0"/>
          </a:p>
          <a:p>
            <a:r>
              <a:rPr lang="en-US" dirty="0" smtClean="0"/>
              <a:t>Charles X flees to England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104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513</Words>
  <Application>Microsoft Macintosh PowerPoint</Application>
  <PresentationFormat>On-screen Show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HI 172 – Modern France Restoration and Revolution </vt:lpstr>
      <vt:lpstr>Napoleon’s Defeat</vt:lpstr>
      <vt:lpstr>100 Days</vt:lpstr>
      <vt:lpstr>Restoration</vt:lpstr>
      <vt:lpstr>Some incontrovertible gains of Revolution</vt:lpstr>
      <vt:lpstr>The de facto model?</vt:lpstr>
      <vt:lpstr>Bourbons, 1815-1830</vt:lpstr>
      <vt:lpstr>1830</vt:lpstr>
      <vt:lpstr>July Days,  les trois glorieuses</vt:lpstr>
      <vt:lpstr>July Monarchy</vt:lpstr>
      <vt:lpstr>Algeria</vt:lpstr>
      <vt:lpstr>François Guizot</vt:lpstr>
      <vt:lpstr>Socialism(s)</vt:lpstr>
      <vt:lpstr>Socialism(s)</vt:lpstr>
      <vt:lpstr>Louis Blanc</vt:lpstr>
      <vt:lpstr>1848</vt:lpstr>
      <vt:lpstr>Two paths through  19th century France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HI 172 – Modern France Restoration and Revolution </dc:title>
  <dc:creator>Charles Walton</dc:creator>
  <cp:lastModifiedBy>Charles Walton</cp:lastModifiedBy>
  <cp:revision>8</cp:revision>
  <dcterms:created xsi:type="dcterms:W3CDTF">2014-11-10T10:59:23Z</dcterms:created>
  <dcterms:modified xsi:type="dcterms:W3CDTF">2014-11-13T14:25:12Z</dcterms:modified>
</cp:coreProperties>
</file>