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7" r:id="rId4"/>
    <p:sldId id="300" r:id="rId5"/>
    <p:sldId id="306" r:id="rId6"/>
    <p:sldId id="302" r:id="rId7"/>
    <p:sldId id="301" r:id="rId8"/>
    <p:sldId id="270" r:id="rId9"/>
    <p:sldId id="309" r:id="rId10"/>
    <p:sldId id="257" r:id="rId11"/>
    <p:sldId id="259" r:id="rId12"/>
    <p:sldId id="282" r:id="rId13"/>
    <p:sldId id="311" r:id="rId14"/>
    <p:sldId id="281" r:id="rId15"/>
    <p:sldId id="312" r:id="rId16"/>
    <p:sldId id="279" r:id="rId17"/>
    <p:sldId id="258" r:id="rId18"/>
    <p:sldId id="287" r:id="rId19"/>
    <p:sldId id="288" r:id="rId20"/>
    <p:sldId id="315" r:id="rId21"/>
    <p:sldId id="304" r:id="rId22"/>
    <p:sldId id="313" r:id="rId23"/>
    <p:sldId id="263" r:id="rId24"/>
    <p:sldId id="264" r:id="rId25"/>
    <p:sldId id="265" r:id="rId26"/>
    <p:sldId id="274" r:id="rId27"/>
    <p:sldId id="262" r:id="rId28"/>
    <p:sldId id="305" r:id="rId29"/>
    <p:sldId id="290" r:id="rId30"/>
    <p:sldId id="271" r:id="rId31"/>
    <p:sldId id="292" r:id="rId32"/>
    <p:sldId id="283" r:id="rId33"/>
    <p:sldId id="285" r:id="rId34"/>
    <p:sldId id="280" r:id="rId35"/>
    <p:sldId id="314" r:id="rId36"/>
    <p:sldId id="310" r:id="rId37"/>
    <p:sldId id="316" r:id="rId38"/>
    <p:sldId id="275" r:id="rId39"/>
    <p:sldId id="294" r:id="rId40"/>
    <p:sldId id="276" r:id="rId41"/>
    <p:sldId id="286" r:id="rId42"/>
    <p:sldId id="307" r:id="rId43"/>
    <p:sldId id="278" r:id="rId44"/>
    <p:sldId id="308" r:id="rId45"/>
    <p:sldId id="273" r:id="rId46"/>
    <p:sldId id="289" r:id="rId47"/>
    <p:sldId id="261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8"/>
    <p:restoredTop sz="94672"/>
  </p:normalViewPr>
  <p:slideViewPr>
    <p:cSldViewPr snapToGrid="0" snapToObjects="1">
      <p:cViewPr varScale="1">
        <p:scale>
          <a:sx n="41" d="100"/>
          <a:sy n="41" d="100"/>
        </p:scale>
        <p:origin x="200" y="1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10/16/22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ooks.google.com/books?id=S1rLA8dUp6kC&amp;printsec=frontcover&amp;dq=Feeding+Frenzy:+the+New+Politics+of+Food&amp;hl=en&amp;sa=X&amp;ved=0ahUKEwjO_smc9afMAhWBNT4KHQCUDm0Q6AEIHDAA%23v=onepage&amp;q&amp;f=false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ooks.google.com/books?id=5GpFT9NQS1gC&amp;printsec=frontcover&amp;source=gbs_ge_summary_r&amp;cad=0%23v=onepage&amp;q&amp;f=fals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Brief History of Agriculture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Neolithic wood and flint sickle</a:t>
            </a:r>
          </a:p>
        </p:txBody>
      </p:sp>
      <p:pic>
        <p:nvPicPr>
          <p:cNvPr id="14" name="Content Placeholder 13" descr="neolithic sickl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83" b="-17883"/>
          <a:stretch>
            <a:fillRect/>
          </a:stretch>
        </p:blipFill>
        <p:spPr/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Combine harvesters</a:t>
            </a: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20224" b="-20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4913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agriculture</a:t>
            </a:r>
          </a:p>
        </p:txBody>
      </p:sp>
      <p:pic>
        <p:nvPicPr>
          <p:cNvPr id="4" name="Content Placeholder 3" descr="2000px-Centres_of_origin_and_spread_of_agriculture.sv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71" b="-106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8813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agriculture</a:t>
            </a:r>
          </a:p>
        </p:txBody>
      </p:sp>
      <p:pic>
        <p:nvPicPr>
          <p:cNvPr id="4" name="Content Placeholder 3" descr="agricultural_diffus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8166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Various varieties of wheat: </a:t>
            </a:r>
            <a:br>
              <a:rPr lang="en-US" sz="2400" dirty="0"/>
            </a:br>
            <a:r>
              <a:rPr lang="en-US" sz="2400" dirty="0"/>
              <a:t>small spelt, einkorn, emmer, common spelt  </a:t>
            </a:r>
          </a:p>
        </p:txBody>
      </p:sp>
      <p:pic>
        <p:nvPicPr>
          <p:cNvPr id="4" name="Content Placeholder 3" descr="wheat-small-spelt-einkorn-emmer-cmn-spelt-wheats-dinkel-mac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65" r="-6465"/>
          <a:stretch>
            <a:fillRect/>
          </a:stretch>
        </p:blipFill>
        <p:spPr>
          <a:xfrm>
            <a:off x="498475" y="2039391"/>
            <a:ext cx="8147051" cy="4364598"/>
          </a:xfrm>
        </p:spPr>
      </p:pic>
    </p:spTree>
    <p:extLst>
      <p:ext uri="{BB962C8B-B14F-4D97-AF65-F5344CB8AC3E}">
        <p14:creationId xmlns:p14="http://schemas.microsoft.com/office/powerpoint/2010/main" val="3957827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gricultural_diffus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8433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Millet</a:t>
            </a:r>
          </a:p>
        </p:txBody>
      </p:sp>
      <p:pic>
        <p:nvPicPr>
          <p:cNvPr id="4" name="Content Placeholder 3" descr="millet plants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21" r="-12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11234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gricultural_diffus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5428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915" y="94129"/>
            <a:ext cx="8147051" cy="1452283"/>
          </a:xfrm>
        </p:spPr>
        <p:txBody>
          <a:bodyPr/>
          <a:lstStyle/>
          <a:p>
            <a:r>
              <a:rPr lang="en-US" dirty="0"/>
              <a:t>Thai farmer with cassava (aka manioc)</a:t>
            </a:r>
          </a:p>
        </p:txBody>
      </p:sp>
      <p:pic>
        <p:nvPicPr>
          <p:cNvPr id="4" name="Content Placeholder 3" descr="thai farmer with cassava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78" r="-11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1447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gricultural timeline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9835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Slash and burn, or </a:t>
            </a:r>
            <a:r>
              <a:rPr lang="en-US" dirty="0" err="1"/>
              <a:t>swidden</a:t>
            </a:r>
            <a:r>
              <a:rPr lang="en-US" dirty="0"/>
              <a:t> agriculture (Indonesia)</a:t>
            </a:r>
          </a:p>
        </p:txBody>
      </p:sp>
      <p:pic>
        <p:nvPicPr>
          <p:cNvPr id="4" name="Content Placeholder 3" descr="Indonesiaslashandbur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10" r="-106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8602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lash-and-bur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12" r="-12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057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381000"/>
            <a:ext cx="8147051" cy="1452283"/>
          </a:xfrm>
        </p:spPr>
        <p:txBody>
          <a:bodyPr/>
          <a:lstStyle/>
          <a:p>
            <a:r>
              <a:rPr lang="en-US" dirty="0" err="1"/>
              <a:t>Shennong</a:t>
            </a:r>
            <a:r>
              <a:rPr lang="en-US" dirty="0"/>
              <a:t>, </a:t>
            </a:r>
            <a:r>
              <a:rPr lang="en-GB" dirty="0"/>
              <a:t>Emperor of the Five Grains</a:t>
            </a:r>
            <a:r>
              <a:rPr lang="en-GB" sz="2000" dirty="0"/>
              <a:t>*</a:t>
            </a:r>
            <a:r>
              <a:rPr lang="en-GB" dirty="0"/>
              <a:t> </a:t>
            </a:r>
            <a:br>
              <a:rPr lang="en-GB" dirty="0"/>
            </a:br>
            <a:r>
              <a:rPr lang="en-GB" sz="2000" dirty="0"/>
              <a:t>*wheat, rice, millet, soybean, sorghum</a:t>
            </a:r>
            <a:endParaRPr lang="en-US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E2090F-85C2-924F-B114-A94B35311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8475" y="1853084"/>
            <a:ext cx="3840480" cy="715962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Shennong</a:t>
            </a:r>
            <a:r>
              <a:rPr lang="en-GB" dirty="0"/>
              <a:t> </a:t>
            </a:r>
            <a:r>
              <a:rPr lang="en-US" dirty="0"/>
              <a:t> Ploughing</a:t>
            </a:r>
          </a:p>
          <a:p>
            <a:r>
              <a:rPr lang="en-US" dirty="0"/>
              <a:t>Han Dynasty (</a:t>
            </a:r>
            <a:r>
              <a:rPr lang="en-GB" dirty="0"/>
              <a:t>202 BCE–220 AD)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8475" y="2809875"/>
            <a:ext cx="2742814" cy="35845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7D759D-4F81-884A-8EF3-86833F826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05045" y="2126835"/>
            <a:ext cx="3840480" cy="71596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Gan </a:t>
            </a:r>
            <a:r>
              <a:rPr lang="en-GB" dirty="0" err="1"/>
              <a:t>Bozong</a:t>
            </a:r>
            <a:r>
              <a:rPr lang="en-GB" dirty="0"/>
              <a:t>, Woodcut of </a:t>
            </a:r>
            <a:r>
              <a:rPr lang="en-GB" dirty="0" err="1"/>
              <a:t>Shennong</a:t>
            </a:r>
            <a:endParaRPr lang="en-GB" dirty="0"/>
          </a:p>
          <a:p>
            <a:r>
              <a:rPr lang="en-GB" dirty="0"/>
              <a:t>Tang dynasty (618-907)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5AC373F-F6AB-D548-A161-971B6A17B54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902713" y="3429000"/>
            <a:ext cx="203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51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agriculture</a:t>
            </a:r>
          </a:p>
        </p:txBody>
      </p:sp>
      <p:pic>
        <p:nvPicPr>
          <p:cNvPr id="4" name="Content Placeholder 3" descr="agricultural_diffus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2737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/>
              <a:t>Key crops: </a:t>
            </a:r>
          </a:p>
          <a:p>
            <a:pPr marL="0" indent="0">
              <a:buNone/>
            </a:pPr>
            <a:r>
              <a:rPr lang="en-GB" sz="4400" dirty="0"/>
              <a:t>wheat, barley, rice, millet, maize and potato.</a:t>
            </a:r>
          </a:p>
          <a:p>
            <a:pPr marL="0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82463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4575C-85E1-714D-A03F-601E282B4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1" y="228600"/>
            <a:ext cx="5156200" cy="1295400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dirty="0"/>
              <a:t>Important Themes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9514C-C56F-5C4C-B080-AF63B7E62F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Labour and Social Structures</a:t>
            </a:r>
          </a:p>
          <a:p>
            <a:r>
              <a:rPr lang="en-US" dirty="0"/>
              <a:t>Role of women</a:t>
            </a:r>
          </a:p>
          <a:p>
            <a:r>
              <a:rPr lang="en-US" dirty="0"/>
              <a:t>Forced labour</a:t>
            </a:r>
          </a:p>
          <a:p>
            <a:r>
              <a:rPr lang="en-US" dirty="0"/>
              <a:t>Emergence of states (and also greater inequality?)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Technologies</a:t>
            </a:r>
          </a:p>
          <a:p>
            <a:r>
              <a:rPr lang="en-US" dirty="0"/>
              <a:t>Consider the plough. . .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Content Placeholder 3" descr="Pech-Merle-Neolithic-Goddess.jpg">
            <a:extLst>
              <a:ext uri="{FF2B5EF4-FFF2-40B4-BE49-F238E27FC236}">
                <a16:creationId xmlns:a16="http://schemas.microsoft.com/office/drawing/2014/main" id="{8CA5C555-AB4B-5D40-B592-5D76747015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3" r="3" b="12035"/>
          <a:stretch/>
        </p:blipFill>
        <p:spPr>
          <a:xfrm>
            <a:off x="5125719" y="466725"/>
            <a:ext cx="3840480" cy="4364038"/>
          </a:xfr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7EFC31-87BC-B946-9DA7-DB6F4FC53CE3}"/>
              </a:ext>
            </a:extLst>
          </p:cNvPr>
          <p:cNvSpPr txBox="1"/>
          <p:nvPr/>
        </p:nvSpPr>
        <p:spPr>
          <a:xfrm>
            <a:off x="5125719" y="5068888"/>
            <a:ext cx="3840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Pech</a:t>
            </a:r>
            <a:r>
              <a:rPr lang="en-US" sz="2400" dirty="0"/>
              <a:t>-Merle Cave (France)</a:t>
            </a:r>
            <a:br>
              <a:rPr lang="en-US" sz="2400" dirty="0"/>
            </a:br>
            <a:r>
              <a:rPr lang="en-US" sz="2400" dirty="0"/>
              <a:t> Neolithic Mother-Goddess </a:t>
            </a:r>
          </a:p>
        </p:txBody>
      </p:sp>
    </p:spTree>
    <p:extLst>
      <p:ext uri="{BB962C8B-B14F-4D97-AF65-F5344CB8AC3E}">
        <p14:creationId xmlns:p14="http://schemas.microsoft.com/office/powerpoint/2010/main" val="6097382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 err="1"/>
              <a:t>Ard</a:t>
            </a:r>
            <a:r>
              <a:rPr lang="en-US" dirty="0"/>
              <a:t> Plough</a:t>
            </a:r>
          </a:p>
        </p:txBody>
      </p:sp>
      <p:pic>
        <p:nvPicPr>
          <p:cNvPr id="4" name="Content Placeholder 3" descr="Ard plough Maler_der_Grabkammer_des_Sennudem_0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57" r="-109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23442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Ard Plough</a:t>
            </a:r>
          </a:p>
        </p:txBody>
      </p:sp>
      <p:pic>
        <p:nvPicPr>
          <p:cNvPr id="4" name="Content Placeholder 3" descr="ard diagram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688" b="-166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1192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Ard Plough in Action</a:t>
            </a:r>
          </a:p>
        </p:txBody>
      </p:sp>
      <p:pic>
        <p:nvPicPr>
          <p:cNvPr id="4" name="Content Placeholder 3" descr="ard photograph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69" r="-122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6679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Inca terraces near </a:t>
            </a:r>
            <a:r>
              <a:rPr lang="en-US" dirty="0" err="1"/>
              <a:t>Písac</a:t>
            </a:r>
            <a:r>
              <a:rPr lang="en-US" dirty="0"/>
              <a:t> (Peru), 15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</p:txBody>
      </p:sp>
      <p:pic>
        <p:nvPicPr>
          <p:cNvPr id="4" name="Content Placeholder 3" descr="Pisac-agricultural-terrac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72" r="-20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8307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75" y="1"/>
            <a:ext cx="2949678" cy="1276162"/>
          </a:xfrm>
        </p:spPr>
        <p:txBody>
          <a:bodyPr/>
          <a:lstStyle/>
          <a:p>
            <a:r>
              <a:rPr lang="en-US" sz="2800" b="1" dirty="0"/>
              <a:t>Continuities. . 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E3570-40B3-D348-AAED-603B6200E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550894"/>
            <a:ext cx="4338955" cy="7159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‘October’, </a:t>
            </a:r>
            <a:r>
              <a:rPr lang="en-US" i="1" dirty="0"/>
              <a:t>Les </a:t>
            </a:r>
            <a:r>
              <a:rPr lang="en-US" i="1" dirty="0" err="1"/>
              <a:t>très</a:t>
            </a:r>
            <a:r>
              <a:rPr lang="en-US" i="1" dirty="0"/>
              <a:t> riches </a:t>
            </a:r>
            <a:r>
              <a:rPr lang="en-US" i="1" dirty="0" err="1"/>
              <a:t>heures</a:t>
            </a:r>
            <a:r>
              <a:rPr lang="en-US" i="1" dirty="0"/>
              <a:t> du Duc du Berry </a:t>
            </a:r>
            <a:r>
              <a:rPr lang="en-US" dirty="0"/>
              <a:t>(c. 1416)</a:t>
            </a:r>
          </a:p>
        </p:txBody>
      </p:sp>
      <p:pic>
        <p:nvPicPr>
          <p:cNvPr id="4" name="Content Placeholder 3" descr="Les_Très_Riches_Heures_du_duc_de_Berry_octobr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78" y="2552325"/>
            <a:ext cx="2149958" cy="35845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79BEC2-C527-3140-8E60-ED1EED14D3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93575" y="274732"/>
            <a:ext cx="2271252" cy="12761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Pieter </a:t>
            </a:r>
            <a:r>
              <a:rPr lang="en-US" dirty="0" err="1"/>
              <a:t>Breugel</a:t>
            </a:r>
            <a:r>
              <a:rPr lang="en-US" dirty="0"/>
              <a:t> the Elder, </a:t>
            </a:r>
            <a:r>
              <a:rPr lang="en-US" i="1" dirty="0"/>
              <a:t>The Harvesters, </a:t>
            </a:r>
            <a:r>
              <a:rPr lang="en-US" dirty="0"/>
              <a:t>1565</a:t>
            </a:r>
          </a:p>
        </p:txBody>
      </p:sp>
      <p:pic>
        <p:nvPicPr>
          <p:cNvPr id="7" name="Content Placeholder 3" descr="1280px-Pieter_Bruegel_the_Elder-_The_Harvesters_-_Google_Art.jpg">
            <a:extLst>
              <a:ext uri="{FF2B5EF4-FFF2-40B4-BE49-F238E27FC236}">
                <a16:creationId xmlns:a16="http://schemas.microsoft.com/office/drawing/2014/main" id="{2F91CA38-8CDE-B847-B8EB-64BD4DB824B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957" r="-17957"/>
          <a:stretch>
            <a:fillRect/>
          </a:stretch>
        </p:blipFill>
        <p:spPr>
          <a:xfrm>
            <a:off x="5719765" y="117606"/>
            <a:ext cx="3840162" cy="2057269"/>
          </a:xfrm>
        </p:spPr>
      </p:pic>
      <p:pic>
        <p:nvPicPr>
          <p:cNvPr id="8" name="Content Placeholder 3" descr="guamanpomapotatoharvest.jpg">
            <a:extLst>
              <a:ext uri="{FF2B5EF4-FFF2-40B4-BE49-F238E27FC236}">
                <a16:creationId xmlns:a16="http://schemas.microsoft.com/office/drawing/2014/main" id="{58DA23C2-1CF4-D64B-887E-E501E55716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491" r="-89491"/>
          <a:stretch>
            <a:fillRect/>
          </a:stretch>
        </p:blipFill>
        <p:spPr>
          <a:xfrm>
            <a:off x="3185653" y="2420144"/>
            <a:ext cx="8229600" cy="45259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9279B89-1825-C648-A751-5BB8CCA36A9A}"/>
              </a:ext>
            </a:extLst>
          </p:cNvPr>
          <p:cNvSpPr txBox="1"/>
          <p:nvPr/>
        </p:nvSpPr>
        <p:spPr>
          <a:xfrm>
            <a:off x="3185653" y="4336026"/>
            <a:ext cx="2534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Felipe de </a:t>
            </a:r>
            <a:r>
              <a:rPr lang="en-US" dirty="0" err="1"/>
              <a:t>Guamon</a:t>
            </a:r>
            <a:r>
              <a:rPr lang="en-US" dirty="0"/>
              <a:t> Poma de Ayala, </a:t>
            </a:r>
            <a:r>
              <a:rPr lang="en-US" i="1" dirty="0"/>
              <a:t>Nueva corónica y buen gobierno</a:t>
            </a:r>
            <a:r>
              <a:rPr lang="en-US" dirty="0"/>
              <a:t> (c. 1615)</a:t>
            </a:r>
          </a:p>
        </p:txBody>
      </p:sp>
    </p:spTree>
    <p:extLst>
      <p:ext uri="{BB962C8B-B14F-4D97-AF65-F5344CB8AC3E}">
        <p14:creationId xmlns:p14="http://schemas.microsoft.com/office/powerpoint/2010/main" val="7673764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Columbian Exchange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158" b="-11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06559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1920s advertisement for a </a:t>
            </a:r>
            <a:r>
              <a:rPr lang="en-US" dirty="0" err="1"/>
              <a:t>mouldboard</a:t>
            </a:r>
            <a:r>
              <a:rPr lang="en-US" dirty="0"/>
              <a:t> plough</a:t>
            </a:r>
          </a:p>
        </p:txBody>
      </p:sp>
      <p:pic>
        <p:nvPicPr>
          <p:cNvPr id="4" name="Content Placeholder 3" descr="mouldboard plough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22" b="-2522"/>
          <a:stretch>
            <a:fillRect/>
          </a:stretch>
        </p:blipFill>
        <p:spPr>
          <a:xfrm>
            <a:off x="1109849" y="1976718"/>
            <a:ext cx="6924302" cy="3709538"/>
          </a:xfrm>
        </p:spPr>
      </p:pic>
    </p:spTree>
    <p:extLst>
      <p:ext uri="{BB962C8B-B14F-4D97-AF65-F5344CB8AC3E}">
        <p14:creationId xmlns:p14="http://schemas.microsoft.com/office/powerpoint/2010/main" val="2275577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007" y="66210"/>
            <a:ext cx="8728364" cy="1386000"/>
          </a:xfrm>
        </p:spPr>
        <p:txBody>
          <a:bodyPr/>
          <a:lstStyle/>
          <a:p>
            <a:r>
              <a:rPr lang="en-US" dirty="0"/>
              <a:t>Meso-American Maize Deities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0C98D-F7C9-F04F-9665-E30912CCD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007" y="1958737"/>
            <a:ext cx="2999280" cy="97815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Maya Maize God, Copán, circa 700</a:t>
            </a:r>
          </a:p>
        </p:txBody>
      </p:sp>
      <p:pic>
        <p:nvPicPr>
          <p:cNvPr id="4" name="Content Placeholder 3" descr="maize_god_m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87" y="3399623"/>
            <a:ext cx="2857500" cy="28575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926584-E071-0841-80B5-D58361E1B7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en-US" dirty="0" err="1"/>
              <a:t>Xilonen</a:t>
            </a:r>
            <a:r>
              <a:rPr lang="en-US" dirty="0"/>
              <a:t> </a:t>
            </a:r>
          </a:p>
          <a:p>
            <a:pPr algn="r"/>
            <a:r>
              <a:rPr lang="en-US" dirty="0"/>
              <a:t>(Aztec maize goddess)</a:t>
            </a:r>
          </a:p>
        </p:txBody>
      </p:sp>
      <p:pic>
        <p:nvPicPr>
          <p:cNvPr id="7" name="Content Placeholder 3" descr="xilonen.jpg">
            <a:extLst>
              <a:ext uri="{FF2B5EF4-FFF2-40B4-BE49-F238E27FC236}">
                <a16:creationId xmlns:a16="http://schemas.microsoft.com/office/drawing/2014/main" id="{07982EF8-70B8-C541-9E1E-D69E21B421B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463" r="-67463"/>
          <a:stretch>
            <a:fillRect/>
          </a:stretch>
        </p:blipFill>
        <p:spPr>
          <a:xfrm>
            <a:off x="5852766" y="2479209"/>
            <a:ext cx="3840162" cy="2111936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D0C686C-4B9D-9C40-8BC5-3743FA45026D}"/>
              </a:ext>
            </a:extLst>
          </p:cNvPr>
          <p:cNvSpPr txBox="1">
            <a:spLocks/>
          </p:cNvSpPr>
          <p:nvPr/>
        </p:nvSpPr>
        <p:spPr>
          <a:xfrm>
            <a:off x="2726574" y="1011745"/>
            <a:ext cx="2360815" cy="534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9" name="Content Placeholder 3" descr="zapotecmaizegod.JPG">
            <a:extLst>
              <a:ext uri="{FF2B5EF4-FFF2-40B4-BE49-F238E27FC236}">
                <a16:creationId xmlns:a16="http://schemas.microsoft.com/office/drawing/2014/main" id="{A2BB2A28-2D37-EE49-9F7F-20BF54573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695" r="-85695"/>
          <a:stretch>
            <a:fillRect/>
          </a:stretch>
        </p:blipFill>
        <p:spPr>
          <a:xfrm>
            <a:off x="2092450" y="2679180"/>
            <a:ext cx="6724533" cy="36025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6F30DB-24BE-864E-B8E8-63317AF8266A}"/>
              </a:ext>
            </a:extLst>
          </p:cNvPr>
          <p:cNvSpPr txBox="1"/>
          <p:nvPr/>
        </p:nvSpPr>
        <p:spPr>
          <a:xfrm>
            <a:off x="6849687" y="5536680"/>
            <a:ext cx="1795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Zapotec maize god</a:t>
            </a:r>
          </a:p>
        </p:txBody>
      </p:sp>
    </p:spTree>
    <p:extLst>
      <p:ext uri="{BB962C8B-B14F-4D97-AF65-F5344CB8AC3E}">
        <p14:creationId xmlns:p14="http://schemas.microsoft.com/office/powerpoint/2010/main" val="1002932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br>
              <a:rPr lang="en-GB" dirty="0"/>
            </a:br>
            <a:r>
              <a:rPr lang="en-GB" dirty="0"/>
              <a:t>Jethro </a:t>
            </a:r>
            <a:r>
              <a:rPr lang="en-GB" dirty="0" err="1"/>
              <a:t>Tull’s</a:t>
            </a:r>
            <a:r>
              <a:rPr lang="en-GB" dirty="0"/>
              <a:t> Seed drill</a:t>
            </a:r>
            <a:br>
              <a:rPr lang="en-GB" dirty="0"/>
            </a:br>
            <a:endParaRPr lang="en-US" dirty="0"/>
          </a:p>
        </p:txBody>
      </p:sp>
      <p:pic>
        <p:nvPicPr>
          <p:cNvPr id="4" name="Content Placeholder 3" descr="jethro tull's seed dril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86" r="-46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6990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tea plantation</a:t>
            </a:r>
          </a:p>
        </p:txBody>
      </p:sp>
      <p:pic>
        <p:nvPicPr>
          <p:cNvPr id="4" name="Content Placeholder 3" descr="Plucking_te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10" r="-172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29567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Cuban sugar plantation, 19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</p:txBody>
      </p:sp>
      <p:pic>
        <p:nvPicPr>
          <p:cNvPr id="4" name="Content Placeholder 3" descr="cuban sugar plantation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64" r="-244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49217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2" cy="2305144"/>
          </a:xfrm>
        </p:spPr>
        <p:txBody>
          <a:bodyPr/>
          <a:lstStyle/>
          <a:p>
            <a:r>
              <a:rPr lang="en-US" dirty="0"/>
              <a:t>Newly-arrived Indian indentured  </a:t>
            </a:r>
            <a:r>
              <a:rPr lang="en-US" dirty="0" err="1"/>
              <a:t>labourers</a:t>
            </a:r>
            <a:r>
              <a:rPr lang="en-US" dirty="0"/>
              <a:t> in Trinidad</a:t>
            </a:r>
          </a:p>
        </p:txBody>
      </p:sp>
      <p:pic>
        <p:nvPicPr>
          <p:cNvPr id="4" name="Content Placeholder 3" descr="Newly_arrived_coolies_in_Trinidad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11" r="-12011"/>
          <a:stretch>
            <a:fillRect/>
          </a:stretch>
        </p:blipFill>
        <p:spPr>
          <a:xfrm>
            <a:off x="498474" y="2399273"/>
            <a:ext cx="8147051" cy="4364598"/>
          </a:xfrm>
        </p:spPr>
      </p:pic>
    </p:spTree>
    <p:extLst>
      <p:ext uri="{BB962C8B-B14F-4D97-AF65-F5344CB8AC3E}">
        <p14:creationId xmlns:p14="http://schemas.microsoft.com/office/powerpoint/2010/main" val="21226084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Jean-François Millet, The Gleaners, 1857</a:t>
            </a:r>
          </a:p>
        </p:txBody>
      </p:sp>
      <p:pic>
        <p:nvPicPr>
          <p:cNvPr id="4" name="Content Placeholder 3" descr="millet the gleaner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280" y="1762125"/>
            <a:ext cx="5771440" cy="4364038"/>
          </a:xfrm>
        </p:spPr>
      </p:pic>
    </p:spTree>
    <p:extLst>
      <p:ext uri="{BB962C8B-B14F-4D97-AF65-F5344CB8AC3E}">
        <p14:creationId xmlns:p14="http://schemas.microsoft.com/office/powerpoint/2010/main" val="37951338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9E352-5626-7740-B2C0-F5227B7E2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19</a:t>
            </a:r>
            <a:r>
              <a:rPr lang="en-US" sz="4000" baseline="30000" dirty="0"/>
              <a:t>th- </a:t>
            </a:r>
            <a:r>
              <a:rPr lang="en-US" sz="4000" dirty="0"/>
              <a:t>and 20</a:t>
            </a:r>
            <a:r>
              <a:rPr lang="en-US" sz="4000" baseline="30000" dirty="0"/>
              <a:t>th</a:t>
            </a:r>
            <a:r>
              <a:rPr lang="en-US" sz="4000" dirty="0"/>
              <a:t>-century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C71C5-53B7-004B-B94F-52684CCF9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sz="4000" dirty="0"/>
          </a:p>
          <a:p>
            <a:pPr marL="0" indent="0">
              <a:buNone/>
            </a:pPr>
            <a:r>
              <a:rPr lang="en-US" sz="4000" b="1" dirty="0"/>
              <a:t>Agricultural Technologies</a:t>
            </a:r>
          </a:p>
          <a:p>
            <a:r>
              <a:rPr lang="en-US" sz="4000" dirty="0"/>
              <a:t>Tractors, irrigation</a:t>
            </a:r>
          </a:p>
          <a:p>
            <a:pPr marL="0" indent="0">
              <a:buNone/>
            </a:pPr>
            <a:r>
              <a:rPr lang="en-US" sz="4000" b="1" dirty="0"/>
              <a:t>Transport Revolutions</a:t>
            </a:r>
          </a:p>
          <a:p>
            <a:r>
              <a:rPr lang="en-US" sz="4000" dirty="0"/>
              <a:t>Steam, riverboats</a:t>
            </a:r>
          </a:p>
          <a:p>
            <a:pPr marL="0" indent="0">
              <a:buNone/>
            </a:pPr>
            <a:r>
              <a:rPr lang="en-US" sz="4000" b="1" dirty="0"/>
              <a:t>Preservation Technologies</a:t>
            </a:r>
          </a:p>
          <a:p>
            <a:r>
              <a:rPr lang="en-US" sz="4000" dirty="0"/>
              <a:t>Refrigeration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228084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 harvesters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2026" r="-120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938176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9E352-5626-7740-B2C0-F5227B7E2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19</a:t>
            </a:r>
            <a:r>
              <a:rPr lang="en-US" sz="4000" baseline="30000" dirty="0"/>
              <a:t>th- </a:t>
            </a:r>
            <a:r>
              <a:rPr lang="en-US" sz="4000" dirty="0"/>
              <a:t>and 20</a:t>
            </a:r>
            <a:r>
              <a:rPr lang="en-US" sz="4000" baseline="30000" dirty="0"/>
              <a:t>th</a:t>
            </a:r>
            <a:r>
              <a:rPr lang="en-US" sz="4000" dirty="0"/>
              <a:t>-century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C71C5-53B7-004B-B94F-52684CCF9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sz="4000" dirty="0"/>
          </a:p>
          <a:p>
            <a:pPr marL="0" indent="0">
              <a:buNone/>
            </a:pPr>
            <a:r>
              <a:rPr lang="en-US" sz="4000" b="1" dirty="0"/>
              <a:t>Agricultural Technologies</a:t>
            </a:r>
          </a:p>
          <a:p>
            <a:r>
              <a:rPr lang="en-US" sz="4000" dirty="0"/>
              <a:t>Tractors, irrigation</a:t>
            </a:r>
          </a:p>
          <a:p>
            <a:pPr marL="0" indent="0">
              <a:buNone/>
            </a:pPr>
            <a:r>
              <a:rPr lang="en-US" sz="4000" b="1" dirty="0"/>
              <a:t>Transport Revolutions</a:t>
            </a:r>
          </a:p>
          <a:p>
            <a:r>
              <a:rPr lang="en-US" sz="4000" dirty="0"/>
              <a:t>Steam, riverboats</a:t>
            </a:r>
          </a:p>
          <a:p>
            <a:pPr marL="0" indent="0">
              <a:buNone/>
            </a:pPr>
            <a:r>
              <a:rPr lang="en-US" sz="4000" b="1" dirty="0"/>
              <a:t>Preservation Technologies</a:t>
            </a:r>
          </a:p>
          <a:p>
            <a:r>
              <a:rPr lang="en-US" sz="4000" dirty="0"/>
              <a:t>Refrigeration, canning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271128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766202"/>
          </a:xfrm>
        </p:spPr>
        <p:txBody>
          <a:bodyPr/>
          <a:lstStyle/>
          <a:p>
            <a:r>
              <a:rPr lang="en-US" dirty="0" err="1"/>
              <a:t>Fertilisers</a:t>
            </a:r>
            <a:br>
              <a:rPr lang="en-US" dirty="0"/>
            </a:br>
            <a:r>
              <a:rPr lang="en-US" dirty="0"/>
              <a:t>A  guano island</a:t>
            </a:r>
          </a:p>
        </p:txBody>
      </p:sp>
      <p:pic>
        <p:nvPicPr>
          <p:cNvPr id="4" name="Content Placeholder 3" descr="Mexican guano island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98" r="-20698"/>
          <a:stretch>
            <a:fillRect/>
          </a:stretch>
        </p:blipFill>
        <p:spPr>
          <a:xfrm>
            <a:off x="372351" y="1983176"/>
            <a:ext cx="8147051" cy="4364598"/>
          </a:xfrm>
        </p:spPr>
      </p:pic>
    </p:spTree>
    <p:extLst>
      <p:ext uri="{BB962C8B-B14F-4D97-AF65-F5344CB8AC3E}">
        <p14:creationId xmlns:p14="http://schemas.microsoft.com/office/powerpoint/2010/main" val="8775968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Fritz Haber and Carl Bosch </a:t>
            </a:r>
            <a:endParaRPr lang="en-US" dirty="0"/>
          </a:p>
        </p:txBody>
      </p:sp>
      <p:pic>
        <p:nvPicPr>
          <p:cNvPr id="4" name="Content Placeholder 3" descr="Fritz Haber and Carl Bosc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31" r="-433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5478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2074409"/>
          </a:xfrm>
        </p:spPr>
        <p:txBody>
          <a:bodyPr/>
          <a:lstStyle/>
          <a:p>
            <a:pPr marL="0" indent="0"/>
            <a:r>
              <a:rPr lang="en-US" sz="2800" dirty="0"/>
              <a:t>Paul McMahon, </a:t>
            </a:r>
            <a:r>
              <a:rPr lang="en-US" sz="2800" i="1" dirty="0">
                <a:hlinkClick r:id="rId2"/>
              </a:rPr>
              <a:t>Feeding Frenzy: the New Politics of Food</a:t>
            </a:r>
            <a:r>
              <a:rPr lang="en-US" sz="2800" dirty="0">
                <a:hlinkClick r:id="rId2"/>
              </a:rPr>
              <a:t> </a:t>
            </a:r>
            <a:r>
              <a:rPr lang="en-US" sz="2800" dirty="0"/>
              <a:t>(2013)</a:t>
            </a:r>
            <a:br>
              <a:rPr lang="en-US" sz="2800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/>
              <a:t>Today: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FF0000"/>
                </a:solidFill>
              </a:rPr>
              <a:t>15</a:t>
            </a:r>
            <a:r>
              <a:rPr lang="en-GB" sz="3600" dirty="0"/>
              <a:t> crops supply </a:t>
            </a:r>
            <a:r>
              <a:rPr lang="en-GB" sz="3600" dirty="0">
                <a:solidFill>
                  <a:srgbClr val="008000"/>
                </a:solidFill>
              </a:rPr>
              <a:t>90%</a:t>
            </a:r>
            <a:r>
              <a:rPr lang="en-GB" sz="3600" dirty="0"/>
              <a:t> of the world’s calories 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FF0000"/>
                </a:solidFill>
              </a:rPr>
              <a:t>3</a:t>
            </a:r>
            <a:r>
              <a:rPr lang="en-GB" sz="3600" dirty="0"/>
              <a:t> crops (wheat, maize, rice) supply </a:t>
            </a:r>
            <a:r>
              <a:rPr lang="en-GB" sz="3600" dirty="0">
                <a:solidFill>
                  <a:srgbClr val="008000"/>
                </a:solidFill>
              </a:rPr>
              <a:t>60%</a:t>
            </a:r>
            <a:r>
              <a:rPr lang="en-GB" sz="3600" dirty="0"/>
              <a:t> of the world’s calories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074509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Spraying pesticides</a:t>
            </a:r>
            <a:endParaRPr lang="en-US" dirty="0"/>
          </a:p>
        </p:txBody>
      </p:sp>
      <p:pic>
        <p:nvPicPr>
          <p:cNvPr id="4" name="Content Placeholder 3" descr="pesticid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45" r="-109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94348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Artichoke growers in California spraying pesticides</a:t>
            </a:r>
          </a:p>
        </p:txBody>
      </p:sp>
      <p:pic>
        <p:nvPicPr>
          <p:cNvPr id="4" name="Content Placeholder 3" descr="artichoke workers in california-pesticid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69" b="-102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70830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Milk production </a:t>
            </a:r>
            <a:br>
              <a:rPr lang="en-US" dirty="0"/>
            </a:br>
            <a:r>
              <a:rPr lang="en-US" dirty="0"/>
              <a:t>(per cow)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/>
              <a:t>1900    2,000 litres</a:t>
            </a: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/>
              <a:t>2010   10,000 litres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714448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Dr. Charles </a:t>
            </a:r>
            <a:r>
              <a:rPr lang="en-US" sz="2000" dirty="0" err="1"/>
              <a:t>Wasonga</a:t>
            </a:r>
            <a:r>
              <a:rPr lang="en-US" sz="2000" dirty="0"/>
              <a:t> evaluates the performance of green beans grown at lower altitudes at the International Centre of Insect Physiology and Ecology in </a:t>
            </a:r>
            <a:r>
              <a:rPr lang="en-US" sz="2000" dirty="0" err="1"/>
              <a:t>Mbita</a:t>
            </a:r>
            <a:r>
              <a:rPr lang="en-US" sz="2000" dirty="0"/>
              <a:t> Point, Kenya.</a:t>
            </a:r>
          </a:p>
        </p:txBody>
      </p:sp>
      <p:pic>
        <p:nvPicPr>
          <p:cNvPr id="4" name="Content Placeholder 3" descr="Beans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98" r="-122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44304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sz="3200" dirty="0"/>
            </a:br>
            <a:r>
              <a:rPr lang="en-GB" sz="3200" dirty="0"/>
              <a:t>Norman Borlaug and the Green Revolution</a:t>
            </a:r>
            <a:br>
              <a:rPr lang="en-GB" sz="3200" dirty="0"/>
            </a:b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6781" r="-26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72539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Iowa corn fields</a:t>
            </a:r>
          </a:p>
        </p:txBody>
      </p:sp>
      <p:pic>
        <p:nvPicPr>
          <p:cNvPr id="4" name="Content Placeholder 3" descr="corn-field-iowa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37" r="-122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775349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desertification of the Aral Sea</a:t>
            </a:r>
          </a:p>
        </p:txBody>
      </p:sp>
      <p:pic>
        <p:nvPicPr>
          <p:cNvPr id="4" name="Content Placeholder 3" descr="Aral_Sea_chronology_l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53" b="-3253"/>
          <a:stretch>
            <a:fillRect/>
          </a:stretch>
        </p:blipFill>
        <p:spPr>
          <a:xfrm>
            <a:off x="498475" y="1761565"/>
            <a:ext cx="5725513" cy="30673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988" y="4557535"/>
            <a:ext cx="2983365" cy="222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8924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891834"/>
          </a:xfrm>
        </p:spPr>
        <p:txBody>
          <a:bodyPr/>
          <a:lstStyle/>
          <a:p>
            <a:r>
              <a:rPr lang="en-US" sz="3600" dirty="0"/>
              <a:t>Dorothea Lange, </a:t>
            </a:r>
            <a:r>
              <a:rPr lang="en-US" sz="3600" i="1" dirty="0"/>
              <a:t>Migrant Mother, Nipomo, California</a:t>
            </a:r>
            <a:r>
              <a:rPr lang="en-US" sz="3600" dirty="0"/>
              <a:t>, 1936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4" name="Content Placeholder 3" descr="dorothealangepeapicker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180" r="-66180"/>
          <a:stretch>
            <a:fillRect/>
          </a:stretch>
        </p:blipFill>
        <p:spPr>
          <a:xfrm>
            <a:off x="498474" y="2233053"/>
            <a:ext cx="8147051" cy="4364598"/>
          </a:xfrm>
        </p:spPr>
      </p:pic>
    </p:spTree>
    <p:extLst>
      <p:ext uri="{BB962C8B-B14F-4D97-AF65-F5344CB8AC3E}">
        <p14:creationId xmlns:p14="http://schemas.microsoft.com/office/powerpoint/2010/main" val="1560178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 harvesters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2026" r="-120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4119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2102971"/>
          </a:xfrm>
        </p:spPr>
        <p:txBody>
          <a:bodyPr/>
          <a:lstStyle/>
          <a:p>
            <a:r>
              <a:rPr lang="en-US" sz="3600" dirty="0"/>
              <a:t>Modern industrial vs. traditional agricultural:</a:t>
            </a:r>
            <a:br>
              <a:rPr lang="en-US" sz="3600" dirty="0"/>
            </a:br>
            <a:r>
              <a:rPr lang="en-US" sz="3600" dirty="0"/>
              <a:t>yields per worker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2585545"/>
            <a:ext cx="8147051" cy="354061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2000 tonnes of grain per worker per year </a:t>
            </a:r>
          </a:p>
          <a:p>
            <a:pPr marL="0" indent="0">
              <a:buNone/>
            </a:pPr>
            <a:r>
              <a:rPr lang="en-GB" sz="2800" dirty="0"/>
              <a:t>vs.</a:t>
            </a:r>
          </a:p>
          <a:p>
            <a:pPr marL="0" indent="0">
              <a:buNone/>
            </a:pPr>
            <a:r>
              <a:rPr lang="en-GB" sz="2800" dirty="0"/>
              <a:t>1 tonne of grain per worker per year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5652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Marcel Mazoyer and Laurence Roudart, </a:t>
            </a:r>
            <a:br>
              <a:rPr lang="en-US" sz="2000" dirty="0"/>
            </a:br>
            <a:r>
              <a:rPr lang="en-US" sz="2000" i="1" u="sng" dirty="0">
                <a:hlinkClick r:id="rId2"/>
              </a:rPr>
              <a:t> A History of World Agriculture: from the Neolithic Age to the Present </a:t>
            </a:r>
            <a:r>
              <a:rPr lang="en-US" sz="2000" dirty="0"/>
              <a:t>(2014).</a:t>
            </a:r>
            <a:br>
              <a:rPr lang="en-GB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In 2014: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1.3 billion people economically active in agriculture</a:t>
            </a:r>
          </a:p>
          <a:p>
            <a:pPr marL="0" indent="0">
              <a:buNone/>
            </a:pPr>
            <a:r>
              <a:rPr lang="en-GB" sz="2800" dirty="0"/>
              <a:t>28 million tractors—2% of farmers own</a:t>
            </a:r>
          </a:p>
          <a:p>
            <a:pPr marL="0" indent="0">
              <a:buNone/>
            </a:pPr>
            <a:r>
              <a:rPr lang="en-GB" sz="2800" dirty="0"/>
              <a:t>250 million draught animals—19% of farmers own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8066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easant with machete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07" r="-120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008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For agriculture you need to. 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GB" dirty="0"/>
              <a:t>elect seeds</a:t>
            </a:r>
          </a:p>
          <a:p>
            <a:pPr marL="0" indent="0">
              <a:buNone/>
            </a:pPr>
            <a:r>
              <a:rPr lang="en-GB" dirty="0"/>
              <a:t>Manage the supply of water</a:t>
            </a:r>
          </a:p>
          <a:p>
            <a:pPr marL="0" indent="0">
              <a:buNone/>
            </a:pPr>
            <a:r>
              <a:rPr lang="en-GB" dirty="0"/>
              <a:t> renew the soil’s fertility</a:t>
            </a:r>
          </a:p>
          <a:p>
            <a:pPr marL="0" indent="0">
              <a:buNone/>
            </a:pPr>
            <a:r>
              <a:rPr lang="en-GB" dirty="0"/>
              <a:t>Protect the crop from pests</a:t>
            </a:r>
          </a:p>
          <a:p>
            <a:pPr marL="0" indent="0">
              <a:buNone/>
            </a:pPr>
            <a:r>
              <a:rPr lang="en-GB" dirty="0"/>
              <a:t>Apply some source of power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40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4609</TotalTime>
  <Words>552</Words>
  <Application>Microsoft Macintosh PowerPoint</Application>
  <PresentationFormat>On-screen Show (4:3)</PresentationFormat>
  <Paragraphs>102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Book Antiqua</vt:lpstr>
      <vt:lpstr>Wingdings 2</vt:lpstr>
      <vt:lpstr>Saddle</vt:lpstr>
      <vt:lpstr>A Brief History of Agriculture</vt:lpstr>
      <vt:lpstr>Shennong, Emperor of the Five Grains*  *wheat, rice, millet, soybean, sorghum</vt:lpstr>
      <vt:lpstr>Meso-American Maize Deities</vt:lpstr>
      <vt:lpstr>Paul McMahon, Feeding Frenzy: the New Politics of Food (2013) </vt:lpstr>
      <vt:lpstr>Combine harvesters</vt:lpstr>
      <vt:lpstr>Modern industrial vs. traditional agricultural: yields per worker</vt:lpstr>
      <vt:lpstr>Marcel Mazoyer and Laurence Roudart,   A History of World Agriculture: from the Neolithic Age to the Present (2014). </vt:lpstr>
      <vt:lpstr>PowerPoint Presentation</vt:lpstr>
      <vt:lpstr>For agriculture you need to. . .</vt:lpstr>
      <vt:lpstr>Early agriculture</vt:lpstr>
      <vt:lpstr>Early agriculture</vt:lpstr>
      <vt:lpstr>Various varieties of wheat:  small spelt, einkorn, emmer, common spelt  </vt:lpstr>
      <vt:lpstr>PowerPoint Presentation</vt:lpstr>
      <vt:lpstr>Millet</vt:lpstr>
      <vt:lpstr>PowerPoint Presentation</vt:lpstr>
      <vt:lpstr>Thai farmer with cassava (aka manioc)</vt:lpstr>
      <vt:lpstr>PowerPoint Presentation</vt:lpstr>
      <vt:lpstr>Slash and burn, or swidden agriculture (Indonesia)</vt:lpstr>
      <vt:lpstr>PowerPoint Presentation</vt:lpstr>
      <vt:lpstr>Early agriculture</vt:lpstr>
      <vt:lpstr>PowerPoint Presentation</vt:lpstr>
      <vt:lpstr>Important Themes</vt:lpstr>
      <vt:lpstr>An Ard Plough</vt:lpstr>
      <vt:lpstr>Ard Plough</vt:lpstr>
      <vt:lpstr>An Ard Plough in Action</vt:lpstr>
      <vt:lpstr>Inca terraces near Písac (Peru), 15th century</vt:lpstr>
      <vt:lpstr>Continuities. . .</vt:lpstr>
      <vt:lpstr>Columbian Exchange</vt:lpstr>
      <vt:lpstr>1920s advertisement for a mouldboard plough</vt:lpstr>
      <vt:lpstr>  Jethro Tull’s Seed drill </vt:lpstr>
      <vt:lpstr>A tea plantation</vt:lpstr>
      <vt:lpstr>Cuban sugar plantation, 19th century</vt:lpstr>
      <vt:lpstr>Newly-arrived Indian indentured  labourers in Trinidad</vt:lpstr>
      <vt:lpstr>Jean-François Millet, The Gleaners, 1857</vt:lpstr>
      <vt:lpstr>19th- and 20th-century Developments</vt:lpstr>
      <vt:lpstr>Combine harvesters</vt:lpstr>
      <vt:lpstr>19th- and 20th-century Developments</vt:lpstr>
      <vt:lpstr>Fertilisers A  guano island</vt:lpstr>
      <vt:lpstr>Fritz Haber and Carl Bosch </vt:lpstr>
      <vt:lpstr>Spraying pesticides</vt:lpstr>
      <vt:lpstr>Artichoke growers in California spraying pesticides</vt:lpstr>
      <vt:lpstr>Daily Milk production  (per cow)</vt:lpstr>
      <vt:lpstr>Dr. Charles Wasonga evaluates the performance of green beans grown at lower altitudes at the International Centre of Insect Physiology and Ecology in Mbita Point, Kenya.</vt:lpstr>
      <vt:lpstr> Norman Borlaug and the Green Revolution </vt:lpstr>
      <vt:lpstr>Iowa corn fields</vt:lpstr>
      <vt:lpstr>The desertification of the Aral Sea</vt:lpstr>
      <vt:lpstr>Dorothea Lange, Migrant Mother, Nipomo, California, 1936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Earle</dc:creator>
  <cp:lastModifiedBy>Earle, Rebecca</cp:lastModifiedBy>
  <cp:revision>220</cp:revision>
  <dcterms:created xsi:type="dcterms:W3CDTF">2016-09-14T18:43:28Z</dcterms:created>
  <dcterms:modified xsi:type="dcterms:W3CDTF">2022-10-16T21:11:16Z</dcterms:modified>
</cp:coreProperties>
</file>