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6" r:id="rId2"/>
    <p:sldId id="257" r:id="rId3"/>
    <p:sldId id="278" r:id="rId4"/>
    <p:sldId id="292" r:id="rId5"/>
    <p:sldId id="291" r:id="rId6"/>
    <p:sldId id="265" r:id="rId7"/>
    <p:sldId id="280" r:id="rId8"/>
    <p:sldId id="281" r:id="rId9"/>
    <p:sldId id="283" r:id="rId10"/>
    <p:sldId id="312" r:id="rId11"/>
    <p:sldId id="284" r:id="rId12"/>
    <p:sldId id="273" r:id="rId13"/>
    <p:sldId id="293" r:id="rId14"/>
    <p:sldId id="275" r:id="rId15"/>
    <p:sldId id="285" r:id="rId16"/>
    <p:sldId id="294" r:id="rId17"/>
    <p:sldId id="313" r:id="rId18"/>
    <p:sldId id="286" r:id="rId19"/>
    <p:sldId id="276" r:id="rId20"/>
    <p:sldId id="288" r:id="rId21"/>
    <p:sldId id="270" r:id="rId22"/>
    <p:sldId id="295" r:id="rId23"/>
    <p:sldId id="296" r:id="rId24"/>
    <p:sldId id="266" r:id="rId25"/>
    <p:sldId id="290" r:id="rId26"/>
    <p:sldId id="311" r:id="rId27"/>
    <p:sldId id="297" r:id="rId28"/>
    <p:sldId id="303" r:id="rId29"/>
    <p:sldId id="300" r:id="rId30"/>
    <p:sldId id="277" r:id="rId31"/>
    <p:sldId id="304"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20"/>
    <p:restoredTop sz="94672"/>
  </p:normalViewPr>
  <p:slideViewPr>
    <p:cSldViewPr snapToGrid="0" snapToObjects="1">
      <p:cViewPr varScale="1">
        <p:scale>
          <a:sx n="95" d="100"/>
          <a:sy n="95" d="100"/>
        </p:scale>
        <p:origin x="1816"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662561-840B-3346-B2D5-1CD48E5B3895}" type="datetimeFigureOut">
              <a:rPr lang="en-US" smtClean="0"/>
              <a:t>6/12/23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C0499A-8909-7A4B-B66F-21C72C6765DC}" type="slidenum">
              <a:rPr lang="en-US" smtClean="0"/>
              <a:t>‹#›</a:t>
            </a:fld>
            <a:endParaRPr lang="en-US"/>
          </a:p>
        </p:txBody>
      </p:sp>
    </p:spTree>
    <p:extLst>
      <p:ext uri="{BB962C8B-B14F-4D97-AF65-F5344CB8AC3E}">
        <p14:creationId xmlns:p14="http://schemas.microsoft.com/office/powerpoint/2010/main" val="140394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1C0499A-8909-7A4B-B66F-21C72C6765DC}" type="slidenum">
              <a:rPr lang="en-US" smtClean="0"/>
              <a:t>4</a:t>
            </a:fld>
            <a:endParaRPr lang="en-US"/>
          </a:p>
        </p:txBody>
      </p:sp>
    </p:spTree>
    <p:extLst>
      <p:ext uri="{BB962C8B-B14F-4D97-AF65-F5344CB8AC3E}">
        <p14:creationId xmlns:p14="http://schemas.microsoft.com/office/powerpoint/2010/main" val="1050821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BE37894-52D1-5943-BBB6-968B05A1D984}" type="datetimeFigureOut">
              <a:rPr lang="en-US" smtClean="0"/>
              <a:t>6/12/23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CFD43E-CDBC-5D4F-8BC5-98814B5D9D4C}" type="slidenum">
              <a:rPr lang="en-US" smtClean="0"/>
              <a:t>‹#›</a:t>
            </a:fld>
            <a:endParaRPr lang="en-US"/>
          </a:p>
        </p:txBody>
      </p:sp>
    </p:spTree>
    <p:extLst>
      <p:ext uri="{BB962C8B-B14F-4D97-AF65-F5344CB8AC3E}">
        <p14:creationId xmlns:p14="http://schemas.microsoft.com/office/powerpoint/2010/main" val="197041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E37894-52D1-5943-BBB6-968B05A1D984}" type="datetimeFigureOut">
              <a:rPr lang="en-US" smtClean="0"/>
              <a:t>6/12/23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CFD43E-CDBC-5D4F-8BC5-98814B5D9D4C}" type="slidenum">
              <a:rPr lang="en-US" smtClean="0"/>
              <a:t>‹#›</a:t>
            </a:fld>
            <a:endParaRPr lang="en-US"/>
          </a:p>
        </p:txBody>
      </p:sp>
    </p:spTree>
    <p:extLst>
      <p:ext uri="{BB962C8B-B14F-4D97-AF65-F5344CB8AC3E}">
        <p14:creationId xmlns:p14="http://schemas.microsoft.com/office/powerpoint/2010/main" val="2513133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E37894-52D1-5943-BBB6-968B05A1D984}" type="datetimeFigureOut">
              <a:rPr lang="en-US" smtClean="0"/>
              <a:t>6/12/23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CFD43E-CDBC-5D4F-8BC5-98814B5D9D4C}" type="slidenum">
              <a:rPr lang="en-US" smtClean="0"/>
              <a:t>‹#›</a:t>
            </a:fld>
            <a:endParaRPr lang="en-US"/>
          </a:p>
        </p:txBody>
      </p:sp>
    </p:spTree>
    <p:extLst>
      <p:ext uri="{BB962C8B-B14F-4D97-AF65-F5344CB8AC3E}">
        <p14:creationId xmlns:p14="http://schemas.microsoft.com/office/powerpoint/2010/main" val="3888921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E37894-52D1-5943-BBB6-968B05A1D984}" type="datetimeFigureOut">
              <a:rPr lang="en-US" smtClean="0"/>
              <a:t>6/12/23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CFD43E-CDBC-5D4F-8BC5-98814B5D9D4C}" type="slidenum">
              <a:rPr lang="en-US" smtClean="0"/>
              <a:t>‹#›</a:t>
            </a:fld>
            <a:endParaRPr lang="en-US"/>
          </a:p>
        </p:txBody>
      </p:sp>
    </p:spTree>
    <p:extLst>
      <p:ext uri="{BB962C8B-B14F-4D97-AF65-F5344CB8AC3E}">
        <p14:creationId xmlns:p14="http://schemas.microsoft.com/office/powerpoint/2010/main" val="4235306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E37894-52D1-5943-BBB6-968B05A1D984}" type="datetimeFigureOut">
              <a:rPr lang="en-US" smtClean="0"/>
              <a:t>6/12/23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CFD43E-CDBC-5D4F-8BC5-98814B5D9D4C}" type="slidenum">
              <a:rPr lang="en-US" smtClean="0"/>
              <a:t>‹#›</a:t>
            </a:fld>
            <a:endParaRPr lang="en-US"/>
          </a:p>
        </p:txBody>
      </p:sp>
    </p:spTree>
    <p:extLst>
      <p:ext uri="{BB962C8B-B14F-4D97-AF65-F5344CB8AC3E}">
        <p14:creationId xmlns:p14="http://schemas.microsoft.com/office/powerpoint/2010/main" val="2128596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BE37894-52D1-5943-BBB6-968B05A1D984}" type="datetimeFigureOut">
              <a:rPr lang="en-US" smtClean="0"/>
              <a:t>6/12/23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CFD43E-CDBC-5D4F-8BC5-98814B5D9D4C}" type="slidenum">
              <a:rPr lang="en-US" smtClean="0"/>
              <a:t>‹#›</a:t>
            </a:fld>
            <a:endParaRPr lang="en-US"/>
          </a:p>
        </p:txBody>
      </p:sp>
    </p:spTree>
    <p:extLst>
      <p:ext uri="{BB962C8B-B14F-4D97-AF65-F5344CB8AC3E}">
        <p14:creationId xmlns:p14="http://schemas.microsoft.com/office/powerpoint/2010/main" val="2926971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BE37894-52D1-5943-BBB6-968B05A1D984}" type="datetimeFigureOut">
              <a:rPr lang="en-US" smtClean="0"/>
              <a:t>6/12/23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CFD43E-CDBC-5D4F-8BC5-98814B5D9D4C}" type="slidenum">
              <a:rPr lang="en-US" smtClean="0"/>
              <a:t>‹#›</a:t>
            </a:fld>
            <a:endParaRPr lang="en-US"/>
          </a:p>
        </p:txBody>
      </p:sp>
    </p:spTree>
    <p:extLst>
      <p:ext uri="{BB962C8B-B14F-4D97-AF65-F5344CB8AC3E}">
        <p14:creationId xmlns:p14="http://schemas.microsoft.com/office/powerpoint/2010/main" val="1995175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BE37894-52D1-5943-BBB6-968B05A1D984}" type="datetimeFigureOut">
              <a:rPr lang="en-US" smtClean="0"/>
              <a:t>6/12/23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CFD43E-CDBC-5D4F-8BC5-98814B5D9D4C}" type="slidenum">
              <a:rPr lang="en-US" smtClean="0"/>
              <a:t>‹#›</a:t>
            </a:fld>
            <a:endParaRPr lang="en-US"/>
          </a:p>
        </p:txBody>
      </p:sp>
    </p:spTree>
    <p:extLst>
      <p:ext uri="{BB962C8B-B14F-4D97-AF65-F5344CB8AC3E}">
        <p14:creationId xmlns:p14="http://schemas.microsoft.com/office/powerpoint/2010/main" val="2511354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E37894-52D1-5943-BBB6-968B05A1D984}" type="datetimeFigureOut">
              <a:rPr lang="en-US" smtClean="0"/>
              <a:t>6/12/23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CFD43E-CDBC-5D4F-8BC5-98814B5D9D4C}" type="slidenum">
              <a:rPr lang="en-US" smtClean="0"/>
              <a:t>‹#›</a:t>
            </a:fld>
            <a:endParaRPr lang="en-US"/>
          </a:p>
        </p:txBody>
      </p:sp>
    </p:spTree>
    <p:extLst>
      <p:ext uri="{BB962C8B-B14F-4D97-AF65-F5344CB8AC3E}">
        <p14:creationId xmlns:p14="http://schemas.microsoft.com/office/powerpoint/2010/main" val="1866288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BE37894-52D1-5943-BBB6-968B05A1D984}" type="datetimeFigureOut">
              <a:rPr lang="en-US" smtClean="0"/>
              <a:t>6/12/23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CFD43E-CDBC-5D4F-8BC5-98814B5D9D4C}" type="slidenum">
              <a:rPr lang="en-US" smtClean="0"/>
              <a:t>‹#›</a:t>
            </a:fld>
            <a:endParaRPr lang="en-US"/>
          </a:p>
        </p:txBody>
      </p:sp>
    </p:spTree>
    <p:extLst>
      <p:ext uri="{BB962C8B-B14F-4D97-AF65-F5344CB8AC3E}">
        <p14:creationId xmlns:p14="http://schemas.microsoft.com/office/powerpoint/2010/main" val="3330353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BE37894-52D1-5943-BBB6-968B05A1D984}" type="datetimeFigureOut">
              <a:rPr lang="en-US" smtClean="0"/>
              <a:t>6/12/23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CFD43E-CDBC-5D4F-8BC5-98814B5D9D4C}" type="slidenum">
              <a:rPr lang="en-US" smtClean="0"/>
              <a:t>‹#›</a:t>
            </a:fld>
            <a:endParaRPr lang="en-US"/>
          </a:p>
        </p:txBody>
      </p:sp>
    </p:spTree>
    <p:extLst>
      <p:ext uri="{BB962C8B-B14F-4D97-AF65-F5344CB8AC3E}">
        <p14:creationId xmlns:p14="http://schemas.microsoft.com/office/powerpoint/2010/main" val="3429346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E37894-52D1-5943-BBB6-968B05A1D984}" type="datetimeFigureOut">
              <a:rPr lang="en-US" smtClean="0"/>
              <a:t>6/12/23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CFD43E-CDBC-5D4F-8BC5-98814B5D9D4C}" type="slidenum">
              <a:rPr lang="en-US" smtClean="0"/>
              <a:t>‹#›</a:t>
            </a:fld>
            <a:endParaRPr lang="en-US"/>
          </a:p>
        </p:txBody>
      </p:sp>
    </p:spTree>
    <p:extLst>
      <p:ext uri="{BB962C8B-B14F-4D97-AF65-F5344CB8AC3E}">
        <p14:creationId xmlns:p14="http://schemas.microsoft.com/office/powerpoint/2010/main" val="3996606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tiff"/></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58975"/>
            <a:ext cx="7772400" cy="1470025"/>
          </a:xfrm>
        </p:spPr>
        <p:txBody>
          <a:bodyPr>
            <a:normAutofit fontScale="90000"/>
          </a:bodyPr>
          <a:lstStyle/>
          <a:p>
            <a:r>
              <a:rPr lang="en-GB" b="1" dirty="0"/>
              <a:t>The Cookbook As Historical Document</a:t>
            </a:r>
            <a:br>
              <a:rPr lang="en-GB" dirty="0"/>
            </a:b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66127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A4322-3429-BA4F-8574-47C23413CDE0}"/>
              </a:ext>
            </a:extLst>
          </p:cNvPr>
          <p:cNvSpPr>
            <a:spLocks noGrp="1"/>
          </p:cNvSpPr>
          <p:nvPr>
            <p:ph type="title"/>
          </p:nvPr>
        </p:nvSpPr>
        <p:spPr/>
        <p:txBody>
          <a:bodyPr/>
          <a:lstStyle/>
          <a:p>
            <a:r>
              <a:rPr lang="en-US" b="1" dirty="0"/>
              <a:t>An Example from Colonial Mexico</a:t>
            </a:r>
          </a:p>
        </p:txBody>
      </p:sp>
      <p:sp>
        <p:nvSpPr>
          <p:cNvPr id="3" name="Content Placeholder 2">
            <a:extLst>
              <a:ext uri="{FF2B5EF4-FFF2-40B4-BE49-F238E27FC236}">
                <a16:creationId xmlns:a16="http://schemas.microsoft.com/office/drawing/2014/main" id="{D52091FF-E625-504E-A9BD-18DA75780697}"/>
              </a:ext>
            </a:extLst>
          </p:cNvPr>
          <p:cNvSpPr>
            <a:spLocks noGrp="1"/>
          </p:cNvSpPr>
          <p:nvPr>
            <p:ph idx="1"/>
          </p:nvPr>
        </p:nvSpPr>
        <p:spPr/>
        <p:txBody>
          <a:bodyPr/>
          <a:lstStyle/>
          <a:p>
            <a:pPr marL="0" indent="0">
              <a:buNone/>
            </a:pPr>
            <a:r>
              <a:rPr lang="en-GB" dirty="0"/>
              <a:t>An 18</a:t>
            </a:r>
            <a:r>
              <a:rPr lang="en-GB" baseline="30000" dirty="0"/>
              <a:t>th</a:t>
            </a:r>
            <a:r>
              <a:rPr lang="en-GB" dirty="0"/>
              <a:t>-century manuscript cookbook that includes no recipes reflecting indigenous culture . . . BUT the cooking instructions do reflect indigenous cooking technologies such as using a </a:t>
            </a:r>
            <a:r>
              <a:rPr lang="en-GB" i="1" dirty="0"/>
              <a:t>metate </a:t>
            </a:r>
            <a:r>
              <a:rPr lang="en-GB" dirty="0"/>
              <a:t>or griding stone or cooking on a </a:t>
            </a:r>
            <a:r>
              <a:rPr lang="en-GB" dirty="0" err="1"/>
              <a:t>comal</a:t>
            </a:r>
            <a:r>
              <a:rPr lang="en-GB" dirty="0"/>
              <a:t>.</a:t>
            </a:r>
          </a:p>
          <a:p>
            <a:endParaRPr lang="en-GB" dirty="0"/>
          </a:p>
          <a:p>
            <a:pPr marL="0" indent="0">
              <a:buNone/>
            </a:pPr>
            <a:endParaRPr lang="en-US" dirty="0"/>
          </a:p>
        </p:txBody>
      </p:sp>
      <p:pic>
        <p:nvPicPr>
          <p:cNvPr id="4" name="Picture 3">
            <a:extLst>
              <a:ext uri="{FF2B5EF4-FFF2-40B4-BE49-F238E27FC236}">
                <a16:creationId xmlns:a16="http://schemas.microsoft.com/office/drawing/2014/main" id="{93A3E65E-D9A4-3C46-9F16-93FD0F3946DF}"/>
              </a:ext>
            </a:extLst>
          </p:cNvPr>
          <p:cNvPicPr>
            <a:picLocks noChangeAspect="1"/>
          </p:cNvPicPr>
          <p:nvPr/>
        </p:nvPicPr>
        <p:blipFill>
          <a:blip r:embed="rId2"/>
          <a:stretch>
            <a:fillRect/>
          </a:stretch>
        </p:blipFill>
        <p:spPr>
          <a:xfrm>
            <a:off x="5181600" y="4223349"/>
            <a:ext cx="3505200" cy="2360013"/>
          </a:xfrm>
          <a:prstGeom prst="rect">
            <a:avLst/>
          </a:prstGeom>
        </p:spPr>
      </p:pic>
      <p:pic>
        <p:nvPicPr>
          <p:cNvPr id="5" name="Picture 4">
            <a:extLst>
              <a:ext uri="{FF2B5EF4-FFF2-40B4-BE49-F238E27FC236}">
                <a16:creationId xmlns:a16="http://schemas.microsoft.com/office/drawing/2014/main" id="{243C5E16-ABFA-6D49-9A96-E7B00671DB5C}"/>
              </a:ext>
            </a:extLst>
          </p:cNvPr>
          <p:cNvPicPr>
            <a:picLocks noChangeAspect="1"/>
          </p:cNvPicPr>
          <p:nvPr/>
        </p:nvPicPr>
        <p:blipFill>
          <a:blip r:embed="rId3"/>
          <a:stretch>
            <a:fillRect/>
          </a:stretch>
        </p:blipFill>
        <p:spPr>
          <a:xfrm>
            <a:off x="457200" y="4266705"/>
            <a:ext cx="3429000" cy="2273300"/>
          </a:xfrm>
          <a:prstGeom prst="rect">
            <a:avLst/>
          </a:prstGeom>
        </p:spPr>
      </p:pic>
    </p:spTree>
    <p:extLst>
      <p:ext uri="{BB962C8B-B14F-4D97-AF65-F5344CB8AC3E}">
        <p14:creationId xmlns:p14="http://schemas.microsoft.com/office/powerpoint/2010/main" val="2683443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9276"/>
          </a:xfrm>
        </p:spPr>
        <p:txBody>
          <a:bodyPr>
            <a:normAutofit fontScale="90000"/>
          </a:bodyPr>
          <a:lstStyle/>
          <a:p>
            <a:r>
              <a:rPr lang="en-US" b="1" dirty="0"/>
              <a:t>Cookbooks can reveal . . . </a:t>
            </a:r>
          </a:p>
        </p:txBody>
      </p:sp>
      <p:sp>
        <p:nvSpPr>
          <p:cNvPr id="3" name="Content Placeholder 2"/>
          <p:cNvSpPr>
            <a:spLocks noGrp="1"/>
          </p:cNvSpPr>
          <p:nvPr>
            <p:ph idx="1"/>
          </p:nvPr>
        </p:nvSpPr>
        <p:spPr>
          <a:xfrm>
            <a:off x="457200" y="993913"/>
            <a:ext cx="8229600" cy="5749539"/>
          </a:xfrm>
        </p:spPr>
        <p:txBody>
          <a:bodyPr/>
          <a:lstStyle/>
          <a:p>
            <a:r>
              <a:rPr lang="en-GB" dirty="0"/>
              <a:t>prescriptive ideas about what we should eat</a:t>
            </a:r>
          </a:p>
          <a:p>
            <a:r>
              <a:rPr lang="en-GB" dirty="0"/>
              <a:t>lived experience and daily life</a:t>
            </a:r>
            <a:endParaRPr lang="en-US" dirty="0"/>
          </a:p>
          <a:p>
            <a:r>
              <a:rPr lang="en-US" dirty="0"/>
              <a:t>r</a:t>
            </a:r>
            <a:r>
              <a:rPr lang="en-GB" dirty="0" err="1"/>
              <a:t>egional</a:t>
            </a:r>
            <a:r>
              <a:rPr lang="en-GB" dirty="0"/>
              <a:t> and national identities</a:t>
            </a:r>
          </a:p>
          <a:p>
            <a:pPr marL="457200" lvl="1" indent="0">
              <a:buNone/>
            </a:pPr>
            <a:r>
              <a:rPr lang="en-GB" dirty="0"/>
              <a:t>(dishes labelled as regional or national, nation-building discourse)</a:t>
            </a:r>
          </a:p>
          <a:p>
            <a:pPr marL="0" indent="0">
              <a:buNone/>
            </a:pPr>
            <a:endParaRPr lang="en-GB" dirty="0"/>
          </a:p>
        </p:txBody>
      </p:sp>
      <p:sp>
        <p:nvSpPr>
          <p:cNvPr id="6" name="TextBox 5">
            <a:extLst>
              <a:ext uri="{FF2B5EF4-FFF2-40B4-BE49-F238E27FC236}">
                <a16:creationId xmlns:a16="http://schemas.microsoft.com/office/drawing/2014/main" id="{D33531EC-3A6C-644C-B8DC-8E446C5A5202}"/>
              </a:ext>
            </a:extLst>
          </p:cNvPr>
          <p:cNvSpPr txBox="1"/>
          <p:nvPr/>
        </p:nvSpPr>
        <p:spPr>
          <a:xfrm>
            <a:off x="305452" y="5864087"/>
            <a:ext cx="5232477" cy="830997"/>
          </a:xfrm>
          <a:prstGeom prst="rect">
            <a:avLst/>
          </a:prstGeom>
          <a:noFill/>
        </p:spPr>
        <p:txBody>
          <a:bodyPr wrap="square" rtlCol="0">
            <a:spAutoFit/>
          </a:bodyPr>
          <a:lstStyle/>
          <a:p>
            <a:r>
              <a:rPr lang="en-GB" sz="1600" dirty="0"/>
              <a:t>Francisco Martinez </a:t>
            </a:r>
            <a:r>
              <a:rPr lang="en-GB" sz="1600" dirty="0" err="1"/>
              <a:t>Montiño</a:t>
            </a:r>
            <a:r>
              <a:rPr lang="en-GB" sz="1600" dirty="0"/>
              <a:t>, </a:t>
            </a:r>
            <a:r>
              <a:rPr lang="en-GB" sz="1600" i="1" dirty="0" err="1"/>
              <a:t>Arte</a:t>
            </a:r>
            <a:r>
              <a:rPr lang="en-GB" sz="1600" i="1" dirty="0"/>
              <a:t> de </a:t>
            </a:r>
            <a:r>
              <a:rPr lang="en-GB" sz="1600" i="1" dirty="0" err="1"/>
              <a:t>cocina</a:t>
            </a:r>
            <a:r>
              <a:rPr lang="en-GB" sz="1600" i="1" dirty="0"/>
              <a:t>, </a:t>
            </a:r>
            <a:r>
              <a:rPr lang="en-GB" sz="1600" i="1" dirty="0" err="1"/>
              <a:t>pasteleria</a:t>
            </a:r>
            <a:r>
              <a:rPr lang="en-GB" sz="1600" i="1" dirty="0"/>
              <a:t>, </a:t>
            </a:r>
            <a:r>
              <a:rPr lang="en-GB" sz="1600" i="1" dirty="0" err="1"/>
              <a:t>vizcocheria</a:t>
            </a:r>
            <a:r>
              <a:rPr lang="en-GB" sz="1600" i="1" dirty="0"/>
              <a:t>, y </a:t>
            </a:r>
            <a:r>
              <a:rPr lang="en-GB" sz="1600" i="1" dirty="0" err="1"/>
              <a:t>conserveria</a:t>
            </a:r>
            <a:r>
              <a:rPr lang="en-GB" sz="1600" i="1" dirty="0"/>
              <a:t> </a:t>
            </a:r>
            <a:r>
              <a:rPr lang="en-GB" sz="1600" dirty="0"/>
              <a:t>(Madrid, 1778; first published 1611).</a:t>
            </a:r>
            <a:endParaRPr lang="en-GB" sz="1600" i="1" dirty="0"/>
          </a:p>
        </p:txBody>
      </p:sp>
      <p:pic>
        <p:nvPicPr>
          <p:cNvPr id="7" name="Picture 6">
            <a:extLst>
              <a:ext uri="{FF2B5EF4-FFF2-40B4-BE49-F238E27FC236}">
                <a16:creationId xmlns:a16="http://schemas.microsoft.com/office/drawing/2014/main" id="{47BDA1B3-2FDF-5445-A52F-0FAFABAAFBFC}"/>
              </a:ext>
            </a:extLst>
          </p:cNvPr>
          <p:cNvPicPr>
            <a:picLocks noChangeAspect="1"/>
          </p:cNvPicPr>
          <p:nvPr/>
        </p:nvPicPr>
        <p:blipFill>
          <a:blip r:embed="rId2"/>
          <a:stretch>
            <a:fillRect/>
          </a:stretch>
        </p:blipFill>
        <p:spPr>
          <a:xfrm>
            <a:off x="5732334" y="3309690"/>
            <a:ext cx="2954466" cy="3433762"/>
          </a:xfrm>
          <a:prstGeom prst="rect">
            <a:avLst/>
          </a:prstGeom>
        </p:spPr>
      </p:pic>
      <p:sp>
        <p:nvSpPr>
          <p:cNvPr id="8" name="TextBox 7">
            <a:extLst>
              <a:ext uri="{FF2B5EF4-FFF2-40B4-BE49-F238E27FC236}">
                <a16:creationId xmlns:a16="http://schemas.microsoft.com/office/drawing/2014/main" id="{E428FB93-BBFC-8B4E-8E96-955B33B16029}"/>
              </a:ext>
            </a:extLst>
          </p:cNvPr>
          <p:cNvSpPr txBox="1"/>
          <p:nvPr/>
        </p:nvSpPr>
        <p:spPr>
          <a:xfrm>
            <a:off x="457200" y="4426406"/>
            <a:ext cx="4957763" cy="1231444"/>
          </a:xfrm>
          <a:prstGeom prst="rect">
            <a:avLst/>
          </a:prstGeom>
          <a:noFill/>
        </p:spPr>
        <p:txBody>
          <a:bodyPr wrap="square" rtlCol="0">
            <a:spAutoFit/>
          </a:bodyPr>
          <a:lstStyle/>
          <a:p>
            <a:r>
              <a:rPr lang="en-US" sz="2400" dirty="0"/>
              <a:t>‘</a:t>
            </a:r>
            <a:r>
              <a:rPr lang="en-US" sz="2400" i="1" dirty="0"/>
              <a:t>Beef soup in the Portuguese Style</a:t>
            </a:r>
            <a:r>
              <a:rPr lang="en-US" sz="2400" dirty="0"/>
              <a:t>. . . These Portuguese-style soups are much eaten by the Portuguese.’</a:t>
            </a:r>
          </a:p>
        </p:txBody>
      </p:sp>
    </p:spTree>
    <p:extLst>
      <p:ext uri="{BB962C8B-B14F-4D97-AF65-F5344CB8AC3E}">
        <p14:creationId xmlns:p14="http://schemas.microsoft.com/office/powerpoint/2010/main" val="4149309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3" y="63975"/>
            <a:ext cx="8229600" cy="1325562"/>
          </a:xfrm>
        </p:spPr>
        <p:txBody>
          <a:bodyPr>
            <a:normAutofit/>
          </a:bodyPr>
          <a:lstStyle/>
          <a:p>
            <a:r>
              <a:rPr lang="en-US" sz="3600" b="1" dirty="0"/>
              <a:t>Cookbooks as Sites of Nationalism</a:t>
            </a:r>
          </a:p>
        </p:txBody>
      </p:sp>
      <p:sp>
        <p:nvSpPr>
          <p:cNvPr id="3" name="Content Placeholder 2"/>
          <p:cNvSpPr>
            <a:spLocks noGrp="1"/>
          </p:cNvSpPr>
          <p:nvPr>
            <p:ph idx="1"/>
          </p:nvPr>
        </p:nvSpPr>
        <p:spPr>
          <a:xfrm>
            <a:off x="100014" y="1692221"/>
            <a:ext cx="3700461" cy="5101803"/>
          </a:xfrm>
        </p:spPr>
        <p:txBody>
          <a:bodyPr>
            <a:normAutofit/>
          </a:bodyPr>
          <a:lstStyle/>
          <a:p>
            <a:pPr marL="0" indent="0">
              <a:buNone/>
            </a:pPr>
            <a:r>
              <a:rPr lang="en-GB" sz="3100" dirty="0"/>
              <a:t>Cookbooks are ‘highly effective instruments in the creation and consolidation of national identity’.</a:t>
            </a:r>
          </a:p>
          <a:p>
            <a:pPr marL="0" indent="0">
              <a:buNone/>
            </a:pPr>
            <a:endParaRPr lang="en-GB" sz="2000" dirty="0"/>
          </a:p>
          <a:p>
            <a:pPr marL="0" indent="0">
              <a:buNone/>
            </a:pPr>
            <a:r>
              <a:rPr lang="en-GB" sz="1800" dirty="0"/>
              <a:t>Kaori O’Connor, ‘The King’s Christmas Pudding: Globalization, Recipes, and the Commodities of Empire’, </a:t>
            </a:r>
            <a:r>
              <a:rPr lang="en-GB" sz="1800" i="1" dirty="0"/>
              <a:t>Journal of Global History</a:t>
            </a:r>
            <a:r>
              <a:rPr lang="en-GB" sz="1800" dirty="0"/>
              <a:t> 4 (2009).</a:t>
            </a:r>
          </a:p>
        </p:txBody>
      </p:sp>
      <p:pic>
        <p:nvPicPr>
          <p:cNvPr id="4" name="Picture 3">
            <a:extLst>
              <a:ext uri="{FF2B5EF4-FFF2-40B4-BE49-F238E27FC236}">
                <a16:creationId xmlns:a16="http://schemas.microsoft.com/office/drawing/2014/main" id="{243AA77B-C818-AC49-B2F3-D4A64FAFF759}"/>
              </a:ext>
            </a:extLst>
          </p:cNvPr>
          <p:cNvPicPr>
            <a:picLocks noChangeAspect="1"/>
          </p:cNvPicPr>
          <p:nvPr/>
        </p:nvPicPr>
        <p:blipFill>
          <a:blip r:embed="rId2"/>
          <a:stretch>
            <a:fillRect/>
          </a:stretch>
        </p:blipFill>
        <p:spPr>
          <a:xfrm>
            <a:off x="4886985" y="1085850"/>
            <a:ext cx="2857499" cy="2343150"/>
          </a:xfrm>
          <a:prstGeom prst="rect">
            <a:avLst/>
          </a:prstGeom>
        </p:spPr>
      </p:pic>
      <p:pic>
        <p:nvPicPr>
          <p:cNvPr id="5" name="Picture 4">
            <a:extLst>
              <a:ext uri="{FF2B5EF4-FFF2-40B4-BE49-F238E27FC236}">
                <a16:creationId xmlns:a16="http://schemas.microsoft.com/office/drawing/2014/main" id="{97A64BA5-2F6C-D343-B45F-A0C103164272}"/>
              </a:ext>
            </a:extLst>
          </p:cNvPr>
          <p:cNvPicPr>
            <a:picLocks noChangeAspect="1"/>
          </p:cNvPicPr>
          <p:nvPr/>
        </p:nvPicPr>
        <p:blipFill>
          <a:blip r:embed="rId3"/>
          <a:stretch>
            <a:fillRect/>
          </a:stretch>
        </p:blipFill>
        <p:spPr>
          <a:xfrm>
            <a:off x="3929063" y="3731685"/>
            <a:ext cx="2283845" cy="2779766"/>
          </a:xfrm>
          <a:prstGeom prst="rect">
            <a:avLst/>
          </a:prstGeom>
        </p:spPr>
      </p:pic>
      <p:pic>
        <p:nvPicPr>
          <p:cNvPr id="6" name="Picture 5">
            <a:extLst>
              <a:ext uri="{FF2B5EF4-FFF2-40B4-BE49-F238E27FC236}">
                <a16:creationId xmlns:a16="http://schemas.microsoft.com/office/drawing/2014/main" id="{7030478A-D861-144C-9BDA-7FF596D2DD8C}"/>
              </a:ext>
            </a:extLst>
          </p:cNvPr>
          <p:cNvPicPr>
            <a:picLocks noChangeAspect="1"/>
          </p:cNvPicPr>
          <p:nvPr/>
        </p:nvPicPr>
        <p:blipFill>
          <a:blip r:embed="rId4"/>
          <a:stretch>
            <a:fillRect/>
          </a:stretch>
        </p:blipFill>
        <p:spPr>
          <a:xfrm>
            <a:off x="6645008" y="3475645"/>
            <a:ext cx="2198953" cy="3291846"/>
          </a:xfrm>
          <a:prstGeom prst="rect">
            <a:avLst/>
          </a:prstGeom>
        </p:spPr>
      </p:pic>
    </p:spTree>
    <p:extLst>
      <p:ext uri="{BB962C8B-B14F-4D97-AF65-F5344CB8AC3E}">
        <p14:creationId xmlns:p14="http://schemas.microsoft.com/office/powerpoint/2010/main" val="4187158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9276"/>
          </a:xfrm>
        </p:spPr>
        <p:txBody>
          <a:bodyPr>
            <a:normAutofit fontScale="90000"/>
          </a:bodyPr>
          <a:lstStyle/>
          <a:p>
            <a:r>
              <a:rPr lang="en-US" b="1" dirty="0"/>
              <a:t>Cookbooks can reveal . . . </a:t>
            </a:r>
          </a:p>
        </p:txBody>
      </p:sp>
      <p:sp>
        <p:nvSpPr>
          <p:cNvPr id="3" name="Content Placeholder 2"/>
          <p:cNvSpPr>
            <a:spLocks noGrp="1"/>
          </p:cNvSpPr>
          <p:nvPr>
            <p:ph idx="1"/>
          </p:nvPr>
        </p:nvSpPr>
        <p:spPr>
          <a:xfrm>
            <a:off x="457200" y="2165489"/>
            <a:ext cx="8229600" cy="5132250"/>
          </a:xfrm>
        </p:spPr>
        <p:txBody>
          <a:bodyPr/>
          <a:lstStyle/>
          <a:p>
            <a:r>
              <a:rPr lang="en-GB" dirty="0"/>
              <a:t>prescriptive ideas about what we should eat</a:t>
            </a:r>
          </a:p>
          <a:p>
            <a:r>
              <a:rPr lang="en-GB" dirty="0"/>
              <a:t>lived experience and daily life</a:t>
            </a:r>
            <a:endParaRPr lang="en-US" dirty="0"/>
          </a:p>
          <a:p>
            <a:r>
              <a:rPr lang="en-US" dirty="0"/>
              <a:t>r</a:t>
            </a:r>
            <a:r>
              <a:rPr lang="en-GB" dirty="0" err="1"/>
              <a:t>egional</a:t>
            </a:r>
            <a:r>
              <a:rPr lang="en-GB" dirty="0"/>
              <a:t> and national identities</a:t>
            </a:r>
          </a:p>
          <a:p>
            <a:r>
              <a:rPr lang="en-GB" dirty="0"/>
              <a:t>ideas about race and identity</a:t>
            </a:r>
          </a:p>
          <a:p>
            <a:pPr marL="0" indent="0">
              <a:buNone/>
            </a:pPr>
            <a:endParaRPr lang="en-GB" dirty="0"/>
          </a:p>
        </p:txBody>
      </p:sp>
    </p:spTree>
    <p:extLst>
      <p:ext uri="{BB962C8B-B14F-4D97-AF65-F5344CB8AC3E}">
        <p14:creationId xmlns:p14="http://schemas.microsoft.com/office/powerpoint/2010/main" val="1865900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2211387"/>
          </a:xfrm>
        </p:spPr>
        <p:txBody>
          <a:bodyPr>
            <a:normAutofit/>
          </a:bodyPr>
          <a:lstStyle/>
          <a:p>
            <a:r>
              <a:rPr lang="en-US" sz="3200" b="1" dirty="0"/>
              <a:t>Cookbooks, Race, and Racism</a:t>
            </a:r>
            <a:br>
              <a:rPr lang="en-US" sz="3200" b="1" dirty="0"/>
            </a:br>
            <a:br>
              <a:rPr lang="en-US" sz="3200" b="1" dirty="0"/>
            </a:br>
            <a:r>
              <a:rPr lang="en-US" sz="3200" dirty="0"/>
              <a:t>A Cuban Example</a:t>
            </a:r>
          </a:p>
        </p:txBody>
      </p:sp>
      <p:sp>
        <p:nvSpPr>
          <p:cNvPr id="3" name="Content Placeholder 2"/>
          <p:cNvSpPr>
            <a:spLocks noGrp="1"/>
          </p:cNvSpPr>
          <p:nvPr>
            <p:ph idx="1"/>
          </p:nvPr>
        </p:nvSpPr>
        <p:spPr>
          <a:xfrm>
            <a:off x="328613" y="2613443"/>
            <a:ext cx="8229600" cy="3812757"/>
          </a:xfrm>
        </p:spPr>
        <p:txBody>
          <a:bodyPr>
            <a:normAutofit fontScale="92500" lnSpcReduction="10000"/>
          </a:bodyPr>
          <a:lstStyle/>
          <a:p>
            <a:pPr marL="0" indent="0">
              <a:buNone/>
            </a:pPr>
            <a:r>
              <a:rPr lang="en-GB" sz="3600" dirty="0"/>
              <a:t>‘By silencing, ignoring, trivializing, and mocking </a:t>
            </a:r>
            <a:r>
              <a:rPr lang="en-GB" sz="3600" dirty="0" err="1"/>
              <a:t>nonwhite</a:t>
            </a:r>
            <a:r>
              <a:rPr lang="en-GB" sz="3600" dirty="0"/>
              <a:t> Cubans and their culinary traditions, the writers of nearly every cookbook from 1900 to 1959 </a:t>
            </a:r>
            <a:r>
              <a:rPr lang="en-GB" sz="3600" dirty="0" err="1"/>
              <a:t>endeavor</a:t>
            </a:r>
            <a:r>
              <a:rPr lang="en-GB" sz="3600" dirty="0"/>
              <a:t> to position Cuba as principally European and white.’ </a:t>
            </a:r>
          </a:p>
          <a:p>
            <a:pPr marL="0" indent="0">
              <a:buNone/>
            </a:pPr>
            <a:endParaRPr lang="en-GB" sz="3600" dirty="0"/>
          </a:p>
          <a:p>
            <a:pPr marL="0" indent="0">
              <a:buNone/>
            </a:pPr>
            <a:r>
              <a:rPr lang="en-GB" sz="1900" dirty="0"/>
              <a:t>Christine </a:t>
            </a:r>
            <a:r>
              <a:rPr lang="en-GB" sz="1900" dirty="0" err="1"/>
              <a:t>Folch</a:t>
            </a:r>
            <a:r>
              <a:rPr lang="en-GB" sz="1900" dirty="0"/>
              <a:t>, ‘Fine Dining: Race in Prerevolution Cuban Cookbooks’, </a:t>
            </a:r>
            <a:r>
              <a:rPr lang="en-GB" sz="1900" i="1" dirty="0"/>
              <a:t>Latin American Research Review </a:t>
            </a:r>
            <a:r>
              <a:rPr lang="en-GB" sz="1900" dirty="0"/>
              <a:t>43:2 (2008).</a:t>
            </a:r>
          </a:p>
        </p:txBody>
      </p:sp>
    </p:spTree>
    <p:extLst>
      <p:ext uri="{BB962C8B-B14F-4D97-AF65-F5344CB8AC3E}">
        <p14:creationId xmlns:p14="http://schemas.microsoft.com/office/powerpoint/2010/main" val="38406525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Cookbooks can reveal . . . </a:t>
            </a:r>
          </a:p>
        </p:txBody>
      </p:sp>
      <p:sp>
        <p:nvSpPr>
          <p:cNvPr id="3" name="Content Placeholder 2"/>
          <p:cNvSpPr>
            <a:spLocks noGrp="1"/>
          </p:cNvSpPr>
          <p:nvPr>
            <p:ph idx="1"/>
          </p:nvPr>
        </p:nvSpPr>
        <p:spPr/>
        <p:txBody>
          <a:bodyPr/>
          <a:lstStyle/>
          <a:p>
            <a:r>
              <a:rPr lang="en-GB" dirty="0"/>
              <a:t>prescriptive ideas about what we should eat</a:t>
            </a:r>
          </a:p>
          <a:p>
            <a:r>
              <a:rPr lang="en-GB" dirty="0"/>
              <a:t>lived experience and daily life</a:t>
            </a:r>
            <a:endParaRPr lang="en-US" dirty="0"/>
          </a:p>
          <a:p>
            <a:r>
              <a:rPr lang="en-US" dirty="0"/>
              <a:t>r</a:t>
            </a:r>
            <a:r>
              <a:rPr lang="en-GB" dirty="0" err="1"/>
              <a:t>egional</a:t>
            </a:r>
            <a:r>
              <a:rPr lang="en-GB" dirty="0"/>
              <a:t> and national identities</a:t>
            </a:r>
          </a:p>
          <a:p>
            <a:r>
              <a:rPr lang="en-GB" dirty="0"/>
              <a:t>ideas about race and identity</a:t>
            </a:r>
          </a:p>
          <a:p>
            <a:r>
              <a:rPr lang="en-GB" dirty="0"/>
              <a:t>ideas about accuracy and expertise</a:t>
            </a:r>
          </a:p>
          <a:p>
            <a:pPr marL="0" indent="0">
              <a:buNone/>
            </a:pPr>
            <a:r>
              <a:rPr lang="en-GB" dirty="0"/>
              <a:t>	(the growing importance of quantification, or of  first-hand experience)</a:t>
            </a:r>
          </a:p>
          <a:p>
            <a:endParaRPr lang="en-GB" dirty="0"/>
          </a:p>
        </p:txBody>
      </p:sp>
    </p:spTree>
    <p:extLst>
      <p:ext uri="{BB962C8B-B14F-4D97-AF65-F5344CB8AC3E}">
        <p14:creationId xmlns:p14="http://schemas.microsoft.com/office/powerpoint/2010/main" val="279769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63DF9-2183-0E45-821E-9B979C879027}"/>
              </a:ext>
            </a:extLst>
          </p:cNvPr>
          <p:cNvSpPr>
            <a:spLocks noGrp="1"/>
          </p:cNvSpPr>
          <p:nvPr>
            <p:ph type="title"/>
          </p:nvPr>
        </p:nvSpPr>
        <p:spPr>
          <a:xfrm>
            <a:off x="457200" y="274638"/>
            <a:ext cx="8229600" cy="1268412"/>
          </a:xfrm>
        </p:spPr>
        <p:txBody>
          <a:bodyPr>
            <a:normAutofit fontScale="90000"/>
          </a:bodyPr>
          <a:lstStyle/>
          <a:p>
            <a:r>
              <a:rPr lang="en-US" b="1" dirty="0"/>
              <a:t>The Growing 19th-century Emphasis on Precision</a:t>
            </a:r>
          </a:p>
        </p:txBody>
      </p:sp>
      <p:sp>
        <p:nvSpPr>
          <p:cNvPr id="3" name="Content Placeholder 2">
            <a:extLst>
              <a:ext uri="{FF2B5EF4-FFF2-40B4-BE49-F238E27FC236}">
                <a16:creationId xmlns:a16="http://schemas.microsoft.com/office/drawing/2014/main" id="{5536306F-F5FF-EC4D-BF8A-6EFA1289A66A}"/>
              </a:ext>
            </a:extLst>
          </p:cNvPr>
          <p:cNvSpPr>
            <a:spLocks noGrp="1"/>
          </p:cNvSpPr>
          <p:nvPr>
            <p:ph idx="1"/>
          </p:nvPr>
        </p:nvSpPr>
        <p:spPr>
          <a:xfrm>
            <a:off x="457200" y="1946275"/>
            <a:ext cx="8229600" cy="4525963"/>
          </a:xfrm>
        </p:spPr>
        <p:txBody>
          <a:bodyPr>
            <a:normAutofit fontScale="85000" lnSpcReduction="20000"/>
          </a:bodyPr>
          <a:lstStyle/>
          <a:p>
            <a:r>
              <a:rPr lang="en-GB" dirty="0"/>
              <a:t>William </a:t>
            </a:r>
            <a:r>
              <a:rPr lang="en-GB" dirty="0" err="1"/>
              <a:t>Kirchiner’s</a:t>
            </a:r>
            <a:r>
              <a:rPr lang="en-GB" dirty="0"/>
              <a:t> 1817 </a:t>
            </a:r>
            <a:r>
              <a:rPr lang="en-GB" i="1" dirty="0"/>
              <a:t>The Cook’s Oracle</a:t>
            </a:r>
            <a:r>
              <a:rPr lang="en-GB" dirty="0"/>
              <a:t>  boasted ‘a precision never before attempted in former cookery books’ because his cookbook gave ‘the quantity of each article . . . accurately stated by weight and measure’. </a:t>
            </a:r>
          </a:p>
          <a:p>
            <a:r>
              <a:rPr lang="en-GB" dirty="0"/>
              <a:t>Isabella </a:t>
            </a:r>
            <a:r>
              <a:rPr lang="en-GB" dirty="0" err="1"/>
              <a:t>Beeton</a:t>
            </a:r>
            <a:r>
              <a:rPr lang="en-GB" dirty="0"/>
              <a:t> insisted that ‘among the most essential requirements of the kitchen are scales and weighing machines’. </a:t>
            </a:r>
          </a:p>
          <a:p>
            <a:r>
              <a:rPr lang="en-GB" dirty="0"/>
              <a:t>By 1867 the French cook Jules </a:t>
            </a:r>
            <a:r>
              <a:rPr lang="en-GB" dirty="0" err="1"/>
              <a:t>Gouffré</a:t>
            </a:r>
            <a:r>
              <a:rPr lang="en-GB" dirty="0"/>
              <a:t> could promise that he had not written a single recipe ‘without having constantly the clock under my eyes and the scales in my hand’.</a:t>
            </a:r>
          </a:p>
        </p:txBody>
      </p:sp>
    </p:spTree>
    <p:extLst>
      <p:ext uri="{BB962C8B-B14F-4D97-AF65-F5344CB8AC3E}">
        <p14:creationId xmlns:p14="http://schemas.microsoft.com/office/powerpoint/2010/main" val="2679606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33" y="267351"/>
            <a:ext cx="2714484" cy="2061512"/>
          </a:xfrm>
        </p:spPr>
        <p:txBody>
          <a:bodyPr>
            <a:noAutofit/>
          </a:bodyPr>
          <a:lstStyle/>
          <a:p>
            <a:pPr algn="l"/>
            <a:r>
              <a:rPr lang="en-US" sz="3600" b="1" dirty="0"/>
              <a:t>Cooking: Science for Women</a:t>
            </a:r>
          </a:p>
        </p:txBody>
      </p:sp>
      <p:pic>
        <p:nvPicPr>
          <p:cNvPr id="6" name="Picture 5"/>
          <p:cNvPicPr>
            <a:picLocks noChangeAspect="1"/>
          </p:cNvPicPr>
          <p:nvPr/>
        </p:nvPicPr>
        <p:blipFill>
          <a:blip r:embed="rId2"/>
          <a:stretch>
            <a:fillRect/>
          </a:stretch>
        </p:blipFill>
        <p:spPr>
          <a:xfrm>
            <a:off x="6873011" y="1070569"/>
            <a:ext cx="2165755" cy="2869626"/>
          </a:xfrm>
          <a:prstGeom prst="rect">
            <a:avLst/>
          </a:prstGeom>
        </p:spPr>
      </p:pic>
      <p:sp>
        <p:nvSpPr>
          <p:cNvPr id="3" name="TextBox 2">
            <a:extLst>
              <a:ext uri="{FF2B5EF4-FFF2-40B4-BE49-F238E27FC236}">
                <a16:creationId xmlns:a16="http://schemas.microsoft.com/office/drawing/2014/main" id="{FE1E67B9-CDF3-8148-9F64-2AC49BF7143E}"/>
              </a:ext>
            </a:extLst>
          </p:cNvPr>
          <p:cNvSpPr txBox="1"/>
          <p:nvPr/>
        </p:nvSpPr>
        <p:spPr>
          <a:xfrm>
            <a:off x="6636774" y="4352618"/>
            <a:ext cx="2401993" cy="1754326"/>
          </a:xfrm>
          <a:prstGeom prst="rect">
            <a:avLst/>
          </a:prstGeom>
          <a:noFill/>
        </p:spPr>
        <p:txBody>
          <a:bodyPr wrap="square" rtlCol="0">
            <a:spAutoFit/>
          </a:bodyPr>
          <a:lstStyle/>
          <a:p>
            <a:r>
              <a:rPr lang="en-GB" sz="1350" dirty="0"/>
              <a:t>Juana Manuela de </a:t>
            </a:r>
            <a:r>
              <a:rPr lang="en-GB" sz="1350" dirty="0" err="1"/>
              <a:t>Gorriti</a:t>
            </a:r>
            <a:r>
              <a:rPr lang="en-GB" sz="1350" dirty="0"/>
              <a:t>, C</a:t>
            </a:r>
            <a:r>
              <a:rPr lang="en-GB" sz="1350" i="1" dirty="0"/>
              <a:t>ocina </a:t>
            </a:r>
            <a:r>
              <a:rPr lang="en-GB" sz="1350" i="1" dirty="0" err="1"/>
              <a:t>ecléctica</a:t>
            </a:r>
            <a:r>
              <a:rPr lang="en-GB" sz="1350" dirty="0"/>
              <a:t> </a:t>
            </a:r>
            <a:r>
              <a:rPr lang="en-GB" sz="1350" i="1" dirty="0"/>
              <a:t>[Eclectic Cookery </a:t>
            </a:r>
            <a:r>
              <a:rPr lang="en-GB" sz="1350" dirty="0"/>
              <a:t>(1890).</a:t>
            </a:r>
          </a:p>
          <a:p>
            <a:endParaRPr lang="en-GB" sz="1350" dirty="0"/>
          </a:p>
          <a:p>
            <a:r>
              <a:rPr lang="en-GB" sz="1350" dirty="0"/>
              <a:t> </a:t>
            </a:r>
            <a:r>
              <a:rPr lang="en-GB" sz="1350" dirty="0" err="1"/>
              <a:t>Gorriti</a:t>
            </a:r>
            <a:r>
              <a:rPr lang="en-GB" sz="1350" dirty="0"/>
              <a:t> described cooking as ‘a </a:t>
            </a:r>
            <a:r>
              <a:rPr lang="en-GB" sz="1350" b="1" dirty="0"/>
              <a:t>science</a:t>
            </a:r>
            <a:r>
              <a:rPr lang="en-GB" sz="1350" dirty="0"/>
              <a:t> particularly suited to women’.</a:t>
            </a:r>
          </a:p>
          <a:p>
            <a:endParaRPr lang="en-US" sz="1350" dirty="0"/>
          </a:p>
        </p:txBody>
      </p:sp>
      <p:pic>
        <p:nvPicPr>
          <p:cNvPr id="10" name="Content Placeholder 9">
            <a:extLst>
              <a:ext uri="{FF2B5EF4-FFF2-40B4-BE49-F238E27FC236}">
                <a16:creationId xmlns:a16="http://schemas.microsoft.com/office/drawing/2014/main" id="{0319EE3F-9506-5441-8C5C-6B4BBE1B92B8}"/>
              </a:ext>
            </a:extLst>
          </p:cNvPr>
          <p:cNvPicPr>
            <a:picLocks noGrp="1" noChangeAspect="1"/>
          </p:cNvPicPr>
          <p:nvPr>
            <p:ph idx="1"/>
          </p:nvPr>
        </p:nvPicPr>
        <p:blipFill>
          <a:blip r:embed="rId3"/>
          <a:stretch>
            <a:fillRect/>
          </a:stretch>
        </p:blipFill>
        <p:spPr>
          <a:xfrm>
            <a:off x="105234" y="2612606"/>
            <a:ext cx="2798780" cy="3263504"/>
          </a:xfrm>
          <a:prstGeom prst="rect">
            <a:avLst/>
          </a:prstGeom>
        </p:spPr>
      </p:pic>
      <p:pic>
        <p:nvPicPr>
          <p:cNvPr id="11" name="Picture 10">
            <a:extLst>
              <a:ext uri="{FF2B5EF4-FFF2-40B4-BE49-F238E27FC236}">
                <a16:creationId xmlns:a16="http://schemas.microsoft.com/office/drawing/2014/main" id="{B5A67785-362F-B44B-8840-985D52D083B4}"/>
              </a:ext>
            </a:extLst>
          </p:cNvPr>
          <p:cNvPicPr>
            <a:picLocks noChangeAspect="1"/>
          </p:cNvPicPr>
          <p:nvPr/>
        </p:nvPicPr>
        <p:blipFill>
          <a:blip r:embed="rId4"/>
          <a:stretch>
            <a:fillRect/>
          </a:stretch>
        </p:blipFill>
        <p:spPr>
          <a:xfrm>
            <a:off x="2985842" y="682111"/>
            <a:ext cx="3819525" cy="2809875"/>
          </a:xfrm>
          <a:prstGeom prst="rect">
            <a:avLst/>
          </a:prstGeom>
        </p:spPr>
      </p:pic>
      <p:sp>
        <p:nvSpPr>
          <p:cNvPr id="12" name="TextBox 11">
            <a:extLst>
              <a:ext uri="{FF2B5EF4-FFF2-40B4-BE49-F238E27FC236}">
                <a16:creationId xmlns:a16="http://schemas.microsoft.com/office/drawing/2014/main" id="{8C68290F-2964-384B-8FCC-3CFEE9A5BA71}"/>
              </a:ext>
            </a:extLst>
          </p:cNvPr>
          <p:cNvSpPr txBox="1"/>
          <p:nvPr/>
        </p:nvSpPr>
        <p:spPr>
          <a:xfrm>
            <a:off x="3294421" y="4106964"/>
            <a:ext cx="2555158" cy="923330"/>
          </a:xfrm>
          <a:prstGeom prst="rect">
            <a:avLst/>
          </a:prstGeom>
          <a:noFill/>
        </p:spPr>
        <p:txBody>
          <a:bodyPr wrap="square" rtlCol="0">
            <a:spAutoFit/>
          </a:bodyPr>
          <a:lstStyle/>
          <a:p>
            <a:r>
              <a:rPr lang="en-US" sz="1350" dirty="0"/>
              <a:t>The kitchen as laboratory</a:t>
            </a:r>
          </a:p>
          <a:p>
            <a:endParaRPr lang="en-US" sz="1350" dirty="0"/>
          </a:p>
          <a:p>
            <a:r>
              <a:rPr lang="en-US" sz="1350" dirty="0"/>
              <a:t>Model kitchen designed by Ellen Richards, 1890s</a:t>
            </a:r>
          </a:p>
        </p:txBody>
      </p:sp>
    </p:spTree>
    <p:extLst>
      <p:ext uri="{BB962C8B-B14F-4D97-AF65-F5344CB8AC3E}">
        <p14:creationId xmlns:p14="http://schemas.microsoft.com/office/powerpoint/2010/main" val="3313828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Cookbooks can reveal . . . </a:t>
            </a:r>
          </a:p>
        </p:txBody>
      </p:sp>
      <p:sp>
        <p:nvSpPr>
          <p:cNvPr id="3" name="Content Placeholder 2"/>
          <p:cNvSpPr>
            <a:spLocks noGrp="1"/>
          </p:cNvSpPr>
          <p:nvPr>
            <p:ph idx="1"/>
          </p:nvPr>
        </p:nvSpPr>
        <p:spPr>
          <a:xfrm>
            <a:off x="286302" y="1711324"/>
            <a:ext cx="5729288" cy="4872038"/>
          </a:xfrm>
        </p:spPr>
        <p:txBody>
          <a:bodyPr/>
          <a:lstStyle/>
          <a:p>
            <a:r>
              <a:rPr lang="en-GB" dirty="0"/>
              <a:t>prescriptive ideas about what we should eat</a:t>
            </a:r>
          </a:p>
          <a:p>
            <a:r>
              <a:rPr lang="en-GB" dirty="0"/>
              <a:t>lived experience and daily life</a:t>
            </a:r>
            <a:endParaRPr lang="en-US" dirty="0"/>
          </a:p>
          <a:p>
            <a:r>
              <a:rPr lang="en-US" dirty="0"/>
              <a:t>r</a:t>
            </a:r>
            <a:r>
              <a:rPr lang="en-GB" dirty="0" err="1"/>
              <a:t>egional</a:t>
            </a:r>
            <a:r>
              <a:rPr lang="en-GB" dirty="0"/>
              <a:t> and national identities</a:t>
            </a:r>
          </a:p>
          <a:p>
            <a:r>
              <a:rPr lang="en-GB" dirty="0"/>
              <a:t>ideas about accuracy and expertise</a:t>
            </a:r>
          </a:p>
          <a:p>
            <a:r>
              <a:rPr lang="en-GB" dirty="0"/>
              <a:t>ethical and aesthetic systems and  values</a:t>
            </a:r>
          </a:p>
        </p:txBody>
      </p:sp>
      <p:pic>
        <p:nvPicPr>
          <p:cNvPr id="4" name="Picture 3">
            <a:extLst>
              <a:ext uri="{FF2B5EF4-FFF2-40B4-BE49-F238E27FC236}">
                <a16:creationId xmlns:a16="http://schemas.microsoft.com/office/drawing/2014/main" id="{07E028AD-0A84-CF42-B037-29D3DB41E536}"/>
              </a:ext>
            </a:extLst>
          </p:cNvPr>
          <p:cNvPicPr>
            <a:picLocks noChangeAspect="1"/>
          </p:cNvPicPr>
          <p:nvPr/>
        </p:nvPicPr>
        <p:blipFill>
          <a:blip r:embed="rId2"/>
          <a:stretch>
            <a:fillRect/>
          </a:stretch>
        </p:blipFill>
        <p:spPr>
          <a:xfrm>
            <a:off x="6307380" y="2055812"/>
            <a:ext cx="2693745" cy="3841750"/>
          </a:xfrm>
          <a:prstGeom prst="rect">
            <a:avLst/>
          </a:prstGeom>
        </p:spPr>
      </p:pic>
    </p:spTree>
    <p:extLst>
      <p:ext uri="{BB962C8B-B14F-4D97-AF65-F5344CB8AC3E}">
        <p14:creationId xmlns:p14="http://schemas.microsoft.com/office/powerpoint/2010/main" val="31756339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39798"/>
          </a:xfrm>
        </p:spPr>
        <p:txBody>
          <a:bodyPr>
            <a:noAutofit/>
          </a:bodyPr>
          <a:lstStyle/>
          <a:p>
            <a:r>
              <a:rPr lang="en-US" sz="3200" b="1" dirty="0"/>
              <a:t>Cookbooks as ‘Complete Food Ideologies’</a:t>
            </a:r>
          </a:p>
        </p:txBody>
      </p:sp>
      <p:sp>
        <p:nvSpPr>
          <p:cNvPr id="3" name="Content Placeholder 2"/>
          <p:cNvSpPr>
            <a:spLocks noGrp="1"/>
          </p:cNvSpPr>
          <p:nvPr>
            <p:ph idx="1"/>
          </p:nvPr>
        </p:nvSpPr>
        <p:spPr>
          <a:xfrm>
            <a:off x="457200" y="2506189"/>
            <a:ext cx="8229600" cy="3619974"/>
          </a:xfrm>
        </p:spPr>
        <p:txBody>
          <a:bodyPr>
            <a:normAutofit fontScale="92500" lnSpcReduction="10000"/>
          </a:bodyPr>
          <a:lstStyle/>
          <a:p>
            <a:pPr marL="0" indent="0">
              <a:buNone/>
            </a:pPr>
            <a:r>
              <a:rPr lang="en-GB" sz="4000" dirty="0"/>
              <a:t>Cookbooks are ‘</a:t>
            </a:r>
            <a:r>
              <a:rPr lang="en-GB" sz="4000" b="1" dirty="0"/>
              <a:t>complete food ideologies</a:t>
            </a:r>
            <a:r>
              <a:rPr lang="en-GB" sz="4000" dirty="0"/>
              <a:t> . . . a way of thinking about the world that is part of a larger </a:t>
            </a:r>
            <a:r>
              <a:rPr lang="en-GB" sz="4000" dirty="0" err="1"/>
              <a:t>esthetic</a:t>
            </a:r>
            <a:r>
              <a:rPr lang="en-GB" sz="4000" dirty="0"/>
              <a:t>, political, or social mindset’.</a:t>
            </a:r>
          </a:p>
          <a:p>
            <a:pPr marL="0" indent="0">
              <a:buNone/>
            </a:pPr>
            <a:endParaRPr lang="en-GB" sz="4000" dirty="0"/>
          </a:p>
          <a:p>
            <a:pPr marL="0" indent="0">
              <a:buNone/>
            </a:pPr>
            <a:r>
              <a:rPr lang="en-GB" sz="2200" dirty="0"/>
              <a:t>Ken </a:t>
            </a:r>
            <a:r>
              <a:rPr lang="en-GB" sz="2200" dirty="0" err="1"/>
              <a:t>Albala</a:t>
            </a:r>
            <a:r>
              <a:rPr lang="en-GB" sz="2200" dirty="0"/>
              <a:t>, 'Cookbooks as Historical Documents'</a:t>
            </a:r>
            <a:r>
              <a:rPr lang="en-GB" sz="2200" i="1" dirty="0"/>
              <a:t>, Oxford Handbook of Food History</a:t>
            </a:r>
            <a:r>
              <a:rPr lang="en-GB" sz="2200" dirty="0"/>
              <a:t>, ed. Jeffrey Pilcher (2012).</a:t>
            </a:r>
          </a:p>
        </p:txBody>
      </p:sp>
    </p:spTree>
    <p:extLst>
      <p:ext uri="{BB962C8B-B14F-4D97-AF65-F5344CB8AC3E}">
        <p14:creationId xmlns:p14="http://schemas.microsoft.com/office/powerpoint/2010/main" val="858527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666" y="202519"/>
            <a:ext cx="4257246" cy="1545599"/>
          </a:xfrm>
        </p:spPr>
        <p:txBody>
          <a:bodyPr>
            <a:noAutofit/>
          </a:bodyPr>
          <a:lstStyle/>
          <a:p>
            <a:pPr algn="l"/>
            <a:r>
              <a:rPr lang="en-GB" sz="2400" dirty="0"/>
              <a:t>Juan Sánchez, </a:t>
            </a:r>
            <a:r>
              <a:rPr lang="en-GB" sz="2400" i="1" dirty="0" err="1"/>
              <a:t>Corónica</a:t>
            </a:r>
            <a:r>
              <a:rPr lang="en-GB" sz="2400" i="1" dirty="0"/>
              <a:t> y </a:t>
            </a:r>
            <a:r>
              <a:rPr lang="en-GB" sz="2400" i="1" dirty="0" err="1"/>
              <a:t>historia</a:t>
            </a:r>
            <a:r>
              <a:rPr lang="en-GB" sz="2400" i="1" dirty="0"/>
              <a:t> general del hombre</a:t>
            </a:r>
            <a:r>
              <a:rPr lang="en-GB" sz="2400" dirty="0"/>
              <a:t> (1598).</a:t>
            </a:r>
            <a:br>
              <a:rPr lang="en-GB" sz="2400" dirty="0"/>
            </a:br>
            <a:endParaRPr lang="en-US" sz="2400" dirty="0"/>
          </a:p>
        </p:txBody>
      </p:sp>
      <p:pic>
        <p:nvPicPr>
          <p:cNvPr id="4" name="Content Placeholder 3"/>
          <p:cNvPicPr>
            <a:picLocks noGrp="1" noChangeAspect="1"/>
          </p:cNvPicPr>
          <p:nvPr>
            <p:ph idx="1"/>
          </p:nvPr>
        </p:nvPicPr>
        <p:blipFill>
          <a:blip r:embed="rId2"/>
          <a:srcRect l="-12304" r="-12304"/>
          <a:stretch>
            <a:fillRect/>
          </a:stretch>
        </p:blipFill>
        <p:spPr>
          <a:xfrm>
            <a:off x="-166480" y="4127841"/>
            <a:ext cx="4596033" cy="2527641"/>
          </a:xfrm>
        </p:spPr>
      </p:pic>
      <p:sp>
        <p:nvSpPr>
          <p:cNvPr id="5" name="Rectangle 4"/>
          <p:cNvSpPr/>
          <p:nvPr/>
        </p:nvSpPr>
        <p:spPr>
          <a:xfrm>
            <a:off x="4637912" y="779929"/>
            <a:ext cx="4048888" cy="5632311"/>
          </a:xfrm>
          <a:prstGeom prst="rect">
            <a:avLst/>
          </a:prstGeom>
        </p:spPr>
        <p:txBody>
          <a:bodyPr wrap="square">
            <a:spAutoFit/>
          </a:bodyPr>
          <a:lstStyle/>
          <a:p>
            <a:r>
              <a:rPr lang="en-GB" sz="3600" dirty="0"/>
              <a:t>‘There is no need for me to explain blancmange, or ‘</a:t>
            </a:r>
            <a:r>
              <a:rPr lang="en-GB" sz="3600" dirty="0" err="1"/>
              <a:t>torta</a:t>
            </a:r>
            <a:r>
              <a:rPr lang="en-GB" sz="3600" dirty="0"/>
              <a:t> real’ or lamb stew, or any of the other dishes that women invent every day, </a:t>
            </a:r>
            <a:r>
              <a:rPr lang="en-GB" sz="3600" i="1" dirty="0"/>
              <a:t>as anyone can look these up in a cookbook</a:t>
            </a:r>
            <a:r>
              <a:rPr lang="en-GB" sz="3600" dirty="0"/>
              <a:t>.’</a:t>
            </a:r>
          </a:p>
        </p:txBody>
      </p:sp>
      <p:pic>
        <p:nvPicPr>
          <p:cNvPr id="3" name="Picture 2">
            <a:extLst>
              <a:ext uri="{FF2B5EF4-FFF2-40B4-BE49-F238E27FC236}">
                <a16:creationId xmlns:a16="http://schemas.microsoft.com/office/drawing/2014/main" id="{E24D0E48-6523-5B4F-8FBB-65EBB59D3C11}"/>
              </a:ext>
            </a:extLst>
          </p:cNvPr>
          <p:cNvPicPr>
            <a:picLocks noChangeAspect="1"/>
          </p:cNvPicPr>
          <p:nvPr/>
        </p:nvPicPr>
        <p:blipFill>
          <a:blip r:embed="rId3"/>
          <a:stretch>
            <a:fillRect/>
          </a:stretch>
        </p:blipFill>
        <p:spPr>
          <a:xfrm>
            <a:off x="957356" y="1347757"/>
            <a:ext cx="1689100" cy="2514600"/>
          </a:xfrm>
          <a:prstGeom prst="rect">
            <a:avLst/>
          </a:prstGeom>
        </p:spPr>
      </p:pic>
    </p:spTree>
    <p:extLst>
      <p:ext uri="{BB962C8B-B14F-4D97-AF65-F5344CB8AC3E}">
        <p14:creationId xmlns:p14="http://schemas.microsoft.com/office/powerpoint/2010/main" val="2343497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t>women and cookbooks</a:t>
            </a:r>
            <a:endParaRPr lang="en-US" b="1" dirty="0"/>
          </a:p>
        </p:txBody>
      </p:sp>
      <p:pic>
        <p:nvPicPr>
          <p:cNvPr id="3" name="Content Placeholder 2">
            <a:extLst>
              <a:ext uri="{FF2B5EF4-FFF2-40B4-BE49-F238E27FC236}">
                <a16:creationId xmlns:a16="http://schemas.microsoft.com/office/drawing/2014/main" id="{C8B33D69-752D-F440-8EDA-B84AD012AB82}"/>
              </a:ext>
            </a:extLst>
          </p:cNvPr>
          <p:cNvPicPr>
            <a:picLocks noGrp="1" noChangeAspect="1"/>
          </p:cNvPicPr>
          <p:nvPr>
            <p:ph idx="1"/>
          </p:nvPr>
        </p:nvPicPr>
        <p:blipFill>
          <a:blip r:embed="rId2"/>
          <a:stretch>
            <a:fillRect/>
          </a:stretch>
        </p:blipFill>
        <p:spPr>
          <a:xfrm>
            <a:off x="457200" y="1239044"/>
            <a:ext cx="3975100" cy="3048000"/>
          </a:xfrm>
          <a:prstGeom prst="rect">
            <a:avLst/>
          </a:prstGeom>
        </p:spPr>
      </p:pic>
      <p:pic>
        <p:nvPicPr>
          <p:cNvPr id="7" name="Picture 6">
            <a:extLst>
              <a:ext uri="{FF2B5EF4-FFF2-40B4-BE49-F238E27FC236}">
                <a16:creationId xmlns:a16="http://schemas.microsoft.com/office/drawing/2014/main" id="{04A6FBFE-C89B-354B-BE34-DA639BAB1805}"/>
              </a:ext>
            </a:extLst>
          </p:cNvPr>
          <p:cNvPicPr>
            <a:picLocks noChangeAspect="1"/>
          </p:cNvPicPr>
          <p:nvPr/>
        </p:nvPicPr>
        <p:blipFill>
          <a:blip r:embed="rId3"/>
          <a:stretch>
            <a:fillRect/>
          </a:stretch>
        </p:blipFill>
        <p:spPr>
          <a:xfrm>
            <a:off x="5348287" y="1687623"/>
            <a:ext cx="3338513" cy="4895739"/>
          </a:xfrm>
          <a:prstGeom prst="rect">
            <a:avLst/>
          </a:prstGeom>
        </p:spPr>
      </p:pic>
      <p:pic>
        <p:nvPicPr>
          <p:cNvPr id="8" name="Picture 7">
            <a:extLst>
              <a:ext uri="{FF2B5EF4-FFF2-40B4-BE49-F238E27FC236}">
                <a16:creationId xmlns:a16="http://schemas.microsoft.com/office/drawing/2014/main" id="{4611BE81-02DD-C64E-921B-5813FD662E63}"/>
              </a:ext>
            </a:extLst>
          </p:cNvPr>
          <p:cNvPicPr>
            <a:picLocks noChangeAspect="1"/>
          </p:cNvPicPr>
          <p:nvPr/>
        </p:nvPicPr>
        <p:blipFill>
          <a:blip r:embed="rId4"/>
          <a:stretch>
            <a:fillRect/>
          </a:stretch>
        </p:blipFill>
        <p:spPr>
          <a:xfrm>
            <a:off x="2782095" y="3429000"/>
            <a:ext cx="2027238" cy="3296257"/>
          </a:xfrm>
          <a:prstGeom prst="rect">
            <a:avLst/>
          </a:prstGeom>
        </p:spPr>
      </p:pic>
    </p:spTree>
    <p:extLst>
      <p:ext uri="{BB962C8B-B14F-4D97-AF65-F5344CB8AC3E}">
        <p14:creationId xmlns:p14="http://schemas.microsoft.com/office/powerpoint/2010/main" val="36613009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41860"/>
          </a:xfrm>
        </p:spPr>
        <p:txBody>
          <a:bodyPr>
            <a:noAutofit/>
          </a:bodyPr>
          <a:lstStyle/>
          <a:p>
            <a:r>
              <a:rPr lang="en-GB" sz="3200" dirty="0"/>
              <a:t>Janet </a:t>
            </a:r>
            <a:r>
              <a:rPr lang="en-GB" sz="3200" dirty="0" err="1"/>
              <a:t>Theophano</a:t>
            </a:r>
            <a:r>
              <a:rPr lang="en-GB" sz="3200" dirty="0"/>
              <a:t>, </a:t>
            </a:r>
            <a:r>
              <a:rPr lang="en-GB" sz="3200" i="1" dirty="0"/>
              <a:t>Eat My Words: Reading Women’s Lives Through the Cookbooks They Wrote</a:t>
            </a:r>
            <a:r>
              <a:rPr lang="en-GB" sz="3200" dirty="0"/>
              <a:t> (2002).</a:t>
            </a:r>
            <a:br>
              <a:rPr lang="en-GB" sz="3200" dirty="0"/>
            </a:br>
            <a:endParaRPr lang="en-US" sz="3200" dirty="0"/>
          </a:p>
        </p:txBody>
      </p:sp>
      <p:sp>
        <p:nvSpPr>
          <p:cNvPr id="3" name="Content Placeholder 2"/>
          <p:cNvSpPr>
            <a:spLocks noGrp="1"/>
          </p:cNvSpPr>
          <p:nvPr>
            <p:ph idx="1"/>
          </p:nvPr>
        </p:nvSpPr>
        <p:spPr>
          <a:xfrm>
            <a:off x="457200" y="1916498"/>
            <a:ext cx="8229600" cy="4209665"/>
          </a:xfrm>
        </p:spPr>
        <p:txBody>
          <a:bodyPr>
            <a:normAutofit fontScale="92500" lnSpcReduction="10000"/>
          </a:bodyPr>
          <a:lstStyle/>
          <a:p>
            <a:pPr marL="0" indent="0">
              <a:buNone/>
            </a:pPr>
            <a:r>
              <a:rPr lang="en-GB" dirty="0"/>
              <a:t>‘For hundreds of years women of diverse backgrounds have found the homely cookbook a suitable place to record their stories and thoughts as well as their recipes.’</a:t>
            </a:r>
            <a:r>
              <a:rPr lang="en-GB" dirty="0">
                <a:effectLst/>
              </a:rPr>
              <a:t> </a:t>
            </a:r>
          </a:p>
          <a:p>
            <a:pPr marL="0" indent="0">
              <a:buNone/>
            </a:pPr>
            <a:endParaRPr lang="en-GB" dirty="0"/>
          </a:p>
          <a:p>
            <a:pPr marL="0" indent="0">
              <a:buNone/>
            </a:pPr>
            <a:r>
              <a:rPr lang="en-GB" dirty="0"/>
              <a:t>‘The cookbook, like the diary and journal, evokes a universe inhabited by women both in harmony and in tension with their families their communities and the larger social world.’</a:t>
            </a:r>
          </a:p>
        </p:txBody>
      </p:sp>
    </p:spTree>
    <p:extLst>
      <p:ext uri="{BB962C8B-B14F-4D97-AF65-F5344CB8AC3E}">
        <p14:creationId xmlns:p14="http://schemas.microsoft.com/office/powerpoint/2010/main" val="1572275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B8619-2BC1-8341-8497-5062F66700EC}"/>
              </a:ext>
            </a:extLst>
          </p:cNvPr>
          <p:cNvSpPr>
            <a:spLocks noGrp="1"/>
          </p:cNvSpPr>
          <p:nvPr>
            <p:ph type="title"/>
          </p:nvPr>
        </p:nvSpPr>
        <p:spPr>
          <a:xfrm>
            <a:off x="228600" y="257175"/>
            <a:ext cx="8458200" cy="1160463"/>
          </a:xfrm>
        </p:spPr>
        <p:txBody>
          <a:bodyPr>
            <a:normAutofit fontScale="90000"/>
          </a:bodyPr>
          <a:lstStyle/>
          <a:p>
            <a:pPr algn="l"/>
            <a:r>
              <a:rPr lang="en-US" b="1" dirty="0"/>
              <a:t>‘Compiled’ or ‘Community’ Cookbooks</a:t>
            </a:r>
          </a:p>
        </p:txBody>
      </p:sp>
      <p:pic>
        <p:nvPicPr>
          <p:cNvPr id="4" name="Content Placeholder 3">
            <a:extLst>
              <a:ext uri="{FF2B5EF4-FFF2-40B4-BE49-F238E27FC236}">
                <a16:creationId xmlns:a16="http://schemas.microsoft.com/office/drawing/2014/main" id="{D4E42898-0FC1-7E45-8521-46F73635DD75}"/>
              </a:ext>
            </a:extLst>
          </p:cNvPr>
          <p:cNvPicPr>
            <a:picLocks noGrp="1" noChangeAspect="1"/>
          </p:cNvPicPr>
          <p:nvPr>
            <p:ph idx="1"/>
          </p:nvPr>
        </p:nvPicPr>
        <p:blipFill>
          <a:blip r:embed="rId2"/>
          <a:stretch>
            <a:fillRect/>
          </a:stretch>
        </p:blipFill>
        <p:spPr>
          <a:xfrm>
            <a:off x="0" y="1417638"/>
            <a:ext cx="4101570" cy="2918032"/>
          </a:xfrm>
          <a:prstGeom prst="rect">
            <a:avLst/>
          </a:prstGeom>
        </p:spPr>
      </p:pic>
      <p:pic>
        <p:nvPicPr>
          <p:cNvPr id="5" name="Picture 4">
            <a:extLst>
              <a:ext uri="{FF2B5EF4-FFF2-40B4-BE49-F238E27FC236}">
                <a16:creationId xmlns:a16="http://schemas.microsoft.com/office/drawing/2014/main" id="{E973687E-BCCD-1E47-A5EC-E54F92CBFC70}"/>
              </a:ext>
            </a:extLst>
          </p:cNvPr>
          <p:cNvPicPr>
            <a:picLocks noChangeAspect="1"/>
          </p:cNvPicPr>
          <p:nvPr/>
        </p:nvPicPr>
        <p:blipFill>
          <a:blip r:embed="rId3"/>
          <a:stretch>
            <a:fillRect/>
          </a:stretch>
        </p:blipFill>
        <p:spPr>
          <a:xfrm>
            <a:off x="4240644" y="1417638"/>
            <a:ext cx="4903356" cy="4072040"/>
          </a:xfrm>
          <a:prstGeom prst="rect">
            <a:avLst/>
          </a:prstGeom>
        </p:spPr>
      </p:pic>
      <p:pic>
        <p:nvPicPr>
          <p:cNvPr id="6" name="Picture 5">
            <a:extLst>
              <a:ext uri="{FF2B5EF4-FFF2-40B4-BE49-F238E27FC236}">
                <a16:creationId xmlns:a16="http://schemas.microsoft.com/office/drawing/2014/main" id="{62A2DD84-6CA0-4342-B2AF-338B28FECBBC}"/>
              </a:ext>
            </a:extLst>
          </p:cNvPr>
          <p:cNvPicPr>
            <a:picLocks noChangeAspect="1"/>
          </p:cNvPicPr>
          <p:nvPr/>
        </p:nvPicPr>
        <p:blipFill>
          <a:blip r:embed="rId4"/>
          <a:stretch>
            <a:fillRect/>
          </a:stretch>
        </p:blipFill>
        <p:spPr>
          <a:xfrm>
            <a:off x="353119" y="4379977"/>
            <a:ext cx="1697666" cy="2368836"/>
          </a:xfrm>
          <a:prstGeom prst="rect">
            <a:avLst/>
          </a:prstGeom>
        </p:spPr>
      </p:pic>
    </p:spTree>
    <p:extLst>
      <p:ext uri="{BB962C8B-B14F-4D97-AF65-F5344CB8AC3E}">
        <p14:creationId xmlns:p14="http://schemas.microsoft.com/office/powerpoint/2010/main" val="3897108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0F2D4-A96D-564D-B7BE-6F3B8EBA483A}"/>
              </a:ext>
            </a:extLst>
          </p:cNvPr>
          <p:cNvSpPr>
            <a:spLocks noGrp="1"/>
          </p:cNvSpPr>
          <p:nvPr>
            <p:ph type="title"/>
          </p:nvPr>
        </p:nvSpPr>
        <p:spPr>
          <a:xfrm>
            <a:off x="214314" y="157163"/>
            <a:ext cx="6915150" cy="828675"/>
          </a:xfrm>
        </p:spPr>
        <p:txBody>
          <a:bodyPr>
            <a:normAutofit/>
          </a:bodyPr>
          <a:lstStyle/>
          <a:p>
            <a:pPr algn="l"/>
            <a:r>
              <a:rPr lang="en-US" sz="3600" b="1" dirty="0"/>
              <a:t>‘</a:t>
            </a:r>
            <a:r>
              <a:rPr lang="en-US" sz="3600" b="1" dirty="0" err="1"/>
              <a:t>Politicised</a:t>
            </a:r>
            <a:r>
              <a:rPr lang="en-US" sz="3600" b="1" dirty="0"/>
              <a:t> Domesticity’</a:t>
            </a:r>
          </a:p>
        </p:txBody>
      </p:sp>
      <p:pic>
        <p:nvPicPr>
          <p:cNvPr id="4" name="Content Placeholder 3">
            <a:extLst>
              <a:ext uri="{FF2B5EF4-FFF2-40B4-BE49-F238E27FC236}">
                <a16:creationId xmlns:a16="http://schemas.microsoft.com/office/drawing/2014/main" id="{7EE4B511-8F69-6343-9530-11E669229E8E}"/>
              </a:ext>
            </a:extLst>
          </p:cNvPr>
          <p:cNvPicPr>
            <a:picLocks noGrp="1" noChangeAspect="1"/>
          </p:cNvPicPr>
          <p:nvPr>
            <p:ph idx="1"/>
          </p:nvPr>
        </p:nvPicPr>
        <p:blipFill>
          <a:blip r:embed="rId2"/>
          <a:stretch>
            <a:fillRect/>
          </a:stretch>
        </p:blipFill>
        <p:spPr>
          <a:xfrm>
            <a:off x="214314" y="1166018"/>
            <a:ext cx="2577957" cy="4525963"/>
          </a:xfrm>
          <a:prstGeom prst="rect">
            <a:avLst/>
          </a:prstGeom>
        </p:spPr>
      </p:pic>
      <p:pic>
        <p:nvPicPr>
          <p:cNvPr id="6" name="Picture 5">
            <a:extLst>
              <a:ext uri="{FF2B5EF4-FFF2-40B4-BE49-F238E27FC236}">
                <a16:creationId xmlns:a16="http://schemas.microsoft.com/office/drawing/2014/main" id="{7053673E-3AA3-E444-A67B-A06D323CA9DE}"/>
              </a:ext>
            </a:extLst>
          </p:cNvPr>
          <p:cNvPicPr>
            <a:picLocks noChangeAspect="1"/>
          </p:cNvPicPr>
          <p:nvPr/>
        </p:nvPicPr>
        <p:blipFill>
          <a:blip r:embed="rId3"/>
          <a:stretch>
            <a:fillRect/>
          </a:stretch>
        </p:blipFill>
        <p:spPr>
          <a:xfrm>
            <a:off x="5683393" y="70244"/>
            <a:ext cx="3246293" cy="6109893"/>
          </a:xfrm>
          <a:prstGeom prst="rect">
            <a:avLst/>
          </a:prstGeom>
        </p:spPr>
      </p:pic>
      <p:pic>
        <p:nvPicPr>
          <p:cNvPr id="7" name="Picture 6">
            <a:extLst>
              <a:ext uri="{FF2B5EF4-FFF2-40B4-BE49-F238E27FC236}">
                <a16:creationId xmlns:a16="http://schemas.microsoft.com/office/drawing/2014/main" id="{EE3BA376-94C4-BE43-A4D1-56DD005C13AF}"/>
              </a:ext>
            </a:extLst>
          </p:cNvPr>
          <p:cNvPicPr>
            <a:picLocks noChangeAspect="1"/>
          </p:cNvPicPr>
          <p:nvPr/>
        </p:nvPicPr>
        <p:blipFill>
          <a:blip r:embed="rId4"/>
          <a:stretch>
            <a:fillRect/>
          </a:stretch>
        </p:blipFill>
        <p:spPr>
          <a:xfrm>
            <a:off x="3065464" y="2884852"/>
            <a:ext cx="2344736" cy="3566748"/>
          </a:xfrm>
          <a:prstGeom prst="rect">
            <a:avLst/>
          </a:prstGeom>
        </p:spPr>
      </p:pic>
    </p:spTree>
    <p:extLst>
      <p:ext uri="{BB962C8B-B14F-4D97-AF65-F5344CB8AC3E}">
        <p14:creationId xmlns:p14="http://schemas.microsoft.com/office/powerpoint/2010/main" val="21087690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11225"/>
          </a:xfrm>
        </p:spPr>
        <p:txBody>
          <a:bodyPr>
            <a:normAutofit/>
          </a:bodyPr>
          <a:lstStyle/>
          <a:p>
            <a:r>
              <a:rPr lang="en-US" sz="3600" b="1" dirty="0"/>
              <a:t>‘</a:t>
            </a:r>
            <a:r>
              <a:rPr lang="en-US" sz="3600" b="1" dirty="0" err="1"/>
              <a:t>Politicised</a:t>
            </a:r>
            <a:r>
              <a:rPr lang="en-US" sz="3600" b="1" dirty="0"/>
              <a:t> Domesticity’</a:t>
            </a:r>
            <a:endParaRPr lang="en-US" sz="3600" dirty="0"/>
          </a:p>
        </p:txBody>
      </p:sp>
      <p:sp>
        <p:nvSpPr>
          <p:cNvPr id="3" name="Content Placeholder 2"/>
          <p:cNvSpPr>
            <a:spLocks noGrp="1"/>
          </p:cNvSpPr>
          <p:nvPr>
            <p:ph idx="1"/>
          </p:nvPr>
        </p:nvSpPr>
        <p:spPr>
          <a:xfrm>
            <a:off x="457200" y="1528761"/>
            <a:ext cx="8229600" cy="5172075"/>
          </a:xfrm>
        </p:spPr>
        <p:txBody>
          <a:bodyPr>
            <a:noAutofit/>
          </a:bodyPr>
          <a:lstStyle/>
          <a:p>
            <a:pPr marL="0" indent="0">
              <a:buNone/>
            </a:pPr>
            <a:r>
              <a:rPr lang="en-GB" sz="3600" dirty="0"/>
              <a:t>‘While few women had a public voice in running the major institutions of 19C society (they were often excluded, for example, from handling church money), their voices were heard, at least to some extent, when they participated in community cookbooks.’</a:t>
            </a:r>
          </a:p>
          <a:p>
            <a:pPr marL="0" indent="0">
              <a:buNone/>
            </a:pPr>
            <a:endParaRPr lang="en-GB" sz="3600" dirty="0"/>
          </a:p>
          <a:p>
            <a:pPr marL="0" indent="0">
              <a:buNone/>
            </a:pPr>
            <a:r>
              <a:rPr lang="en-US" sz="1800" dirty="0"/>
              <a:t>Anne Bower, ‘Cooking Up Stories: Narrative Elements in Community Cookbooks’</a:t>
            </a:r>
            <a:r>
              <a:rPr lang="en-GB" sz="1800" dirty="0"/>
              <a:t>, </a:t>
            </a:r>
            <a:r>
              <a:rPr lang="en-GB" sz="1800" i="1" dirty="0"/>
              <a:t>Recipes for Reading: Community Cookbooks, Stories, Histories</a:t>
            </a:r>
            <a:r>
              <a:rPr lang="en-GB" sz="1800" dirty="0"/>
              <a:t>, ed. Anne Bower</a:t>
            </a:r>
            <a:r>
              <a:rPr lang="en-GB" sz="1800" i="1" dirty="0"/>
              <a:t> </a:t>
            </a:r>
            <a:r>
              <a:rPr lang="en-GB" sz="1800" dirty="0"/>
              <a:t>(1997).</a:t>
            </a:r>
          </a:p>
        </p:txBody>
      </p:sp>
    </p:spTree>
    <p:extLst>
      <p:ext uri="{BB962C8B-B14F-4D97-AF65-F5344CB8AC3E}">
        <p14:creationId xmlns:p14="http://schemas.microsoft.com/office/powerpoint/2010/main" val="35926036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t>Recipes Sharing as ’Feminine Knowledge’?</a:t>
            </a:r>
            <a:endParaRPr lang="en-US" sz="3200" b="1" dirty="0"/>
          </a:p>
        </p:txBody>
      </p:sp>
      <p:sp>
        <p:nvSpPr>
          <p:cNvPr id="3" name="Content Placeholder 2"/>
          <p:cNvSpPr>
            <a:spLocks noGrp="1"/>
          </p:cNvSpPr>
          <p:nvPr>
            <p:ph idx="1"/>
          </p:nvPr>
        </p:nvSpPr>
        <p:spPr/>
        <p:txBody>
          <a:bodyPr>
            <a:normAutofit fontScale="92500"/>
          </a:bodyPr>
          <a:lstStyle/>
          <a:p>
            <a:pPr marL="0" indent="0">
              <a:buNone/>
            </a:pPr>
            <a:endParaRPr lang="en-GB" dirty="0"/>
          </a:p>
          <a:p>
            <a:pPr marL="0" indent="0">
              <a:buNone/>
            </a:pPr>
            <a:r>
              <a:rPr lang="en-GB" dirty="0"/>
              <a:t>Recipe sharing  is an ‘almost prototypical feminine activity’. </a:t>
            </a:r>
          </a:p>
          <a:p>
            <a:pPr marL="0" indent="0">
              <a:buNone/>
            </a:pPr>
            <a:endParaRPr lang="en-GB" dirty="0"/>
          </a:p>
          <a:p>
            <a:pPr marL="0" indent="0">
              <a:buNone/>
            </a:pPr>
            <a:r>
              <a:rPr lang="en-GB" dirty="0"/>
              <a:t>Exchanging recipes, and recognising the importance of such exchanges, is a ‘“feminine” knowledge’.  </a:t>
            </a:r>
          </a:p>
          <a:p>
            <a:pPr marL="0" indent="0">
              <a:buNone/>
            </a:pPr>
            <a:endParaRPr lang="en-GB" dirty="0"/>
          </a:p>
          <a:p>
            <a:pPr marL="0" indent="0">
              <a:buNone/>
            </a:pPr>
            <a:r>
              <a:rPr lang="en-GB" sz="2200" dirty="0"/>
              <a:t>Susan Leonardi, ‘Recipes for Reading: Summer Pasta, Lobster </a:t>
            </a:r>
            <a:r>
              <a:rPr lang="en-GB" sz="2200" dirty="0" err="1"/>
              <a:t>à</a:t>
            </a:r>
            <a:r>
              <a:rPr lang="en-GB" sz="2200" dirty="0"/>
              <a:t> la </a:t>
            </a:r>
            <a:r>
              <a:rPr lang="en-GB" sz="2200" dirty="0" err="1"/>
              <a:t>Riseholme</a:t>
            </a:r>
            <a:r>
              <a:rPr lang="en-GB" sz="2200" dirty="0"/>
              <a:t>, and Key Line Pie’, </a:t>
            </a:r>
            <a:r>
              <a:rPr lang="en-GB" sz="2200" i="1" dirty="0"/>
              <a:t>PMLA</a:t>
            </a:r>
            <a:r>
              <a:rPr lang="en-GB" sz="2200" dirty="0"/>
              <a:t> 104 (1989).</a:t>
            </a:r>
            <a:endParaRPr lang="en-US" sz="2200" dirty="0"/>
          </a:p>
        </p:txBody>
      </p:sp>
    </p:spTree>
    <p:extLst>
      <p:ext uri="{BB962C8B-B14F-4D97-AF65-F5344CB8AC3E}">
        <p14:creationId xmlns:p14="http://schemas.microsoft.com/office/powerpoint/2010/main" val="860047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C81FA-718A-E74A-885A-E66CF36FC86F}"/>
              </a:ext>
            </a:extLst>
          </p:cNvPr>
          <p:cNvSpPr>
            <a:spLocks noGrp="1"/>
          </p:cNvSpPr>
          <p:nvPr>
            <p:ph type="title"/>
          </p:nvPr>
        </p:nvSpPr>
        <p:spPr/>
        <p:txBody>
          <a:bodyPr/>
          <a:lstStyle/>
          <a:p>
            <a:r>
              <a:rPr lang="en-US" b="1" dirty="0"/>
              <a:t>Cookbooks as Literature</a:t>
            </a:r>
          </a:p>
        </p:txBody>
      </p:sp>
      <p:sp>
        <p:nvSpPr>
          <p:cNvPr id="8" name="Content Placeholder 7">
            <a:extLst>
              <a:ext uri="{FF2B5EF4-FFF2-40B4-BE49-F238E27FC236}">
                <a16:creationId xmlns:a16="http://schemas.microsoft.com/office/drawing/2014/main" id="{2E1103C7-491F-9F49-A91F-ACEECAAEB88C}"/>
              </a:ext>
            </a:extLst>
          </p:cNvPr>
          <p:cNvSpPr>
            <a:spLocks noGrp="1"/>
          </p:cNvSpPr>
          <p:nvPr>
            <p:ph idx="1"/>
          </p:nvPr>
        </p:nvSpPr>
        <p:spPr/>
        <p:txBody>
          <a:bodyPr>
            <a:normAutofit fontScale="85000" lnSpcReduction="20000"/>
          </a:bodyPr>
          <a:lstStyle/>
          <a:p>
            <a:pPr marL="0" indent="0">
              <a:buNone/>
            </a:pPr>
            <a:r>
              <a:rPr lang="en-GB" dirty="0"/>
              <a:t>We can analyse cookbooks using literary concepts:</a:t>
            </a:r>
          </a:p>
          <a:p>
            <a:pPr marL="0" indent="0">
              <a:buNone/>
            </a:pPr>
            <a:endParaRPr lang="en-GB" u="sng" dirty="0"/>
          </a:p>
          <a:p>
            <a:pPr>
              <a:buFont typeface="Arial" panose="020B0604020202020204" pitchFamily="34" charset="0"/>
              <a:buChar char="•"/>
            </a:pPr>
            <a:r>
              <a:rPr lang="en-GB" b="1" dirty="0"/>
              <a:t>setting</a:t>
            </a:r>
            <a:r>
              <a:rPr lang="en-GB" dirty="0"/>
              <a:t> (references to or photographs of particular places)</a:t>
            </a:r>
          </a:p>
          <a:p>
            <a:pPr>
              <a:buFont typeface="Arial" panose="020B0604020202020204" pitchFamily="34" charset="0"/>
              <a:buChar char="•"/>
            </a:pPr>
            <a:r>
              <a:rPr lang="en-GB" b="1" dirty="0"/>
              <a:t>voice</a:t>
            </a:r>
            <a:r>
              <a:rPr lang="en-GB" dirty="0"/>
              <a:t> (of contributors, or the editor)</a:t>
            </a:r>
          </a:p>
          <a:p>
            <a:pPr>
              <a:buFont typeface="Arial" panose="020B0604020202020204" pitchFamily="34" charset="0"/>
              <a:buChar char="•"/>
            </a:pPr>
            <a:r>
              <a:rPr lang="en-GB" b="1" dirty="0"/>
              <a:t>characters</a:t>
            </a:r>
            <a:r>
              <a:rPr lang="en-GB" dirty="0"/>
              <a:t> (anecdotes about the people whose recipes are described)</a:t>
            </a:r>
          </a:p>
          <a:p>
            <a:pPr>
              <a:buFont typeface="Arial" panose="020B0604020202020204" pitchFamily="34" charset="0"/>
              <a:buChar char="•"/>
            </a:pPr>
            <a:r>
              <a:rPr lang="en-GB" b="1" dirty="0"/>
              <a:t>Plot</a:t>
            </a:r>
          </a:p>
          <a:p>
            <a:pPr marL="0" indent="0">
              <a:buNone/>
            </a:pPr>
            <a:endParaRPr lang="en-GB" b="1" dirty="0"/>
          </a:p>
          <a:p>
            <a:pPr marL="0" indent="0">
              <a:buNone/>
            </a:pPr>
            <a:r>
              <a:rPr lang="en-US" sz="2600" dirty="0"/>
              <a:t>Anne Bower, ‘Cooking Up Stories: Narrative Elements in Community Cookbooks’</a:t>
            </a:r>
            <a:r>
              <a:rPr lang="en-GB" sz="2600" dirty="0"/>
              <a:t>, </a:t>
            </a:r>
            <a:r>
              <a:rPr lang="en-GB" sz="2600" i="1" dirty="0"/>
              <a:t>Recipes for Reading: Community Cookbooks, Stories, Histories, ed. </a:t>
            </a:r>
            <a:r>
              <a:rPr lang="en-GB" sz="2600" dirty="0"/>
              <a:t>Anne Bower</a:t>
            </a:r>
            <a:r>
              <a:rPr lang="en-GB" sz="2600" i="1" dirty="0"/>
              <a:t> </a:t>
            </a:r>
            <a:r>
              <a:rPr lang="en-GB" sz="2600" dirty="0"/>
              <a:t>(Amherst, 1997)</a:t>
            </a:r>
            <a:endParaRPr lang="en-US" sz="2600" b="1" dirty="0"/>
          </a:p>
        </p:txBody>
      </p:sp>
    </p:spTree>
    <p:extLst>
      <p:ext uri="{BB962C8B-B14F-4D97-AF65-F5344CB8AC3E}">
        <p14:creationId xmlns:p14="http://schemas.microsoft.com/office/powerpoint/2010/main" val="21913583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Some of Bower’s Cookbook ‘Plots’ </a:t>
            </a:r>
            <a:endParaRPr lang="en-GB" dirty="0"/>
          </a:p>
        </p:txBody>
      </p:sp>
      <p:sp>
        <p:nvSpPr>
          <p:cNvPr id="3" name="Content Placeholder 2"/>
          <p:cNvSpPr>
            <a:spLocks noGrp="1"/>
          </p:cNvSpPr>
          <p:nvPr>
            <p:ph idx="1"/>
          </p:nvPr>
        </p:nvSpPr>
        <p:spPr>
          <a:xfrm>
            <a:off x="457200" y="1417638"/>
            <a:ext cx="8229600" cy="5295219"/>
          </a:xfrm>
        </p:spPr>
        <p:txBody>
          <a:bodyPr>
            <a:normAutofit/>
          </a:bodyPr>
          <a:lstStyle/>
          <a:p>
            <a:pPr marL="0" indent="0">
              <a:buNone/>
            </a:pPr>
            <a:r>
              <a:rPr lang="en-US" sz="4400" dirty="0"/>
              <a:t> </a:t>
            </a:r>
            <a:endParaRPr lang="en-GB" sz="4400" dirty="0"/>
          </a:p>
          <a:p>
            <a:pPr lvl="0"/>
            <a:r>
              <a:rPr lang="en-GB" sz="4400" dirty="0"/>
              <a:t>The ‘historical’ plot</a:t>
            </a:r>
          </a:p>
          <a:p>
            <a:pPr marL="0" lvl="0" indent="0">
              <a:buNone/>
            </a:pPr>
            <a:endParaRPr lang="en-GB" sz="4400" dirty="0"/>
          </a:p>
          <a:p>
            <a:pPr lvl="0"/>
            <a:r>
              <a:rPr lang="en-GB" sz="4400" dirty="0"/>
              <a:t>The ‘differentiation’ plot</a:t>
            </a:r>
          </a:p>
        </p:txBody>
      </p:sp>
    </p:spTree>
    <p:extLst>
      <p:ext uri="{BB962C8B-B14F-4D97-AF65-F5344CB8AC3E}">
        <p14:creationId xmlns:p14="http://schemas.microsoft.com/office/powerpoint/2010/main" val="13969544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486275" cy="1125537"/>
          </a:xfrm>
        </p:spPr>
        <p:txBody>
          <a:bodyPr/>
          <a:lstStyle/>
          <a:p>
            <a:pPr algn="l"/>
            <a:r>
              <a:rPr lang="en-GB" b="1" dirty="0"/>
              <a:t>The Historical Plot</a:t>
            </a:r>
          </a:p>
        </p:txBody>
      </p:sp>
      <p:pic>
        <p:nvPicPr>
          <p:cNvPr id="4" name="Content Placeholder 3"/>
          <p:cNvPicPr>
            <a:picLocks noGrp="1" noChangeAspect="1"/>
          </p:cNvPicPr>
          <p:nvPr>
            <p:ph idx="1"/>
          </p:nvPr>
        </p:nvPicPr>
        <p:blipFill>
          <a:blip r:embed="rId2"/>
          <a:srcRect l="-72283" r="-72283"/>
          <a:stretch>
            <a:fillRect/>
          </a:stretch>
        </p:blipFill>
        <p:spPr>
          <a:xfrm>
            <a:off x="-2095501" y="1643063"/>
            <a:ext cx="8229600" cy="4525963"/>
          </a:xfrm>
        </p:spPr>
      </p:pic>
      <p:pic>
        <p:nvPicPr>
          <p:cNvPr id="5" name="Picture 4">
            <a:extLst>
              <a:ext uri="{FF2B5EF4-FFF2-40B4-BE49-F238E27FC236}">
                <a16:creationId xmlns:a16="http://schemas.microsoft.com/office/drawing/2014/main" id="{AACE15B3-1E82-D242-9B17-2B71327A8889}"/>
              </a:ext>
            </a:extLst>
          </p:cNvPr>
          <p:cNvPicPr>
            <a:picLocks noChangeAspect="1"/>
          </p:cNvPicPr>
          <p:nvPr/>
        </p:nvPicPr>
        <p:blipFill>
          <a:blip r:embed="rId3"/>
          <a:stretch>
            <a:fillRect/>
          </a:stretch>
        </p:blipFill>
        <p:spPr>
          <a:xfrm>
            <a:off x="5461000" y="94409"/>
            <a:ext cx="3327400" cy="4127500"/>
          </a:xfrm>
          <a:prstGeom prst="rect">
            <a:avLst/>
          </a:prstGeom>
        </p:spPr>
      </p:pic>
      <p:pic>
        <p:nvPicPr>
          <p:cNvPr id="6" name="Picture 5">
            <a:extLst>
              <a:ext uri="{FF2B5EF4-FFF2-40B4-BE49-F238E27FC236}">
                <a16:creationId xmlns:a16="http://schemas.microsoft.com/office/drawing/2014/main" id="{92E9EE3B-3254-B94B-B77B-31994BE29424}"/>
              </a:ext>
            </a:extLst>
          </p:cNvPr>
          <p:cNvPicPr>
            <a:picLocks noChangeAspect="1"/>
          </p:cNvPicPr>
          <p:nvPr/>
        </p:nvPicPr>
        <p:blipFill>
          <a:blip r:embed="rId4"/>
          <a:stretch>
            <a:fillRect/>
          </a:stretch>
        </p:blipFill>
        <p:spPr>
          <a:xfrm>
            <a:off x="3897312" y="4003676"/>
            <a:ext cx="2092325" cy="2759915"/>
          </a:xfrm>
          <a:prstGeom prst="rect">
            <a:avLst/>
          </a:prstGeom>
        </p:spPr>
      </p:pic>
    </p:spTree>
    <p:extLst>
      <p:ext uri="{BB962C8B-B14F-4D97-AF65-F5344CB8AC3E}">
        <p14:creationId xmlns:p14="http://schemas.microsoft.com/office/powerpoint/2010/main" val="4905157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4777251" cy="1719380"/>
          </a:xfrm>
        </p:spPr>
        <p:txBody>
          <a:bodyPr>
            <a:normAutofit/>
          </a:bodyPr>
          <a:lstStyle/>
          <a:p>
            <a:pPr algn="l"/>
            <a:r>
              <a:rPr lang="en-GB" sz="3600" b="1" dirty="0"/>
              <a:t>The Differentiation plot: Gay Cookbooks</a:t>
            </a:r>
          </a:p>
        </p:txBody>
      </p:sp>
      <p:pic>
        <p:nvPicPr>
          <p:cNvPr id="4" name="Content Placeholder 3"/>
          <p:cNvPicPr>
            <a:picLocks noGrp="1" noChangeAspect="1"/>
          </p:cNvPicPr>
          <p:nvPr>
            <p:ph idx="1"/>
          </p:nvPr>
        </p:nvPicPr>
        <p:blipFill>
          <a:blip r:embed="rId2"/>
          <a:srcRect l="-79452" r="-79452"/>
          <a:stretch>
            <a:fillRect/>
          </a:stretch>
        </p:blipFill>
        <p:spPr>
          <a:xfrm>
            <a:off x="-2506134" y="2235275"/>
            <a:ext cx="8229600" cy="4525963"/>
          </a:xfrm>
        </p:spPr>
      </p:pic>
      <p:pic>
        <p:nvPicPr>
          <p:cNvPr id="5" name="Picture 4"/>
          <p:cNvPicPr>
            <a:picLocks noChangeAspect="1"/>
          </p:cNvPicPr>
          <p:nvPr/>
        </p:nvPicPr>
        <p:blipFill>
          <a:blip r:embed="rId3"/>
          <a:stretch>
            <a:fillRect/>
          </a:stretch>
        </p:blipFill>
        <p:spPr>
          <a:xfrm>
            <a:off x="5337780" y="228600"/>
            <a:ext cx="3806220" cy="5745238"/>
          </a:xfrm>
          <a:prstGeom prst="rect">
            <a:avLst/>
          </a:prstGeom>
        </p:spPr>
      </p:pic>
      <p:pic>
        <p:nvPicPr>
          <p:cNvPr id="6" name="Picture 5"/>
          <p:cNvPicPr>
            <a:picLocks noChangeAspect="1"/>
          </p:cNvPicPr>
          <p:nvPr/>
        </p:nvPicPr>
        <p:blipFill>
          <a:blip r:embed="rId4"/>
          <a:stretch>
            <a:fillRect/>
          </a:stretch>
        </p:blipFill>
        <p:spPr>
          <a:xfrm>
            <a:off x="3140680" y="2835350"/>
            <a:ext cx="2311400" cy="2755900"/>
          </a:xfrm>
          <a:prstGeom prst="rect">
            <a:avLst/>
          </a:prstGeom>
        </p:spPr>
      </p:pic>
    </p:spTree>
    <p:extLst>
      <p:ext uri="{BB962C8B-B14F-4D97-AF65-F5344CB8AC3E}">
        <p14:creationId xmlns:p14="http://schemas.microsoft.com/office/powerpoint/2010/main" val="4255463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a:t>A Brief History of Cookbooks</a:t>
            </a:r>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7349617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313"/>
            <a:ext cx="8972550" cy="1228725"/>
          </a:xfrm>
        </p:spPr>
        <p:txBody>
          <a:bodyPr>
            <a:normAutofit/>
          </a:bodyPr>
          <a:lstStyle/>
          <a:p>
            <a:r>
              <a:rPr lang="en-US" sz="3200" b="1" dirty="0"/>
              <a:t>Barbara Wheaton’s 5 Approaches for Studying Cookbooks</a:t>
            </a:r>
          </a:p>
        </p:txBody>
      </p:sp>
      <p:sp>
        <p:nvSpPr>
          <p:cNvPr id="3" name="Content Placeholder 2"/>
          <p:cNvSpPr>
            <a:spLocks noGrp="1"/>
          </p:cNvSpPr>
          <p:nvPr>
            <p:ph idx="1"/>
          </p:nvPr>
        </p:nvSpPr>
        <p:spPr>
          <a:xfrm>
            <a:off x="457200" y="1600200"/>
            <a:ext cx="8229600" cy="5257800"/>
          </a:xfrm>
        </p:spPr>
        <p:txBody>
          <a:bodyPr>
            <a:normAutofit/>
          </a:bodyPr>
          <a:lstStyle/>
          <a:p>
            <a:r>
              <a:rPr lang="en-US" dirty="0"/>
              <a:t>Read the cookbook to study the ingredients</a:t>
            </a:r>
          </a:p>
          <a:p>
            <a:r>
              <a:rPr lang="en-US" dirty="0"/>
              <a:t>Read it for what it says about the kitchen, the cooking methods and the equipment</a:t>
            </a:r>
          </a:p>
          <a:p>
            <a:r>
              <a:rPr lang="en-US" dirty="0"/>
              <a:t>Read it to understand the meals it aims to create</a:t>
            </a:r>
          </a:p>
          <a:p>
            <a:r>
              <a:rPr lang="en-US" dirty="0"/>
              <a:t>Read it to find the voices of the author, the publisher, the intended reader and the person eating the food</a:t>
            </a:r>
          </a:p>
          <a:p>
            <a:r>
              <a:rPr lang="en-US" dirty="0"/>
              <a:t>Read it as a material, physical object</a:t>
            </a:r>
          </a:p>
          <a:p>
            <a:endParaRPr lang="en-US" dirty="0"/>
          </a:p>
          <a:p>
            <a:endParaRPr lang="en-US" dirty="0"/>
          </a:p>
        </p:txBody>
      </p:sp>
    </p:spTree>
    <p:extLst>
      <p:ext uri="{BB962C8B-B14F-4D97-AF65-F5344CB8AC3E}">
        <p14:creationId xmlns:p14="http://schemas.microsoft.com/office/powerpoint/2010/main" val="24404991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5509"/>
          </a:xfrm>
        </p:spPr>
        <p:txBody>
          <a:bodyPr>
            <a:normAutofit fontScale="90000"/>
          </a:bodyPr>
          <a:lstStyle/>
          <a:p>
            <a:r>
              <a:rPr lang="en-GB" b="1" dirty="0"/>
              <a:t>  </a:t>
            </a:r>
          </a:p>
        </p:txBody>
      </p:sp>
      <p:sp>
        <p:nvSpPr>
          <p:cNvPr id="3" name="Content Placeholder 2"/>
          <p:cNvSpPr>
            <a:spLocks noGrp="1"/>
          </p:cNvSpPr>
          <p:nvPr>
            <p:ph idx="1"/>
          </p:nvPr>
        </p:nvSpPr>
        <p:spPr>
          <a:xfrm>
            <a:off x="457200" y="530147"/>
            <a:ext cx="8229600" cy="5899228"/>
          </a:xfrm>
        </p:spPr>
        <p:txBody>
          <a:bodyPr>
            <a:normAutofit/>
          </a:bodyPr>
          <a:lstStyle/>
          <a:p>
            <a:pPr marL="0" indent="0">
              <a:buNone/>
            </a:pPr>
            <a:endParaRPr lang="en-GB" sz="3600" dirty="0"/>
          </a:p>
          <a:p>
            <a:pPr marL="0" indent="0">
              <a:buNone/>
            </a:pPr>
            <a:r>
              <a:rPr lang="en-GB" sz="3600" dirty="0"/>
              <a:t>‘To read a text and then to write about it is to seek to connect not only with the author of the original text, but also with a community of readers.’ </a:t>
            </a:r>
            <a:endParaRPr lang="en-GB" dirty="0"/>
          </a:p>
          <a:p>
            <a:pPr marL="0" indent="0">
              <a:buNone/>
            </a:pPr>
            <a:endParaRPr lang="en-GB" sz="2800" dirty="0"/>
          </a:p>
          <a:p>
            <a:pPr marL="0" indent="0">
              <a:buNone/>
            </a:pPr>
            <a:r>
              <a:rPr lang="en-GB" sz="2800" dirty="0"/>
              <a:t>(</a:t>
            </a:r>
            <a:r>
              <a:rPr lang="en-GB" sz="2800" dirty="0" err="1"/>
              <a:t>Patrocinio</a:t>
            </a:r>
            <a:r>
              <a:rPr lang="en-GB" sz="2800" dirty="0"/>
              <a:t> </a:t>
            </a:r>
            <a:r>
              <a:rPr lang="en-GB" sz="2800" dirty="0" err="1"/>
              <a:t>Schweickart</a:t>
            </a:r>
            <a:r>
              <a:rPr lang="en-GB" sz="2800" dirty="0"/>
              <a:t> )</a:t>
            </a:r>
          </a:p>
          <a:p>
            <a:pPr marL="0" indent="0">
              <a:buNone/>
            </a:pPr>
            <a:endParaRPr lang="en-GB" dirty="0"/>
          </a:p>
          <a:p>
            <a:pPr marL="0" indent="0">
              <a:buNone/>
            </a:pPr>
            <a:endParaRPr lang="en-GB" sz="3600" dirty="0"/>
          </a:p>
          <a:p>
            <a:pPr marL="0" indent="0">
              <a:buNone/>
            </a:pPr>
            <a:r>
              <a:rPr lang="en-GB" sz="3600" dirty="0"/>
              <a:t>‘A </a:t>
            </a:r>
            <a:r>
              <a:rPr lang="en-GB" sz="3600" i="1" dirty="0"/>
              <a:t>recipe event’</a:t>
            </a:r>
            <a:endParaRPr lang="en-GB" sz="3600" dirty="0"/>
          </a:p>
        </p:txBody>
      </p:sp>
    </p:spTree>
    <p:extLst>
      <p:ext uri="{BB962C8B-B14F-4D97-AF65-F5344CB8AC3E}">
        <p14:creationId xmlns:p14="http://schemas.microsoft.com/office/powerpoint/2010/main" val="1536951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0952"/>
            <a:ext cx="9144000" cy="1879029"/>
          </a:xfrm>
        </p:spPr>
        <p:txBody>
          <a:bodyPr>
            <a:normAutofit fontScale="90000"/>
          </a:bodyPr>
          <a:lstStyle/>
          <a:p>
            <a:br>
              <a:rPr lang="en-GB" sz="4000" b="1" dirty="0"/>
            </a:br>
            <a:r>
              <a:rPr lang="en-GB" sz="4000" b="1" dirty="0"/>
              <a:t>The Oldest Known Cookery Book</a:t>
            </a:r>
            <a:br>
              <a:rPr lang="en-GB" sz="4000" b="1" dirty="0"/>
            </a:br>
            <a:br>
              <a:rPr lang="en-GB" sz="4000" b="1" dirty="0"/>
            </a:br>
            <a:r>
              <a:rPr lang="en-GB" sz="4000" b="1" dirty="0"/>
              <a:t>three </a:t>
            </a:r>
            <a:r>
              <a:rPr lang="en-GB" sz="3600" b="1" dirty="0"/>
              <a:t>Mesopotamian cuneiform tablets (c.1750 BCE)</a:t>
            </a:r>
            <a:br>
              <a:rPr lang="en-GB" sz="3600" b="1" dirty="0"/>
            </a:br>
            <a:endParaRPr lang="en-US" sz="3200" b="1" dirty="0"/>
          </a:p>
        </p:txBody>
      </p:sp>
      <p:pic>
        <p:nvPicPr>
          <p:cNvPr id="4" name="Content Placeholder 3"/>
          <p:cNvPicPr>
            <a:picLocks noGrp="1" noChangeAspect="1"/>
          </p:cNvPicPr>
          <p:nvPr>
            <p:ph idx="1"/>
          </p:nvPr>
        </p:nvPicPr>
        <p:blipFill rotWithShape="1">
          <a:blip r:embed="rId3"/>
          <a:srcRect l="-445" r="229"/>
          <a:stretch/>
        </p:blipFill>
        <p:spPr>
          <a:xfrm>
            <a:off x="946283" y="2211085"/>
            <a:ext cx="3023810" cy="4525963"/>
          </a:xfrm>
        </p:spPr>
      </p:pic>
      <p:sp>
        <p:nvSpPr>
          <p:cNvPr id="3" name="TextBox 2"/>
          <p:cNvSpPr txBox="1"/>
          <p:nvPr/>
        </p:nvSpPr>
        <p:spPr>
          <a:xfrm>
            <a:off x="5173908" y="2633848"/>
            <a:ext cx="2798613" cy="1754327"/>
          </a:xfrm>
          <a:prstGeom prst="rect">
            <a:avLst/>
          </a:prstGeom>
          <a:noFill/>
        </p:spPr>
        <p:txBody>
          <a:bodyPr wrap="square" rtlCol="0">
            <a:spAutoFit/>
          </a:bodyPr>
          <a:lstStyle/>
          <a:p>
            <a:r>
              <a:rPr lang="en-GB" sz="3600" dirty="0"/>
              <a:t>Contains 25 recipes for stews . . .</a:t>
            </a:r>
          </a:p>
        </p:txBody>
      </p:sp>
    </p:spTree>
    <p:extLst>
      <p:ext uri="{BB962C8B-B14F-4D97-AF65-F5344CB8AC3E}">
        <p14:creationId xmlns:p14="http://schemas.microsoft.com/office/powerpoint/2010/main" val="2628760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Some Medieval Cookery Books</a:t>
            </a:r>
          </a:p>
        </p:txBody>
      </p:sp>
      <p:sp>
        <p:nvSpPr>
          <p:cNvPr id="3" name="Text Placeholder 2"/>
          <p:cNvSpPr>
            <a:spLocks noGrp="1"/>
          </p:cNvSpPr>
          <p:nvPr>
            <p:ph type="body" idx="1"/>
          </p:nvPr>
        </p:nvSpPr>
        <p:spPr>
          <a:xfrm>
            <a:off x="457200" y="1535113"/>
            <a:ext cx="4040188" cy="1113744"/>
          </a:xfrm>
        </p:spPr>
        <p:txBody>
          <a:bodyPr>
            <a:noAutofit/>
          </a:bodyPr>
          <a:lstStyle/>
          <a:p>
            <a:r>
              <a:rPr lang="en-US" i="1" dirty="0"/>
              <a:t>Libre de Sent </a:t>
            </a:r>
            <a:r>
              <a:rPr lang="en-US" i="1" dirty="0" err="1"/>
              <a:t>Sovi</a:t>
            </a:r>
            <a:r>
              <a:rPr lang="en-US" dirty="0"/>
              <a:t>, c. 1324</a:t>
            </a:r>
            <a:br>
              <a:rPr lang="en-US" dirty="0"/>
            </a:br>
            <a:r>
              <a:rPr lang="en-US" dirty="0"/>
              <a:t>(Catalan cookbook and health manual)</a:t>
            </a:r>
            <a:endParaRPr lang="en-GB" dirty="0"/>
          </a:p>
        </p:txBody>
      </p:sp>
      <p:pic>
        <p:nvPicPr>
          <p:cNvPr id="4" name="Content Placeholder 3" descr="llibre-sent-sovi.jpg"/>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3025" r="2459"/>
          <a:stretch/>
        </p:blipFill>
        <p:spPr>
          <a:xfrm>
            <a:off x="1015999" y="2755446"/>
            <a:ext cx="2769811" cy="3951288"/>
          </a:xfrm>
        </p:spPr>
      </p:pic>
      <p:sp>
        <p:nvSpPr>
          <p:cNvPr id="5" name="Text Placeholder 4"/>
          <p:cNvSpPr>
            <a:spLocks noGrp="1"/>
          </p:cNvSpPr>
          <p:nvPr>
            <p:ph type="body" sz="quarter" idx="3"/>
          </p:nvPr>
        </p:nvSpPr>
        <p:spPr>
          <a:xfrm>
            <a:off x="4645025" y="1535114"/>
            <a:ext cx="4041775" cy="1220332"/>
          </a:xfrm>
        </p:spPr>
        <p:txBody>
          <a:bodyPr>
            <a:noAutofit/>
          </a:bodyPr>
          <a:lstStyle/>
          <a:p>
            <a:r>
              <a:rPr lang="en-GB" i="1" dirty="0"/>
              <a:t>The </a:t>
            </a:r>
            <a:r>
              <a:rPr lang="en-GB" i="1" dirty="0" err="1"/>
              <a:t>Forme</a:t>
            </a:r>
            <a:r>
              <a:rPr lang="en-GB" i="1" dirty="0"/>
              <a:t> of </a:t>
            </a:r>
            <a:r>
              <a:rPr lang="en-GB" i="1" dirty="0" err="1"/>
              <a:t>Cury</a:t>
            </a:r>
            <a:r>
              <a:rPr lang="en-GB" dirty="0"/>
              <a:t>, c. 1390 (an early English cookery book, probably by Richard II’s cook)</a:t>
            </a:r>
            <a:endParaRPr lang="en-GB" i="1" dirty="0"/>
          </a:p>
        </p:txBody>
      </p:sp>
      <p:pic>
        <p:nvPicPr>
          <p:cNvPr id="7" name="Content Placeholder 3" descr="form of cury title.jpg"/>
          <p:cNvPicPr>
            <a:picLocks noGrp="1" noChangeAspect="1"/>
          </p:cNvPicPr>
          <p:nvPr>
            <p:ph sz="quarter" idx="4"/>
          </p:nvPr>
        </p:nvPicPr>
        <p:blipFill rotWithShape="1">
          <a:blip r:embed="rId3">
            <a:extLst>
              <a:ext uri="{28A0092B-C50C-407E-A947-70E740481C1C}">
                <a14:useLocalDpi xmlns:a14="http://schemas.microsoft.com/office/drawing/2010/main" val="0"/>
              </a:ext>
            </a:extLst>
          </a:blip>
          <a:srcRect l="-18585" r="-18585"/>
          <a:stretch/>
        </p:blipFill>
        <p:spPr>
          <a:xfrm>
            <a:off x="4886929" y="2906712"/>
            <a:ext cx="4041775" cy="3951288"/>
          </a:xfrm>
        </p:spPr>
      </p:pic>
    </p:spTree>
    <p:extLst>
      <p:ext uri="{BB962C8B-B14F-4D97-AF65-F5344CB8AC3E}">
        <p14:creationId xmlns:p14="http://schemas.microsoft.com/office/powerpoint/2010/main" val="3891671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557"/>
            <a:ext cx="8229600" cy="780608"/>
          </a:xfrm>
        </p:spPr>
        <p:txBody>
          <a:bodyPr>
            <a:normAutofit/>
          </a:bodyPr>
          <a:lstStyle/>
          <a:p>
            <a:r>
              <a:rPr lang="en-US" sz="3600" b="1" dirty="0"/>
              <a:t>Cookbooks and the Modern Food System</a:t>
            </a:r>
          </a:p>
        </p:txBody>
      </p:sp>
      <p:pic>
        <p:nvPicPr>
          <p:cNvPr id="4" name="Content Placeholder 3"/>
          <p:cNvPicPr>
            <a:picLocks noGrp="1" noChangeAspect="1"/>
          </p:cNvPicPr>
          <p:nvPr>
            <p:ph idx="1"/>
          </p:nvPr>
        </p:nvPicPr>
        <p:blipFill>
          <a:blip r:embed="rId2"/>
          <a:srcRect l="-105855" r="-105855"/>
          <a:stretch>
            <a:fillRect/>
          </a:stretch>
        </p:blipFill>
        <p:spPr>
          <a:xfrm>
            <a:off x="-2334851" y="1518644"/>
            <a:ext cx="8229600" cy="4525963"/>
          </a:xfrm>
        </p:spPr>
      </p:pic>
      <p:pic>
        <p:nvPicPr>
          <p:cNvPr id="5" name="Picture 4"/>
          <p:cNvPicPr>
            <a:picLocks noChangeAspect="1"/>
          </p:cNvPicPr>
          <p:nvPr/>
        </p:nvPicPr>
        <p:blipFill>
          <a:blip r:embed="rId3"/>
          <a:stretch>
            <a:fillRect/>
          </a:stretch>
        </p:blipFill>
        <p:spPr>
          <a:xfrm>
            <a:off x="3976132" y="1038400"/>
            <a:ext cx="4553065" cy="2390600"/>
          </a:xfrm>
          <a:prstGeom prst="rect">
            <a:avLst/>
          </a:prstGeom>
        </p:spPr>
      </p:pic>
      <p:pic>
        <p:nvPicPr>
          <p:cNvPr id="6" name="Picture 5"/>
          <p:cNvPicPr>
            <a:picLocks noChangeAspect="1"/>
          </p:cNvPicPr>
          <p:nvPr/>
        </p:nvPicPr>
        <p:blipFill>
          <a:blip r:embed="rId4"/>
          <a:stretch>
            <a:fillRect/>
          </a:stretch>
        </p:blipFill>
        <p:spPr>
          <a:xfrm>
            <a:off x="6146800" y="3429000"/>
            <a:ext cx="2997200" cy="3251200"/>
          </a:xfrm>
          <a:prstGeom prst="rect">
            <a:avLst/>
          </a:prstGeom>
        </p:spPr>
      </p:pic>
      <p:sp>
        <p:nvSpPr>
          <p:cNvPr id="7" name="TextBox 6"/>
          <p:cNvSpPr txBox="1"/>
          <p:nvPr/>
        </p:nvSpPr>
        <p:spPr>
          <a:xfrm>
            <a:off x="3181028" y="3716631"/>
            <a:ext cx="2997200" cy="2308324"/>
          </a:xfrm>
          <a:prstGeom prst="rect">
            <a:avLst/>
          </a:prstGeom>
          <a:noFill/>
        </p:spPr>
        <p:txBody>
          <a:bodyPr wrap="square" rtlCol="0">
            <a:spAutoFit/>
          </a:bodyPr>
          <a:lstStyle/>
          <a:p>
            <a:r>
              <a:rPr lang="en-US" sz="2400" b="1" dirty="0"/>
              <a:t>Cookbooks for</a:t>
            </a:r>
          </a:p>
          <a:p>
            <a:endParaRPr lang="en-US" sz="2400" dirty="0"/>
          </a:p>
          <a:p>
            <a:pPr marL="457200" indent="-457200">
              <a:buFont typeface="Arial"/>
              <a:buChar char="•"/>
            </a:pPr>
            <a:r>
              <a:rPr lang="en-US" sz="2400" dirty="0"/>
              <a:t>industrial foods </a:t>
            </a:r>
          </a:p>
          <a:p>
            <a:pPr marL="457200" indent="-457200">
              <a:buFont typeface="Arial"/>
              <a:buChar char="•"/>
            </a:pPr>
            <a:r>
              <a:rPr lang="en-US" sz="2400" dirty="0"/>
              <a:t>new domestic appliances</a:t>
            </a:r>
          </a:p>
          <a:p>
            <a:pPr marL="457200" indent="-457200">
              <a:buFont typeface="Arial"/>
              <a:buChar char="•"/>
            </a:pPr>
            <a:r>
              <a:rPr lang="en-US" sz="2400" dirty="0"/>
              <a:t>supermarkets</a:t>
            </a:r>
          </a:p>
        </p:txBody>
      </p:sp>
    </p:spTree>
    <p:extLst>
      <p:ext uri="{BB962C8B-B14F-4D97-AF65-F5344CB8AC3E}">
        <p14:creationId xmlns:p14="http://schemas.microsoft.com/office/powerpoint/2010/main" val="658253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772400" cy="2413000"/>
          </a:xfrm>
        </p:spPr>
        <p:txBody>
          <a:bodyPr>
            <a:normAutofit fontScale="90000"/>
          </a:bodyPr>
          <a:lstStyle/>
          <a:p>
            <a:r>
              <a:rPr lang="en-GB" b="1" dirty="0"/>
              <a:t>What can we learn from cookbooks?</a:t>
            </a:r>
            <a:br>
              <a:rPr lang="en-GB" b="1" dirty="0"/>
            </a:br>
            <a:br>
              <a:rPr lang="en-GB" b="1" dirty="0"/>
            </a:br>
            <a:r>
              <a:rPr lang="en-GB" b="1" dirty="0"/>
              <a:t>(other than how to cook. . . )</a:t>
            </a:r>
            <a:br>
              <a:rPr lang="en-GB" b="1" dirty="0"/>
            </a:br>
            <a:endParaRPr lang="en-US" b="1" dirty="0"/>
          </a:p>
        </p:txBody>
      </p:sp>
      <p:sp>
        <p:nvSpPr>
          <p:cNvPr id="5" name="Subtitle 4"/>
          <p:cNvSpPr>
            <a:spLocks noGrp="1"/>
          </p:cNvSpPr>
          <p:nvPr>
            <p:ph type="subTitle" idx="1"/>
          </p:nvPr>
        </p:nvSpPr>
        <p:spPr>
          <a:xfrm>
            <a:off x="1371600" y="4972050"/>
            <a:ext cx="6400800" cy="666750"/>
          </a:xfrm>
        </p:spPr>
        <p:txBody>
          <a:bodyPr/>
          <a:lstStyle/>
          <a:p>
            <a:endParaRPr lang="en-US" dirty="0"/>
          </a:p>
        </p:txBody>
      </p:sp>
    </p:spTree>
    <p:extLst>
      <p:ext uri="{BB962C8B-B14F-4D97-AF65-F5344CB8AC3E}">
        <p14:creationId xmlns:p14="http://schemas.microsoft.com/office/powerpoint/2010/main" val="2029347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Cookbooks can reveal . . . </a:t>
            </a:r>
          </a:p>
        </p:txBody>
      </p:sp>
      <p:sp>
        <p:nvSpPr>
          <p:cNvPr id="3" name="Content Placeholder 2"/>
          <p:cNvSpPr>
            <a:spLocks noGrp="1"/>
          </p:cNvSpPr>
          <p:nvPr>
            <p:ph idx="1"/>
          </p:nvPr>
        </p:nvSpPr>
        <p:spPr/>
        <p:txBody>
          <a:bodyPr/>
          <a:lstStyle/>
          <a:p>
            <a:r>
              <a:rPr lang="en-GB" dirty="0"/>
              <a:t>prescriptive ideas about what we should eat</a:t>
            </a:r>
          </a:p>
          <a:p>
            <a:pPr marL="0" indent="0">
              <a:buNone/>
            </a:pPr>
            <a:r>
              <a:rPr lang="en-GB" dirty="0"/>
              <a:t>	(ideas about health, recommended diets …)</a:t>
            </a:r>
          </a:p>
          <a:p>
            <a:pPr marL="0" indent="0">
              <a:buNone/>
            </a:pPr>
            <a:endParaRPr lang="en-GB" dirty="0"/>
          </a:p>
          <a:p>
            <a:pPr marL="0" indent="0">
              <a:buNone/>
            </a:pPr>
            <a:endParaRPr lang="en-GB" dirty="0"/>
          </a:p>
          <a:p>
            <a:pPr marL="0" indent="0">
              <a:buNone/>
            </a:pPr>
            <a:endParaRPr lang="en-US" dirty="0"/>
          </a:p>
        </p:txBody>
      </p:sp>
      <p:pic>
        <p:nvPicPr>
          <p:cNvPr id="4" name="Picture 3">
            <a:extLst>
              <a:ext uri="{FF2B5EF4-FFF2-40B4-BE49-F238E27FC236}">
                <a16:creationId xmlns:a16="http://schemas.microsoft.com/office/drawing/2014/main" id="{7C422B33-4ED3-2D4A-9F26-6055BAAB98A5}"/>
              </a:ext>
            </a:extLst>
          </p:cNvPr>
          <p:cNvPicPr>
            <a:picLocks noChangeAspect="1"/>
          </p:cNvPicPr>
          <p:nvPr/>
        </p:nvPicPr>
        <p:blipFill>
          <a:blip r:embed="rId2"/>
          <a:stretch>
            <a:fillRect/>
          </a:stretch>
        </p:blipFill>
        <p:spPr>
          <a:xfrm>
            <a:off x="457200" y="2891231"/>
            <a:ext cx="4114800" cy="3692131"/>
          </a:xfrm>
          <a:prstGeom prst="rect">
            <a:avLst/>
          </a:prstGeom>
        </p:spPr>
      </p:pic>
      <p:sp>
        <p:nvSpPr>
          <p:cNvPr id="5" name="TextBox 4">
            <a:extLst>
              <a:ext uri="{FF2B5EF4-FFF2-40B4-BE49-F238E27FC236}">
                <a16:creationId xmlns:a16="http://schemas.microsoft.com/office/drawing/2014/main" id="{BA8B04EF-8418-AD42-B235-FA0538511DFB}"/>
              </a:ext>
            </a:extLst>
          </p:cNvPr>
          <p:cNvSpPr txBox="1"/>
          <p:nvPr/>
        </p:nvSpPr>
        <p:spPr>
          <a:xfrm>
            <a:off x="4572000" y="5802997"/>
            <a:ext cx="4229100" cy="646331"/>
          </a:xfrm>
          <a:prstGeom prst="rect">
            <a:avLst/>
          </a:prstGeom>
          <a:noFill/>
        </p:spPr>
        <p:txBody>
          <a:bodyPr wrap="square" rtlCol="0">
            <a:spAutoFit/>
          </a:bodyPr>
          <a:lstStyle/>
          <a:p>
            <a:r>
              <a:rPr lang="en-US" dirty="0"/>
              <a:t>Isabella </a:t>
            </a:r>
            <a:r>
              <a:rPr lang="en-US" dirty="0" err="1"/>
              <a:t>Beeton</a:t>
            </a:r>
            <a:r>
              <a:rPr lang="en-US" dirty="0"/>
              <a:t>, </a:t>
            </a:r>
            <a:r>
              <a:rPr lang="en-US" i="1" dirty="0" err="1"/>
              <a:t>Mrs</a:t>
            </a:r>
            <a:r>
              <a:rPr lang="en-US" i="1" dirty="0"/>
              <a:t> </a:t>
            </a:r>
            <a:r>
              <a:rPr lang="en-US" i="1" dirty="0" err="1"/>
              <a:t>Beeton’s</a:t>
            </a:r>
            <a:r>
              <a:rPr lang="en-US" i="1" dirty="0"/>
              <a:t> Dictionary of Every-Day Cooking </a:t>
            </a:r>
            <a:r>
              <a:rPr lang="en-US" dirty="0"/>
              <a:t>(London, 1865).</a:t>
            </a:r>
          </a:p>
        </p:txBody>
      </p:sp>
      <p:pic>
        <p:nvPicPr>
          <p:cNvPr id="6" name="Picture 5">
            <a:extLst>
              <a:ext uri="{FF2B5EF4-FFF2-40B4-BE49-F238E27FC236}">
                <a16:creationId xmlns:a16="http://schemas.microsoft.com/office/drawing/2014/main" id="{CE92572F-55D8-DA43-AAC1-5042E91CF170}"/>
              </a:ext>
            </a:extLst>
          </p:cNvPr>
          <p:cNvPicPr>
            <a:picLocks noChangeAspect="1"/>
          </p:cNvPicPr>
          <p:nvPr/>
        </p:nvPicPr>
        <p:blipFill>
          <a:blip r:embed="rId3"/>
          <a:stretch>
            <a:fillRect/>
          </a:stretch>
        </p:blipFill>
        <p:spPr>
          <a:xfrm>
            <a:off x="6338110" y="2850932"/>
            <a:ext cx="2057400" cy="2628900"/>
          </a:xfrm>
          <a:prstGeom prst="rect">
            <a:avLst/>
          </a:prstGeom>
        </p:spPr>
      </p:pic>
    </p:spTree>
    <p:extLst>
      <p:ext uri="{BB962C8B-B14F-4D97-AF65-F5344CB8AC3E}">
        <p14:creationId xmlns:p14="http://schemas.microsoft.com/office/powerpoint/2010/main" val="3920766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Cookbooks can reveal . . . </a:t>
            </a:r>
          </a:p>
        </p:txBody>
      </p:sp>
      <p:sp>
        <p:nvSpPr>
          <p:cNvPr id="3" name="Content Placeholder 2"/>
          <p:cNvSpPr>
            <a:spLocks noGrp="1"/>
          </p:cNvSpPr>
          <p:nvPr>
            <p:ph idx="1"/>
          </p:nvPr>
        </p:nvSpPr>
        <p:spPr/>
        <p:txBody>
          <a:bodyPr/>
          <a:lstStyle/>
          <a:p>
            <a:r>
              <a:rPr lang="en-GB" dirty="0"/>
              <a:t>prescriptive ideas about what we should eat</a:t>
            </a:r>
          </a:p>
          <a:p>
            <a:pPr marL="0" indent="0">
              <a:buNone/>
            </a:pPr>
            <a:endParaRPr lang="en-GB" dirty="0"/>
          </a:p>
          <a:p>
            <a:r>
              <a:rPr lang="en-GB" dirty="0"/>
              <a:t>lived experience and daily life</a:t>
            </a:r>
          </a:p>
          <a:p>
            <a:pPr marL="0" indent="0">
              <a:buNone/>
            </a:pPr>
            <a:r>
              <a:rPr lang="en-GB" dirty="0"/>
              <a:t>	(cooking technologies, typical ingredients, 	preferences, presence of particular foods, 	commercial or trading networks)</a:t>
            </a:r>
          </a:p>
          <a:p>
            <a:pPr marL="0" indent="0">
              <a:buNone/>
            </a:pPr>
            <a:endParaRPr lang="en-US" dirty="0"/>
          </a:p>
        </p:txBody>
      </p:sp>
    </p:spTree>
    <p:extLst>
      <p:ext uri="{BB962C8B-B14F-4D97-AF65-F5344CB8AC3E}">
        <p14:creationId xmlns:p14="http://schemas.microsoft.com/office/powerpoint/2010/main" val="21280326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5621</TotalTime>
  <Words>1244</Words>
  <Application>Microsoft Macintosh PowerPoint</Application>
  <PresentationFormat>On-screen Show (4:3)</PresentationFormat>
  <Paragraphs>125</Paragraphs>
  <Slides>31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Office Theme</vt:lpstr>
      <vt:lpstr>The Cookbook As Historical Document </vt:lpstr>
      <vt:lpstr>Juan Sánchez, Corónica y historia general del hombre (1598). </vt:lpstr>
      <vt:lpstr>A Brief History of Cookbooks</vt:lpstr>
      <vt:lpstr> The Oldest Known Cookery Book  three Mesopotamian cuneiform tablets (c.1750 BCE) </vt:lpstr>
      <vt:lpstr>Some Medieval Cookery Books</vt:lpstr>
      <vt:lpstr>Cookbooks and the Modern Food System</vt:lpstr>
      <vt:lpstr>What can we learn from cookbooks?  (other than how to cook. . . ) </vt:lpstr>
      <vt:lpstr>Cookbooks can reveal . . . </vt:lpstr>
      <vt:lpstr>Cookbooks can reveal . . . </vt:lpstr>
      <vt:lpstr>An Example from Colonial Mexico</vt:lpstr>
      <vt:lpstr>Cookbooks can reveal . . . </vt:lpstr>
      <vt:lpstr>Cookbooks as Sites of Nationalism</vt:lpstr>
      <vt:lpstr>Cookbooks can reveal . . . </vt:lpstr>
      <vt:lpstr>Cookbooks, Race, and Racism  A Cuban Example</vt:lpstr>
      <vt:lpstr>Cookbooks can reveal . . . </vt:lpstr>
      <vt:lpstr>The Growing 19th-century Emphasis on Precision</vt:lpstr>
      <vt:lpstr>Cooking: Science for Women</vt:lpstr>
      <vt:lpstr>Cookbooks can reveal . . . </vt:lpstr>
      <vt:lpstr>Cookbooks as ‘Complete Food Ideologies’</vt:lpstr>
      <vt:lpstr>women and cookbooks</vt:lpstr>
      <vt:lpstr>Janet Theophano, Eat My Words: Reading Women’s Lives Through the Cookbooks They Wrote (2002). </vt:lpstr>
      <vt:lpstr>‘Compiled’ or ‘Community’ Cookbooks</vt:lpstr>
      <vt:lpstr>‘Politicised Domesticity’</vt:lpstr>
      <vt:lpstr>‘Politicised Domesticity’</vt:lpstr>
      <vt:lpstr>Recipes Sharing as ’Feminine Knowledge’?</vt:lpstr>
      <vt:lpstr>Cookbooks as Literature</vt:lpstr>
      <vt:lpstr>Some of Bower’s Cookbook ‘Plots’ </vt:lpstr>
      <vt:lpstr>The Historical Plot</vt:lpstr>
      <vt:lpstr>The Differentiation plot: Gay Cookbooks</vt:lpstr>
      <vt:lpstr>Barbara Wheaton’s 5 Approaches for Studying Cookbooks</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Earle, Rebecca</cp:lastModifiedBy>
  <cp:revision>252</cp:revision>
  <dcterms:created xsi:type="dcterms:W3CDTF">2016-11-21T15:38:01Z</dcterms:created>
  <dcterms:modified xsi:type="dcterms:W3CDTF">2023-06-13T07:32:17Z</dcterms:modified>
</cp:coreProperties>
</file>