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1" r:id="rId3"/>
    <p:sldId id="270" r:id="rId4"/>
    <p:sldId id="272" r:id="rId5"/>
    <p:sldId id="269" r:id="rId6"/>
    <p:sldId id="273" r:id="rId7"/>
    <p:sldId id="268" r:id="rId8"/>
    <p:sldId id="284" r:id="rId9"/>
    <p:sldId id="275" r:id="rId10"/>
    <p:sldId id="274" r:id="rId11"/>
    <p:sldId id="276" r:id="rId12"/>
    <p:sldId id="278" r:id="rId13"/>
    <p:sldId id="277" r:id="rId14"/>
    <p:sldId id="285" r:id="rId15"/>
    <p:sldId id="279" r:id="rId16"/>
    <p:sldId id="280" r:id="rId17"/>
    <p:sldId id="281" r:id="rId18"/>
    <p:sldId id="282" r:id="rId19"/>
    <p:sldId id="283" r:id="rId20"/>
    <p:sldId id="304" r:id="rId21"/>
    <p:sldId id="261" r:id="rId22"/>
    <p:sldId id="286" r:id="rId23"/>
    <p:sldId id="287" r:id="rId24"/>
    <p:sldId id="289" r:id="rId25"/>
    <p:sldId id="290" r:id="rId26"/>
    <p:sldId id="265" r:id="rId27"/>
    <p:sldId id="267" r:id="rId28"/>
    <p:sldId id="291" r:id="rId29"/>
    <p:sldId id="292" r:id="rId30"/>
    <p:sldId id="295" r:id="rId31"/>
    <p:sldId id="293" r:id="rId32"/>
    <p:sldId id="294" r:id="rId33"/>
    <p:sldId id="260" r:id="rId34"/>
    <p:sldId id="296" r:id="rId35"/>
    <p:sldId id="297" r:id="rId36"/>
    <p:sldId id="298" r:id="rId37"/>
    <p:sldId id="299" r:id="rId38"/>
    <p:sldId id="300" r:id="rId39"/>
    <p:sldId id="302" r:id="rId40"/>
    <p:sldId id="301" r:id="rId41"/>
    <p:sldId id="305" r:id="rId42"/>
    <p:sldId id="303"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266"/>
    <p:restoredTop sz="94672"/>
  </p:normalViewPr>
  <p:slideViewPr>
    <p:cSldViewPr snapToGrid="0" snapToObjects="1">
      <p:cViewPr>
        <p:scale>
          <a:sx n="90" d="100"/>
          <a:sy n="90" d="100"/>
        </p:scale>
        <p:origin x="1632" y="28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p>
        </p:txBody>
      </p:sp>
      <p:sp>
        <p:nvSpPr>
          <p:cNvPr id="4" name="Date Placeholder 3"/>
          <p:cNvSpPr>
            <a:spLocks noGrp="1"/>
          </p:cNvSpPr>
          <p:nvPr>
            <p:ph type="dt" sz="half" idx="10"/>
          </p:nvPr>
        </p:nvSpPr>
        <p:spPr/>
        <p:txBody>
          <a:bodyPr/>
          <a:lstStyle/>
          <a:p>
            <a:fld id="{875CF247-A4AB-CF4B-AB76-CA4F53A70CCD}" type="datetimeFigureOut">
              <a:rPr lang="en-US" smtClean="0"/>
              <a:t>2/28/22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0FF28C-ABAD-3147-AF78-57CEC43936DE}" type="slidenum">
              <a:rPr lang="en-GB" smtClean="0"/>
              <a:t>‹#›</a:t>
            </a:fld>
            <a:endParaRPr lang="en-GB"/>
          </a:p>
        </p:txBody>
      </p:sp>
    </p:spTree>
    <p:extLst>
      <p:ext uri="{BB962C8B-B14F-4D97-AF65-F5344CB8AC3E}">
        <p14:creationId xmlns:p14="http://schemas.microsoft.com/office/powerpoint/2010/main" val="662718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75CF247-A4AB-CF4B-AB76-CA4F53A70CCD}" type="datetimeFigureOut">
              <a:rPr lang="en-US" smtClean="0"/>
              <a:t>2/28/22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0FF28C-ABAD-3147-AF78-57CEC43936DE}" type="slidenum">
              <a:rPr lang="en-GB" smtClean="0"/>
              <a:t>‹#›</a:t>
            </a:fld>
            <a:endParaRPr lang="en-GB"/>
          </a:p>
        </p:txBody>
      </p:sp>
    </p:spTree>
    <p:extLst>
      <p:ext uri="{BB962C8B-B14F-4D97-AF65-F5344CB8AC3E}">
        <p14:creationId xmlns:p14="http://schemas.microsoft.com/office/powerpoint/2010/main" val="41042665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75CF247-A4AB-CF4B-AB76-CA4F53A70CCD}" type="datetimeFigureOut">
              <a:rPr lang="en-US" smtClean="0"/>
              <a:t>2/28/22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0FF28C-ABAD-3147-AF78-57CEC43936DE}" type="slidenum">
              <a:rPr lang="en-GB" smtClean="0"/>
              <a:t>‹#›</a:t>
            </a:fld>
            <a:endParaRPr lang="en-GB"/>
          </a:p>
        </p:txBody>
      </p:sp>
    </p:spTree>
    <p:extLst>
      <p:ext uri="{BB962C8B-B14F-4D97-AF65-F5344CB8AC3E}">
        <p14:creationId xmlns:p14="http://schemas.microsoft.com/office/powerpoint/2010/main" val="1782970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75CF247-A4AB-CF4B-AB76-CA4F53A70CCD}" type="datetimeFigureOut">
              <a:rPr lang="en-US" smtClean="0"/>
              <a:t>2/28/22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0FF28C-ABAD-3147-AF78-57CEC43936DE}" type="slidenum">
              <a:rPr lang="en-GB" smtClean="0"/>
              <a:t>‹#›</a:t>
            </a:fld>
            <a:endParaRPr lang="en-GB"/>
          </a:p>
        </p:txBody>
      </p:sp>
    </p:spTree>
    <p:extLst>
      <p:ext uri="{BB962C8B-B14F-4D97-AF65-F5344CB8AC3E}">
        <p14:creationId xmlns:p14="http://schemas.microsoft.com/office/powerpoint/2010/main" val="4037221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75CF247-A4AB-CF4B-AB76-CA4F53A70CCD}" type="datetimeFigureOut">
              <a:rPr lang="en-US" smtClean="0"/>
              <a:t>2/28/22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0FF28C-ABAD-3147-AF78-57CEC43936DE}" type="slidenum">
              <a:rPr lang="en-GB" smtClean="0"/>
              <a:t>‹#›</a:t>
            </a:fld>
            <a:endParaRPr lang="en-GB"/>
          </a:p>
        </p:txBody>
      </p:sp>
    </p:spTree>
    <p:extLst>
      <p:ext uri="{BB962C8B-B14F-4D97-AF65-F5344CB8AC3E}">
        <p14:creationId xmlns:p14="http://schemas.microsoft.com/office/powerpoint/2010/main" val="3688015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fld id="{875CF247-A4AB-CF4B-AB76-CA4F53A70CCD}" type="datetimeFigureOut">
              <a:rPr lang="en-US" smtClean="0"/>
              <a:t>2/28/22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0FF28C-ABAD-3147-AF78-57CEC43936DE}" type="slidenum">
              <a:rPr lang="en-GB" smtClean="0"/>
              <a:t>‹#›</a:t>
            </a:fld>
            <a:endParaRPr lang="en-GB"/>
          </a:p>
        </p:txBody>
      </p:sp>
    </p:spTree>
    <p:extLst>
      <p:ext uri="{BB962C8B-B14F-4D97-AF65-F5344CB8AC3E}">
        <p14:creationId xmlns:p14="http://schemas.microsoft.com/office/powerpoint/2010/main" val="3746668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fld id="{875CF247-A4AB-CF4B-AB76-CA4F53A70CCD}" type="datetimeFigureOut">
              <a:rPr lang="en-US" smtClean="0"/>
              <a:t>2/28/22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20FF28C-ABAD-3147-AF78-57CEC43936DE}" type="slidenum">
              <a:rPr lang="en-GB" smtClean="0"/>
              <a:t>‹#›</a:t>
            </a:fld>
            <a:endParaRPr lang="en-GB"/>
          </a:p>
        </p:txBody>
      </p:sp>
    </p:spTree>
    <p:extLst>
      <p:ext uri="{BB962C8B-B14F-4D97-AF65-F5344CB8AC3E}">
        <p14:creationId xmlns:p14="http://schemas.microsoft.com/office/powerpoint/2010/main" val="712130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875CF247-A4AB-CF4B-AB76-CA4F53A70CCD}" type="datetimeFigureOut">
              <a:rPr lang="en-US" smtClean="0"/>
              <a:t>2/28/22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20FF28C-ABAD-3147-AF78-57CEC43936DE}" type="slidenum">
              <a:rPr lang="en-GB" smtClean="0"/>
              <a:t>‹#›</a:t>
            </a:fld>
            <a:endParaRPr lang="en-GB"/>
          </a:p>
        </p:txBody>
      </p:sp>
    </p:spTree>
    <p:extLst>
      <p:ext uri="{BB962C8B-B14F-4D97-AF65-F5344CB8AC3E}">
        <p14:creationId xmlns:p14="http://schemas.microsoft.com/office/powerpoint/2010/main" val="2661909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5CF247-A4AB-CF4B-AB76-CA4F53A70CCD}" type="datetimeFigureOut">
              <a:rPr lang="en-US" smtClean="0"/>
              <a:t>2/28/22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20FF28C-ABAD-3147-AF78-57CEC43936DE}" type="slidenum">
              <a:rPr lang="en-GB" smtClean="0"/>
              <a:t>‹#›</a:t>
            </a:fld>
            <a:endParaRPr lang="en-GB"/>
          </a:p>
        </p:txBody>
      </p:sp>
    </p:spTree>
    <p:extLst>
      <p:ext uri="{BB962C8B-B14F-4D97-AF65-F5344CB8AC3E}">
        <p14:creationId xmlns:p14="http://schemas.microsoft.com/office/powerpoint/2010/main" val="3890953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875CF247-A4AB-CF4B-AB76-CA4F53A70CCD}" type="datetimeFigureOut">
              <a:rPr lang="en-US" smtClean="0"/>
              <a:t>2/28/22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0FF28C-ABAD-3147-AF78-57CEC43936DE}" type="slidenum">
              <a:rPr lang="en-GB" smtClean="0"/>
              <a:t>‹#›</a:t>
            </a:fld>
            <a:endParaRPr lang="en-GB"/>
          </a:p>
        </p:txBody>
      </p:sp>
    </p:spTree>
    <p:extLst>
      <p:ext uri="{BB962C8B-B14F-4D97-AF65-F5344CB8AC3E}">
        <p14:creationId xmlns:p14="http://schemas.microsoft.com/office/powerpoint/2010/main" val="1055058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875CF247-A4AB-CF4B-AB76-CA4F53A70CCD}" type="datetimeFigureOut">
              <a:rPr lang="en-US" smtClean="0"/>
              <a:t>2/28/22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0FF28C-ABAD-3147-AF78-57CEC43936DE}" type="slidenum">
              <a:rPr lang="en-GB" smtClean="0"/>
              <a:t>‹#›</a:t>
            </a:fld>
            <a:endParaRPr lang="en-GB"/>
          </a:p>
        </p:txBody>
      </p:sp>
    </p:spTree>
    <p:extLst>
      <p:ext uri="{BB962C8B-B14F-4D97-AF65-F5344CB8AC3E}">
        <p14:creationId xmlns:p14="http://schemas.microsoft.com/office/powerpoint/2010/main" val="1208259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5CF247-A4AB-CF4B-AB76-CA4F53A70CCD}" type="datetimeFigureOut">
              <a:rPr lang="en-US" smtClean="0"/>
              <a:t>2/28/22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0FF28C-ABAD-3147-AF78-57CEC43936DE}" type="slidenum">
              <a:rPr lang="en-GB" smtClean="0"/>
              <a:t>‹#›</a:t>
            </a:fld>
            <a:endParaRPr lang="en-GB"/>
          </a:p>
        </p:txBody>
      </p:sp>
    </p:spTree>
    <p:extLst>
      <p:ext uri="{BB962C8B-B14F-4D97-AF65-F5344CB8AC3E}">
        <p14:creationId xmlns:p14="http://schemas.microsoft.com/office/powerpoint/2010/main" val="5098457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n.wikipedia.org/wiki/V%C3%A4xj%C3%B6"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Dieting, Discipline and Fat as a Feminist Issue</a:t>
            </a:r>
          </a:p>
        </p:txBody>
      </p:sp>
      <p:pic>
        <p:nvPicPr>
          <p:cNvPr id="5" name="Content Placeholder 4"/>
          <p:cNvPicPr>
            <a:picLocks noGrp="1" noChangeAspect="1"/>
          </p:cNvPicPr>
          <p:nvPr>
            <p:ph idx="1"/>
          </p:nvPr>
        </p:nvPicPr>
        <p:blipFill>
          <a:blip r:embed="rId2"/>
          <a:srcRect l="-18187" r="-18187"/>
          <a:stretch>
            <a:fillRect/>
          </a:stretch>
        </p:blipFill>
        <p:spPr/>
      </p:pic>
      <p:sp>
        <p:nvSpPr>
          <p:cNvPr id="6" name="TextBox 5"/>
          <p:cNvSpPr txBox="1"/>
          <p:nvPr/>
        </p:nvSpPr>
        <p:spPr>
          <a:xfrm>
            <a:off x="457199" y="6123328"/>
            <a:ext cx="8387717" cy="646331"/>
          </a:xfrm>
          <a:prstGeom prst="rect">
            <a:avLst/>
          </a:prstGeom>
          <a:noFill/>
        </p:spPr>
        <p:txBody>
          <a:bodyPr wrap="square" rtlCol="0">
            <a:spAutoFit/>
          </a:bodyPr>
          <a:lstStyle/>
          <a:p>
            <a:r>
              <a:rPr lang="en-GB" dirty="0"/>
              <a:t>Marianne Lindberg De Geer, ‘I Think of Myself’ (2005), </a:t>
            </a:r>
            <a:r>
              <a:rPr lang="en-GB" u="sng" dirty="0">
                <a:hlinkClick r:id="rId3" tooltip="Växjö"/>
              </a:rPr>
              <a:t>Växjö</a:t>
            </a:r>
            <a:r>
              <a:rPr lang="en-GB" dirty="0"/>
              <a:t>, Sweden.</a:t>
            </a:r>
          </a:p>
          <a:p>
            <a:endParaRPr lang="en-GB" dirty="0"/>
          </a:p>
        </p:txBody>
      </p:sp>
    </p:spTree>
    <p:extLst>
      <p:ext uri="{BB962C8B-B14F-4D97-AF65-F5344CB8AC3E}">
        <p14:creationId xmlns:p14="http://schemas.microsoft.com/office/powerpoint/2010/main" val="17343755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Foucault</a:t>
            </a:r>
            <a:br>
              <a:rPr lang="en-GB" dirty="0"/>
            </a:br>
            <a:r>
              <a:rPr lang="en-GB" dirty="0"/>
              <a:t>‘</a:t>
            </a:r>
            <a:r>
              <a:rPr lang="en-GB" sz="3600" dirty="0"/>
              <a:t>Postmodernism’</a:t>
            </a:r>
          </a:p>
        </p:txBody>
      </p:sp>
      <p:pic>
        <p:nvPicPr>
          <p:cNvPr id="4" name="Content Placeholder 3" descr="foucault2.jpeg"/>
          <p:cNvPicPr>
            <a:picLocks noGrp="1" noChangeAspect="1"/>
          </p:cNvPicPr>
          <p:nvPr>
            <p:ph idx="1"/>
          </p:nvPr>
        </p:nvPicPr>
        <p:blipFill>
          <a:blip r:embed="rId2">
            <a:extLst>
              <a:ext uri="{28A0092B-C50C-407E-A947-70E740481C1C}">
                <a14:useLocalDpi xmlns:a14="http://schemas.microsoft.com/office/drawing/2010/main" val="0"/>
              </a:ext>
            </a:extLst>
          </a:blip>
          <a:srcRect l="-15881" r="-15881"/>
          <a:stretch>
            <a:fillRect/>
          </a:stretch>
        </p:blipFill>
        <p:spPr/>
      </p:pic>
    </p:spTree>
    <p:extLst>
      <p:ext uri="{BB962C8B-B14F-4D97-AF65-F5344CB8AC3E}">
        <p14:creationId xmlns:p14="http://schemas.microsoft.com/office/powerpoint/2010/main" val="22109993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1" dirty="0"/>
              <a:t>Discipline and Punish</a:t>
            </a:r>
            <a:r>
              <a:rPr lang="en-GB" dirty="0"/>
              <a:t> (1975)</a:t>
            </a:r>
          </a:p>
        </p:txBody>
      </p:sp>
      <p:pic>
        <p:nvPicPr>
          <p:cNvPr id="4" name="Content Placeholder 3"/>
          <p:cNvPicPr>
            <a:picLocks noGrp="1" noChangeAspect="1"/>
          </p:cNvPicPr>
          <p:nvPr>
            <p:ph idx="1"/>
          </p:nvPr>
        </p:nvPicPr>
        <p:blipFill>
          <a:blip r:embed="rId2"/>
          <a:srcRect l="-87383" r="-87383"/>
          <a:stretch>
            <a:fillRect/>
          </a:stretch>
        </p:blipFill>
        <p:spPr>
          <a:xfrm>
            <a:off x="-1967804" y="1237313"/>
            <a:ext cx="8229600" cy="4525963"/>
          </a:xfrm>
        </p:spPr>
      </p:pic>
      <p:pic>
        <p:nvPicPr>
          <p:cNvPr id="5" name="Picture 4"/>
          <p:cNvPicPr>
            <a:picLocks noChangeAspect="1"/>
          </p:cNvPicPr>
          <p:nvPr/>
        </p:nvPicPr>
        <p:blipFill>
          <a:blip r:embed="rId3"/>
          <a:stretch>
            <a:fillRect/>
          </a:stretch>
        </p:blipFill>
        <p:spPr>
          <a:xfrm>
            <a:off x="4899515" y="1237313"/>
            <a:ext cx="2988051" cy="4644976"/>
          </a:xfrm>
          <a:prstGeom prst="rect">
            <a:avLst/>
          </a:prstGeom>
        </p:spPr>
      </p:pic>
      <p:sp>
        <p:nvSpPr>
          <p:cNvPr id="6" name="TextBox 5"/>
          <p:cNvSpPr txBox="1"/>
          <p:nvPr/>
        </p:nvSpPr>
        <p:spPr>
          <a:xfrm>
            <a:off x="2365380" y="5882289"/>
            <a:ext cx="4171223" cy="584776"/>
          </a:xfrm>
          <a:prstGeom prst="rect">
            <a:avLst/>
          </a:prstGeom>
          <a:noFill/>
        </p:spPr>
        <p:txBody>
          <a:bodyPr wrap="square" rtlCol="0">
            <a:spAutoFit/>
          </a:bodyPr>
          <a:lstStyle/>
          <a:p>
            <a:r>
              <a:rPr lang="en-GB" sz="3200" dirty="0"/>
              <a:t>‘docile bodies’</a:t>
            </a:r>
          </a:p>
        </p:txBody>
      </p:sp>
    </p:spTree>
    <p:extLst>
      <p:ext uri="{BB962C8B-B14F-4D97-AF65-F5344CB8AC3E}">
        <p14:creationId xmlns:p14="http://schemas.microsoft.com/office/powerpoint/2010/main" val="33935984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From ‘sovereign power’. . .</a:t>
            </a:r>
          </a:p>
        </p:txBody>
      </p:sp>
      <p:pic>
        <p:nvPicPr>
          <p:cNvPr id="4" name="Content Placeholder 3"/>
          <p:cNvPicPr>
            <a:picLocks noGrp="1" noChangeAspect="1"/>
          </p:cNvPicPr>
          <p:nvPr>
            <p:ph idx="1"/>
          </p:nvPr>
        </p:nvPicPr>
        <p:blipFill>
          <a:blip r:embed="rId2"/>
          <a:srcRect l="-13484" r="-13484"/>
          <a:stretch>
            <a:fillRect/>
          </a:stretch>
        </p:blipFill>
        <p:spPr/>
      </p:pic>
    </p:spTree>
    <p:extLst>
      <p:ext uri="{BB962C8B-B14F-4D97-AF65-F5344CB8AC3E}">
        <p14:creationId xmlns:p14="http://schemas.microsoft.com/office/powerpoint/2010/main" val="13604695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to ‘docile bodies’</a:t>
            </a:r>
          </a:p>
        </p:txBody>
      </p:sp>
      <p:pic>
        <p:nvPicPr>
          <p:cNvPr id="7" name="Content Placeholder 6"/>
          <p:cNvPicPr>
            <a:picLocks noGrp="1" noChangeAspect="1"/>
          </p:cNvPicPr>
          <p:nvPr>
            <p:ph idx="1"/>
          </p:nvPr>
        </p:nvPicPr>
        <p:blipFill>
          <a:blip r:embed="rId2"/>
          <a:srcRect l="17725" r="17725"/>
          <a:stretch>
            <a:fillRect/>
          </a:stretch>
        </p:blipFill>
        <p:spPr/>
      </p:pic>
    </p:spTree>
    <p:extLst>
      <p:ext uri="{BB962C8B-B14F-4D97-AF65-F5344CB8AC3E}">
        <p14:creationId xmlns:p14="http://schemas.microsoft.com/office/powerpoint/2010/main" val="6643761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‘docile bodies’ behaving appropriately</a:t>
            </a:r>
          </a:p>
        </p:txBody>
      </p:sp>
      <p:pic>
        <p:nvPicPr>
          <p:cNvPr id="4" name="Content Placeholder 3"/>
          <p:cNvPicPr>
            <a:picLocks noGrp="1" noChangeAspect="1"/>
          </p:cNvPicPr>
          <p:nvPr>
            <p:ph idx="1"/>
          </p:nvPr>
        </p:nvPicPr>
        <p:blipFill>
          <a:blip r:embed="rId2"/>
          <a:srcRect l="-18156" r="-18156"/>
          <a:stretch>
            <a:fillRect/>
          </a:stretch>
        </p:blipFill>
        <p:spPr/>
      </p:pic>
    </p:spTree>
    <p:extLst>
      <p:ext uri="{BB962C8B-B14F-4D97-AF65-F5344CB8AC3E}">
        <p14:creationId xmlns:p14="http://schemas.microsoft.com/office/powerpoint/2010/main" val="29189369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Hierarchical observation</a:t>
            </a:r>
          </a:p>
        </p:txBody>
      </p:sp>
      <p:pic>
        <p:nvPicPr>
          <p:cNvPr id="4" name="Content Placeholder 3"/>
          <p:cNvPicPr>
            <a:picLocks noGrp="1" noChangeAspect="1"/>
          </p:cNvPicPr>
          <p:nvPr>
            <p:ph idx="1"/>
          </p:nvPr>
        </p:nvPicPr>
        <p:blipFill>
          <a:blip r:embed="rId2"/>
          <a:srcRect l="-3458" r="-3458"/>
          <a:stretch>
            <a:fillRect/>
          </a:stretch>
        </p:blipFill>
        <p:spPr/>
      </p:pic>
    </p:spTree>
    <p:extLst>
      <p:ext uri="{BB962C8B-B14F-4D97-AF65-F5344CB8AC3E}">
        <p14:creationId xmlns:p14="http://schemas.microsoft.com/office/powerpoint/2010/main" val="36230263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Normalising judgement </a:t>
            </a:r>
          </a:p>
        </p:txBody>
      </p:sp>
      <p:pic>
        <p:nvPicPr>
          <p:cNvPr id="4" name="Content Placeholder 3"/>
          <p:cNvPicPr>
            <a:picLocks noGrp="1" noChangeAspect="1"/>
          </p:cNvPicPr>
          <p:nvPr>
            <p:ph idx="1"/>
          </p:nvPr>
        </p:nvPicPr>
        <p:blipFill>
          <a:blip r:embed="rId2"/>
          <a:srcRect l="-11594" r="-11594"/>
          <a:stretch>
            <a:fillRect/>
          </a:stretch>
        </p:blipFill>
        <p:spPr/>
      </p:pic>
    </p:spTree>
    <p:extLst>
      <p:ext uri="{BB962C8B-B14F-4D97-AF65-F5344CB8AC3E}">
        <p14:creationId xmlns:p14="http://schemas.microsoft.com/office/powerpoint/2010/main" val="14608881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Examination</a:t>
            </a:r>
          </a:p>
        </p:txBody>
      </p:sp>
      <p:pic>
        <p:nvPicPr>
          <p:cNvPr id="4" name="Content Placeholder 3"/>
          <p:cNvPicPr>
            <a:picLocks noGrp="1" noChangeAspect="1"/>
          </p:cNvPicPr>
          <p:nvPr>
            <p:ph idx="1"/>
          </p:nvPr>
        </p:nvPicPr>
        <p:blipFill>
          <a:blip r:embed="rId2"/>
          <a:srcRect l="-1140" r="-1140"/>
          <a:stretch>
            <a:fillRect/>
          </a:stretch>
        </p:blipFill>
        <p:spPr/>
      </p:pic>
    </p:spTree>
    <p:extLst>
      <p:ext uri="{BB962C8B-B14F-4D97-AF65-F5344CB8AC3E}">
        <p14:creationId xmlns:p14="http://schemas.microsoft.com/office/powerpoint/2010/main" val="17717721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Foucault, </a:t>
            </a:r>
            <a:r>
              <a:rPr lang="en-US" b="1" i="1" dirty="0"/>
              <a:t>Power/Knowledge </a:t>
            </a:r>
            <a:r>
              <a:rPr lang="en-US" b="1" dirty="0"/>
              <a:t>(1980)</a:t>
            </a:r>
            <a:endParaRPr lang="en-GB" b="1" dirty="0"/>
          </a:p>
        </p:txBody>
      </p:sp>
      <p:sp>
        <p:nvSpPr>
          <p:cNvPr id="3" name="Content Placeholder 2"/>
          <p:cNvSpPr>
            <a:spLocks noGrp="1"/>
          </p:cNvSpPr>
          <p:nvPr>
            <p:ph idx="1"/>
          </p:nvPr>
        </p:nvSpPr>
        <p:spPr/>
        <p:txBody>
          <a:bodyPr>
            <a:normAutofit/>
          </a:bodyPr>
          <a:lstStyle/>
          <a:p>
            <a:pPr marL="0" indent="0">
              <a:buNone/>
            </a:pPr>
            <a:r>
              <a:rPr lang="en-GB" sz="3600" dirty="0"/>
              <a:t>The nature of power is to </a:t>
            </a:r>
          </a:p>
          <a:p>
            <a:pPr marL="0" indent="0">
              <a:buNone/>
            </a:pPr>
            <a:endParaRPr lang="en-GB" sz="3600" dirty="0"/>
          </a:p>
          <a:p>
            <a:pPr marL="0" indent="0">
              <a:buNone/>
            </a:pPr>
            <a:r>
              <a:rPr lang="en-GB" sz="3600" dirty="0"/>
              <a:t>‘circulate through progressively finer channels, gaining access to individuals themselves, to their bodies, their gestures and all their daily actions’.</a:t>
            </a:r>
          </a:p>
          <a:p>
            <a:pPr marL="0" indent="0">
              <a:buNone/>
            </a:pPr>
            <a:endParaRPr lang="en-GB" sz="3600" dirty="0"/>
          </a:p>
        </p:txBody>
      </p:sp>
    </p:spTree>
    <p:extLst>
      <p:ext uri="{BB962C8B-B14F-4D97-AF65-F5344CB8AC3E}">
        <p14:creationId xmlns:p14="http://schemas.microsoft.com/office/powerpoint/2010/main" val="22058478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u="sng" dirty="0"/>
              <a:t>Dieting and Discipline</a:t>
            </a:r>
            <a:br>
              <a:rPr lang="en-GB" dirty="0"/>
            </a:br>
            <a:endParaRPr lang="en-GB" dirty="0"/>
          </a:p>
        </p:txBody>
      </p:sp>
    </p:spTree>
    <p:extLst>
      <p:ext uri="{BB962C8B-B14F-4D97-AF65-F5344CB8AC3E}">
        <p14:creationId xmlns:p14="http://schemas.microsoft.com/office/powerpoint/2010/main" val="18490090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l="-10909" r="-10909"/>
          <a:stretch>
            <a:fillRect/>
          </a:stretch>
        </p:blipFill>
        <p:spPr>
          <a:xfrm>
            <a:off x="-423033" y="282388"/>
            <a:ext cx="9990065" cy="5494151"/>
          </a:xfrm>
        </p:spPr>
      </p:pic>
    </p:spTree>
    <p:extLst>
      <p:ext uri="{BB962C8B-B14F-4D97-AF65-F5344CB8AC3E}">
        <p14:creationId xmlns:p14="http://schemas.microsoft.com/office/powerpoint/2010/main" val="20573522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C9FEED5-E269-194F-9BF9-79279F26C773}"/>
              </a:ext>
            </a:extLst>
          </p:cNvPr>
          <p:cNvSpPr>
            <a:spLocks noGrp="1"/>
          </p:cNvSpPr>
          <p:nvPr>
            <p:ph type="title"/>
          </p:nvPr>
        </p:nvSpPr>
        <p:spPr>
          <a:xfrm>
            <a:off x="457200" y="274637"/>
            <a:ext cx="2992582" cy="5851525"/>
          </a:xfrm>
        </p:spPr>
        <p:txBody>
          <a:bodyPr/>
          <a:lstStyle/>
          <a:p>
            <a:r>
              <a:rPr lang="en-GB" dirty="0"/>
              <a:t>Sandra Lee </a:t>
            </a:r>
            <a:r>
              <a:rPr lang="en-GB" dirty="0" err="1"/>
              <a:t>Bartky</a:t>
            </a:r>
            <a:r>
              <a:rPr lang="en-GB" dirty="0"/>
              <a:t> </a:t>
            </a:r>
            <a:br>
              <a:rPr lang="en-GB" dirty="0"/>
            </a:br>
            <a:br>
              <a:rPr lang="en-GB" dirty="0"/>
            </a:br>
            <a:r>
              <a:rPr lang="en-US" dirty="0"/>
              <a:t>1935-2016</a:t>
            </a:r>
          </a:p>
        </p:txBody>
      </p:sp>
      <p:sp>
        <p:nvSpPr>
          <p:cNvPr id="6" name="Content Placeholder 5">
            <a:extLst>
              <a:ext uri="{FF2B5EF4-FFF2-40B4-BE49-F238E27FC236}">
                <a16:creationId xmlns:a16="http://schemas.microsoft.com/office/drawing/2014/main" id="{BEEA4153-2B50-8149-9E9E-B3537C2A77C1}"/>
              </a:ext>
            </a:extLst>
          </p:cNvPr>
          <p:cNvSpPr>
            <a:spLocks noGrp="1"/>
          </p:cNvSpPr>
          <p:nvPr>
            <p:ph sz="half" idx="2"/>
          </p:nvPr>
        </p:nvSpPr>
        <p:spPr/>
        <p:txBody>
          <a:bodyPr/>
          <a:lstStyle/>
          <a:p>
            <a:endParaRPr lang="en-US"/>
          </a:p>
        </p:txBody>
      </p:sp>
      <p:pic>
        <p:nvPicPr>
          <p:cNvPr id="4" name="Picture 3">
            <a:extLst>
              <a:ext uri="{FF2B5EF4-FFF2-40B4-BE49-F238E27FC236}">
                <a16:creationId xmlns:a16="http://schemas.microsoft.com/office/drawing/2014/main" id="{D2C9BD99-DC9B-D140-A6E9-FDB81F42532F}"/>
              </a:ext>
            </a:extLst>
          </p:cNvPr>
          <p:cNvPicPr>
            <a:picLocks noChangeAspect="1"/>
          </p:cNvPicPr>
          <p:nvPr/>
        </p:nvPicPr>
        <p:blipFill>
          <a:blip r:embed="rId2"/>
          <a:stretch>
            <a:fillRect/>
          </a:stretch>
        </p:blipFill>
        <p:spPr>
          <a:xfrm>
            <a:off x="4448735" y="274637"/>
            <a:ext cx="4695265" cy="6858000"/>
          </a:xfrm>
          <a:prstGeom prst="rect">
            <a:avLst/>
          </a:prstGeom>
        </p:spPr>
      </p:pic>
    </p:spTree>
    <p:extLst>
      <p:ext uri="{BB962C8B-B14F-4D97-AF65-F5344CB8AC3E}">
        <p14:creationId xmlns:p14="http://schemas.microsoft.com/office/powerpoint/2010/main" val="15858318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Marianne </a:t>
            </a:r>
            <a:r>
              <a:rPr lang="en-GB" b="1" dirty="0" err="1"/>
              <a:t>Wex</a:t>
            </a:r>
            <a:r>
              <a:rPr lang="en-GB" b="1" dirty="0"/>
              <a:t>, ‘Let’s Take Back our Space’ project (1979)</a:t>
            </a:r>
          </a:p>
        </p:txBody>
      </p:sp>
      <p:pic>
        <p:nvPicPr>
          <p:cNvPr id="4" name="Content Placeholder 3"/>
          <p:cNvPicPr>
            <a:picLocks noGrp="1" noChangeAspect="1"/>
          </p:cNvPicPr>
          <p:nvPr>
            <p:ph idx="1"/>
          </p:nvPr>
        </p:nvPicPr>
        <p:blipFill>
          <a:blip r:embed="rId2"/>
          <a:srcRect l="-23094" r="-23094"/>
          <a:stretch>
            <a:fillRect/>
          </a:stretch>
        </p:blipFill>
        <p:spPr/>
      </p:pic>
    </p:spTree>
    <p:extLst>
      <p:ext uri="{BB962C8B-B14F-4D97-AF65-F5344CB8AC3E}">
        <p14:creationId xmlns:p14="http://schemas.microsoft.com/office/powerpoint/2010/main" val="36182309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indent="0"/>
            <a:r>
              <a:rPr lang="en-US" sz="2400" dirty="0"/>
              <a:t>Sandra Lee </a:t>
            </a:r>
            <a:r>
              <a:rPr lang="en-US" sz="2400" dirty="0" err="1"/>
              <a:t>Bartky</a:t>
            </a:r>
            <a:r>
              <a:rPr lang="en-US" sz="2400" dirty="0"/>
              <a:t>, ‘Foucault, Femininity, and the Modernization of Patriarchal Power’, </a:t>
            </a:r>
            <a:r>
              <a:rPr lang="en-US" sz="2400" i="1" dirty="0"/>
              <a:t>Feminism and Foucault: Paths of Resistance</a:t>
            </a:r>
            <a:r>
              <a:rPr lang="en-US" sz="2400" dirty="0"/>
              <a:t>, eds. Lee </a:t>
            </a:r>
            <a:r>
              <a:rPr lang="en-US" sz="2400" dirty="0" err="1"/>
              <a:t>Quinby</a:t>
            </a:r>
            <a:r>
              <a:rPr lang="en-US" sz="2400" dirty="0"/>
              <a:t> and Irene Diamond (1988).</a:t>
            </a:r>
            <a:endParaRPr lang="en-GB" sz="2400" dirty="0"/>
          </a:p>
        </p:txBody>
      </p:sp>
      <p:sp>
        <p:nvSpPr>
          <p:cNvPr id="3" name="Content Placeholder 2"/>
          <p:cNvSpPr>
            <a:spLocks noGrp="1"/>
          </p:cNvSpPr>
          <p:nvPr>
            <p:ph idx="1"/>
          </p:nvPr>
        </p:nvSpPr>
        <p:spPr>
          <a:xfrm>
            <a:off x="457200" y="2295224"/>
            <a:ext cx="8229600" cy="4264222"/>
          </a:xfrm>
        </p:spPr>
        <p:txBody>
          <a:bodyPr>
            <a:noAutofit/>
          </a:bodyPr>
          <a:lstStyle/>
          <a:p>
            <a:pPr marL="0" indent="0">
              <a:buNone/>
            </a:pPr>
            <a:r>
              <a:rPr lang="en-GB" sz="3600" dirty="0"/>
              <a:t>‘Dieting disciplines the body’s hungers: appetite must be monitored at all times and governed by an iron will. Since the innocent need of the organism for food will not be denied, the body becomes one’s enemy, an alien being bent on thwarting the disciplinary project.’ </a:t>
            </a:r>
          </a:p>
        </p:txBody>
      </p:sp>
    </p:spTree>
    <p:extLst>
      <p:ext uri="{BB962C8B-B14F-4D97-AF65-F5344CB8AC3E}">
        <p14:creationId xmlns:p14="http://schemas.microsoft.com/office/powerpoint/2010/main" val="18689308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err="1"/>
              <a:t>Bartky</a:t>
            </a:r>
            <a:r>
              <a:rPr lang="en-US" sz="2000" dirty="0"/>
              <a:t>, ‘Foucault, Femininity, and the Modernization of Patriarchal Power’</a:t>
            </a:r>
            <a:endParaRPr lang="en-GB" sz="2000" dirty="0"/>
          </a:p>
        </p:txBody>
      </p:sp>
      <p:sp>
        <p:nvSpPr>
          <p:cNvPr id="3" name="Content Placeholder 2"/>
          <p:cNvSpPr>
            <a:spLocks noGrp="1"/>
          </p:cNvSpPr>
          <p:nvPr>
            <p:ph idx="1"/>
          </p:nvPr>
        </p:nvSpPr>
        <p:spPr/>
        <p:txBody>
          <a:bodyPr/>
          <a:lstStyle/>
          <a:p>
            <a:pPr marL="0" indent="0">
              <a:buNone/>
            </a:pPr>
            <a:r>
              <a:rPr lang="en-GB" dirty="0"/>
              <a:t>‘The woman who checks her makeup half a dozen times a day to see if her foundation has caked or her mascara has run, who worries that the wind or the rain may spoil her hairdo, who looks frequently to see if her stockings have bagged at the ankle or who, feeling fat, monitors everything she eats, has become . . . a self-policing subject, a self committed to a relentless self-surveillance.’ </a:t>
            </a:r>
          </a:p>
        </p:txBody>
      </p:sp>
    </p:spTree>
    <p:extLst>
      <p:ext uri="{BB962C8B-B14F-4D97-AF65-F5344CB8AC3E}">
        <p14:creationId xmlns:p14="http://schemas.microsoft.com/office/powerpoint/2010/main" val="32014406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Katharina </a:t>
            </a:r>
            <a:r>
              <a:rPr lang="en-US" sz="2000" dirty="0" err="1"/>
              <a:t>Vester</a:t>
            </a:r>
            <a:r>
              <a:rPr lang="en-US" sz="2000" dirty="0"/>
              <a:t>, ‘Regime Change: Gender, Class and the Invention of Dieting in Post-Bellum America’, </a:t>
            </a:r>
            <a:r>
              <a:rPr lang="en-US" sz="2000" i="1" dirty="0"/>
              <a:t>Journal of Social History</a:t>
            </a:r>
            <a:r>
              <a:rPr lang="en-US" sz="2000" dirty="0"/>
              <a:t> 44:1 (2010).</a:t>
            </a:r>
            <a:endParaRPr lang="en-GB" sz="2000" dirty="0"/>
          </a:p>
        </p:txBody>
      </p:sp>
      <p:sp>
        <p:nvSpPr>
          <p:cNvPr id="3" name="Content Placeholder 2"/>
          <p:cNvSpPr>
            <a:spLocks noGrp="1"/>
          </p:cNvSpPr>
          <p:nvPr>
            <p:ph idx="1"/>
          </p:nvPr>
        </p:nvSpPr>
        <p:spPr>
          <a:xfrm>
            <a:off x="457200" y="1916498"/>
            <a:ext cx="8229600" cy="4209665"/>
          </a:xfrm>
        </p:spPr>
        <p:txBody>
          <a:bodyPr>
            <a:normAutofit/>
          </a:bodyPr>
          <a:lstStyle/>
          <a:p>
            <a:pPr marL="0" indent="0">
              <a:buNone/>
            </a:pPr>
            <a:r>
              <a:rPr lang="en-GB" sz="4000" dirty="0"/>
              <a:t>Nineteenth-century dieting advice promised men ‘that their influence, political power and social privileges would grow as their waistlines slimmed’. </a:t>
            </a:r>
          </a:p>
        </p:txBody>
      </p:sp>
    </p:spTree>
    <p:extLst>
      <p:ext uri="{BB962C8B-B14F-4D97-AF65-F5344CB8AC3E}">
        <p14:creationId xmlns:p14="http://schemas.microsoft.com/office/powerpoint/2010/main" val="29388089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8559"/>
          </a:xfrm>
        </p:spPr>
        <p:txBody>
          <a:bodyPr>
            <a:normAutofit/>
          </a:bodyPr>
          <a:lstStyle/>
          <a:p>
            <a:r>
              <a:rPr lang="en-US" sz="2000" dirty="0" err="1"/>
              <a:t>Vester</a:t>
            </a:r>
            <a:r>
              <a:rPr lang="en-US" sz="2000" dirty="0"/>
              <a:t>, ‘Regime Change’</a:t>
            </a:r>
            <a:endParaRPr lang="en-GB" sz="2000" dirty="0"/>
          </a:p>
        </p:txBody>
      </p:sp>
      <p:sp>
        <p:nvSpPr>
          <p:cNvPr id="3" name="Content Placeholder 2"/>
          <p:cNvSpPr>
            <a:spLocks noGrp="1"/>
          </p:cNvSpPr>
          <p:nvPr>
            <p:ph idx="1"/>
          </p:nvPr>
        </p:nvSpPr>
        <p:spPr>
          <a:xfrm>
            <a:off x="457200" y="1600200"/>
            <a:ext cx="8229600" cy="5056511"/>
          </a:xfrm>
        </p:spPr>
        <p:txBody>
          <a:bodyPr>
            <a:normAutofit/>
          </a:bodyPr>
          <a:lstStyle/>
          <a:p>
            <a:pPr marL="0" indent="0">
              <a:buNone/>
            </a:pPr>
            <a:r>
              <a:rPr lang="en-GB" dirty="0"/>
              <a:t>‘The male body exhibiting visible self-control was used as testimony for the biological superiority of men over women, class privilege, and white supremacy. Expert discourses establishing hegemonic body ideals and administering disciplinary practices, such as medical advice, beauty manuals, literature and the newly emerging genre of diet advice in magazines and newspapers, presented men’s dieting as part of that claim.’</a:t>
            </a:r>
          </a:p>
        </p:txBody>
      </p:sp>
    </p:spTree>
    <p:extLst>
      <p:ext uri="{BB962C8B-B14F-4D97-AF65-F5344CB8AC3E}">
        <p14:creationId xmlns:p14="http://schemas.microsoft.com/office/powerpoint/2010/main" val="32081957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45982"/>
          </a:xfrm>
        </p:spPr>
        <p:txBody>
          <a:bodyPr>
            <a:normAutofit/>
          </a:bodyPr>
          <a:lstStyle/>
          <a:p>
            <a:r>
              <a:rPr lang="en-US" sz="2800" i="1" dirty="0"/>
              <a:t>William </a:t>
            </a:r>
            <a:r>
              <a:rPr lang="en-US" sz="2800" i="1" dirty="0" err="1"/>
              <a:t>Banting</a:t>
            </a:r>
            <a:endParaRPr lang="en-GB" sz="2800" dirty="0"/>
          </a:p>
        </p:txBody>
      </p:sp>
      <p:pic>
        <p:nvPicPr>
          <p:cNvPr id="4" name="Content Placeholder 3"/>
          <p:cNvPicPr>
            <a:picLocks noGrp="1" noChangeAspect="1"/>
          </p:cNvPicPr>
          <p:nvPr>
            <p:ph idx="1"/>
          </p:nvPr>
        </p:nvPicPr>
        <p:blipFill>
          <a:blip r:embed="rId2"/>
          <a:srcRect l="-1140" r="-1140"/>
          <a:stretch>
            <a:fillRect/>
          </a:stretch>
        </p:blipFill>
        <p:spPr>
          <a:xfrm>
            <a:off x="377823" y="1191952"/>
            <a:ext cx="8229600" cy="4525963"/>
          </a:xfrm>
        </p:spPr>
      </p:pic>
      <p:sp>
        <p:nvSpPr>
          <p:cNvPr id="3" name="TextBox 2"/>
          <p:cNvSpPr txBox="1"/>
          <p:nvPr/>
        </p:nvSpPr>
        <p:spPr>
          <a:xfrm>
            <a:off x="1927738" y="6055679"/>
            <a:ext cx="5386328" cy="646331"/>
          </a:xfrm>
          <a:prstGeom prst="rect">
            <a:avLst/>
          </a:prstGeom>
          <a:noFill/>
        </p:spPr>
        <p:txBody>
          <a:bodyPr wrap="square" rtlCol="0">
            <a:spAutoFit/>
          </a:bodyPr>
          <a:lstStyle/>
          <a:p>
            <a:r>
              <a:rPr lang="en-GB" sz="3600" dirty="0"/>
              <a:t>‘</a:t>
            </a:r>
            <a:r>
              <a:rPr lang="en-GB" sz="3600" dirty="0" err="1"/>
              <a:t>banting</a:t>
            </a:r>
            <a:r>
              <a:rPr lang="en-GB" sz="3600" dirty="0"/>
              <a:t>’—dieting </a:t>
            </a:r>
          </a:p>
        </p:txBody>
      </p:sp>
    </p:spTree>
    <p:extLst>
      <p:ext uri="{BB962C8B-B14F-4D97-AF65-F5344CB8AC3E}">
        <p14:creationId xmlns:p14="http://schemas.microsoft.com/office/powerpoint/2010/main" val="24942840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64776"/>
            <a:ext cx="8229600" cy="821679"/>
          </a:xfrm>
        </p:spPr>
        <p:txBody>
          <a:bodyPr>
            <a:noAutofit/>
          </a:bodyPr>
          <a:lstStyle/>
          <a:p>
            <a:r>
              <a:rPr lang="en-GB" sz="2800" dirty="0"/>
              <a:t>“I would give the world to be as plump as Miss –.’ </a:t>
            </a:r>
            <a:br>
              <a:rPr lang="en-GB" sz="2800" dirty="0"/>
            </a:br>
            <a:br>
              <a:rPr lang="en-GB" sz="2800" dirty="0"/>
            </a:br>
            <a:r>
              <a:rPr lang="en-US" sz="2400" i="1" dirty="0"/>
              <a:t>How to be Plump </a:t>
            </a:r>
            <a:r>
              <a:rPr lang="en-US" sz="2400" dirty="0"/>
              <a:t>(Chicago, 1878).</a:t>
            </a:r>
            <a:br>
              <a:rPr lang="en-GB" sz="2400" dirty="0"/>
            </a:br>
            <a:endParaRPr lang="en-GB" sz="2400" dirty="0"/>
          </a:p>
        </p:txBody>
      </p:sp>
      <p:pic>
        <p:nvPicPr>
          <p:cNvPr id="4" name="Content Placeholder 3"/>
          <p:cNvPicPr>
            <a:picLocks noGrp="1" noChangeAspect="1"/>
          </p:cNvPicPr>
          <p:nvPr>
            <p:ph idx="1"/>
          </p:nvPr>
        </p:nvPicPr>
        <p:blipFill>
          <a:blip r:embed="rId2"/>
          <a:srcRect l="-123661" r="-123661"/>
          <a:stretch>
            <a:fillRect/>
          </a:stretch>
        </p:blipFill>
        <p:spPr>
          <a:xfrm>
            <a:off x="-2513784" y="1600200"/>
            <a:ext cx="8229600" cy="4525963"/>
          </a:xfrm>
        </p:spPr>
      </p:pic>
      <p:pic>
        <p:nvPicPr>
          <p:cNvPr id="5" name="Picture 4"/>
          <p:cNvPicPr>
            <a:picLocks noChangeAspect="1"/>
          </p:cNvPicPr>
          <p:nvPr/>
        </p:nvPicPr>
        <p:blipFill>
          <a:blip r:embed="rId3"/>
          <a:stretch>
            <a:fillRect/>
          </a:stretch>
        </p:blipFill>
        <p:spPr>
          <a:xfrm>
            <a:off x="2778828" y="1947863"/>
            <a:ext cx="2794000" cy="4178300"/>
          </a:xfrm>
          <a:prstGeom prst="rect">
            <a:avLst/>
          </a:prstGeom>
        </p:spPr>
      </p:pic>
      <p:pic>
        <p:nvPicPr>
          <p:cNvPr id="6" name="Picture 5"/>
          <p:cNvPicPr>
            <a:picLocks noChangeAspect="1"/>
          </p:cNvPicPr>
          <p:nvPr/>
        </p:nvPicPr>
        <p:blipFill>
          <a:blip r:embed="rId4"/>
          <a:stretch>
            <a:fillRect/>
          </a:stretch>
        </p:blipFill>
        <p:spPr>
          <a:xfrm>
            <a:off x="5431658" y="2435034"/>
            <a:ext cx="3553428" cy="4240921"/>
          </a:xfrm>
          <a:prstGeom prst="rect">
            <a:avLst/>
          </a:prstGeom>
        </p:spPr>
      </p:pic>
      <p:sp>
        <p:nvSpPr>
          <p:cNvPr id="3" name="TextBox 2"/>
          <p:cNvSpPr txBox="1"/>
          <p:nvPr/>
        </p:nvSpPr>
        <p:spPr>
          <a:xfrm>
            <a:off x="570954" y="6314778"/>
            <a:ext cx="1945904" cy="369332"/>
          </a:xfrm>
          <a:prstGeom prst="rect">
            <a:avLst/>
          </a:prstGeom>
          <a:noFill/>
        </p:spPr>
        <p:txBody>
          <a:bodyPr wrap="square" rtlCol="0">
            <a:spAutoFit/>
          </a:bodyPr>
          <a:lstStyle/>
          <a:p>
            <a:r>
              <a:rPr lang="en-GB" dirty="0"/>
              <a:t>Lillian Russell</a:t>
            </a:r>
          </a:p>
        </p:txBody>
      </p:sp>
      <p:sp>
        <p:nvSpPr>
          <p:cNvPr id="7" name="TextBox 6"/>
          <p:cNvSpPr txBox="1"/>
          <p:nvPr/>
        </p:nvSpPr>
        <p:spPr>
          <a:xfrm>
            <a:off x="3134420" y="6314778"/>
            <a:ext cx="2004164" cy="369332"/>
          </a:xfrm>
          <a:prstGeom prst="rect">
            <a:avLst/>
          </a:prstGeom>
          <a:noFill/>
        </p:spPr>
        <p:txBody>
          <a:bodyPr wrap="square" rtlCol="0">
            <a:spAutoFit/>
          </a:bodyPr>
          <a:lstStyle/>
          <a:p>
            <a:r>
              <a:rPr lang="en-GB" dirty="0"/>
              <a:t>Empress </a:t>
            </a:r>
            <a:r>
              <a:rPr lang="en-GB" dirty="0" err="1"/>
              <a:t>Eugénie</a:t>
            </a:r>
            <a:endParaRPr lang="en-GB" dirty="0"/>
          </a:p>
        </p:txBody>
      </p:sp>
      <p:sp>
        <p:nvSpPr>
          <p:cNvPr id="8" name="TextBox 7"/>
          <p:cNvSpPr txBox="1"/>
          <p:nvPr/>
        </p:nvSpPr>
        <p:spPr>
          <a:xfrm>
            <a:off x="5965885" y="1947863"/>
            <a:ext cx="2586770" cy="369332"/>
          </a:xfrm>
          <a:prstGeom prst="rect">
            <a:avLst/>
          </a:prstGeom>
          <a:noFill/>
        </p:spPr>
        <p:txBody>
          <a:bodyPr wrap="square" rtlCol="0">
            <a:spAutoFit/>
          </a:bodyPr>
          <a:lstStyle/>
          <a:p>
            <a:r>
              <a:rPr lang="en-GB" dirty="0"/>
              <a:t>Sarah Bernhardt</a:t>
            </a:r>
          </a:p>
        </p:txBody>
      </p:sp>
    </p:spTree>
    <p:extLst>
      <p:ext uri="{BB962C8B-B14F-4D97-AF65-F5344CB8AC3E}">
        <p14:creationId xmlns:p14="http://schemas.microsoft.com/office/powerpoint/2010/main" val="37655951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err="1"/>
              <a:t>Vester</a:t>
            </a:r>
            <a:r>
              <a:rPr lang="en-US" sz="3200" dirty="0"/>
              <a:t>, ‘Regime Change’</a:t>
            </a:r>
            <a:endParaRPr lang="en-GB" sz="3200" dirty="0"/>
          </a:p>
        </p:txBody>
      </p:sp>
      <p:sp>
        <p:nvSpPr>
          <p:cNvPr id="3" name="Content Placeholder 2"/>
          <p:cNvSpPr>
            <a:spLocks noGrp="1"/>
          </p:cNvSpPr>
          <p:nvPr>
            <p:ph idx="1"/>
          </p:nvPr>
        </p:nvSpPr>
        <p:spPr/>
        <p:txBody>
          <a:bodyPr>
            <a:normAutofit/>
          </a:bodyPr>
          <a:lstStyle/>
          <a:p>
            <a:pPr marL="0" indent="0">
              <a:buNone/>
            </a:pPr>
            <a:endParaRPr lang="en-GB" sz="4000" dirty="0"/>
          </a:p>
          <a:p>
            <a:pPr marL="0" indent="0">
              <a:buNone/>
            </a:pPr>
            <a:r>
              <a:rPr lang="en-GB" sz="4000" dirty="0"/>
              <a:t>In the late nineteenth-century dieting for women was ‘a means to discipline the female body but also . . . a form of resistance against Victorian ideals of femininity’.</a:t>
            </a:r>
          </a:p>
        </p:txBody>
      </p:sp>
    </p:spTree>
    <p:extLst>
      <p:ext uri="{BB962C8B-B14F-4D97-AF65-F5344CB8AC3E}">
        <p14:creationId xmlns:p14="http://schemas.microsoft.com/office/powerpoint/2010/main" val="42243716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Neoliberal bodies? </a:t>
            </a:r>
            <a:endParaRPr lang="en-GB" dirty="0"/>
          </a:p>
        </p:txBody>
      </p:sp>
      <p:sp>
        <p:nvSpPr>
          <p:cNvPr id="3" name="Content Placeholder 2"/>
          <p:cNvSpPr>
            <a:spLocks noGrp="1"/>
          </p:cNvSpPr>
          <p:nvPr>
            <p:ph idx="1"/>
          </p:nvPr>
        </p:nvSpPr>
        <p:spPr>
          <a:xfrm>
            <a:off x="457200" y="1927838"/>
            <a:ext cx="8229600" cy="4198325"/>
          </a:xfrm>
        </p:spPr>
        <p:txBody>
          <a:bodyPr>
            <a:normAutofit/>
          </a:bodyPr>
          <a:lstStyle/>
          <a:p>
            <a:pPr marL="0" indent="0">
              <a:buNone/>
            </a:pPr>
            <a:r>
              <a:rPr lang="en-GB" i="1" dirty="0"/>
              <a:t>Dieting, discipline and personal responsibility. . . </a:t>
            </a:r>
          </a:p>
          <a:p>
            <a:pPr marL="0" indent="0">
              <a:buNone/>
            </a:pPr>
            <a:endParaRPr lang="en-GB" dirty="0"/>
          </a:p>
          <a:p>
            <a:pPr marL="0" indent="0">
              <a:buNone/>
            </a:pPr>
            <a:r>
              <a:rPr lang="en-GB" dirty="0"/>
              <a:t>By the mid twentieth-century a thin body had become ‘a sign of an ability to resist temptation and unwanted appetite, a guarantor of moral reliability’. </a:t>
            </a:r>
          </a:p>
          <a:p>
            <a:pPr marL="0" indent="0">
              <a:buNone/>
            </a:pPr>
            <a:r>
              <a:rPr lang="en-GB" sz="2800" dirty="0"/>
              <a:t>(Peter Stearns)</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2146605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l="-7841" r="-7841"/>
          <a:stretch>
            <a:fillRect/>
          </a:stretch>
        </p:blipFill>
        <p:spPr>
          <a:xfrm>
            <a:off x="-88087" y="890354"/>
            <a:ext cx="9232087" cy="5077292"/>
          </a:xfrm>
        </p:spPr>
      </p:pic>
    </p:spTree>
    <p:extLst>
      <p:ext uri="{BB962C8B-B14F-4D97-AF65-F5344CB8AC3E}">
        <p14:creationId xmlns:p14="http://schemas.microsoft.com/office/powerpoint/2010/main" val="30882634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u="sng" dirty="0"/>
              <a:t>The Evidence of Experience</a:t>
            </a:r>
            <a:br>
              <a:rPr lang="en-GB" dirty="0"/>
            </a:br>
            <a:endParaRPr lang="en-GB" dirty="0"/>
          </a:p>
        </p:txBody>
      </p:sp>
    </p:spTree>
    <p:extLst>
      <p:ext uri="{BB962C8B-B14F-4D97-AF65-F5344CB8AC3E}">
        <p14:creationId xmlns:p14="http://schemas.microsoft.com/office/powerpoint/2010/main" val="35384895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Joan Scott, ‘The Evidence of Experience’, </a:t>
            </a:r>
            <a:r>
              <a:rPr lang="en-US" sz="2400" i="1" dirty="0"/>
              <a:t>Critical Inquiry </a:t>
            </a:r>
            <a:r>
              <a:rPr lang="en-US" sz="2400" dirty="0"/>
              <a:t>17:4 (1991).</a:t>
            </a:r>
            <a:endParaRPr lang="en-GB" sz="2400" dirty="0"/>
          </a:p>
        </p:txBody>
      </p:sp>
      <p:sp>
        <p:nvSpPr>
          <p:cNvPr id="3" name="Content Placeholder 2"/>
          <p:cNvSpPr>
            <a:spLocks noGrp="1"/>
          </p:cNvSpPr>
          <p:nvPr>
            <p:ph idx="1"/>
          </p:nvPr>
        </p:nvSpPr>
        <p:spPr/>
        <p:txBody>
          <a:bodyPr>
            <a:normAutofit/>
          </a:bodyPr>
          <a:lstStyle/>
          <a:p>
            <a:pPr marL="0" indent="0">
              <a:buNone/>
            </a:pPr>
            <a:endParaRPr lang="en-GB" sz="4000" dirty="0"/>
          </a:p>
          <a:p>
            <a:pPr marL="0" indent="0">
              <a:buNone/>
            </a:pPr>
            <a:r>
              <a:rPr lang="en-GB" sz="4000" dirty="0"/>
              <a:t>‘It is not individuals who have experiences, but subjects who are constituted through experience.’ </a:t>
            </a:r>
          </a:p>
        </p:txBody>
      </p:sp>
    </p:spTree>
    <p:extLst>
      <p:ext uri="{BB962C8B-B14F-4D97-AF65-F5344CB8AC3E}">
        <p14:creationId xmlns:p14="http://schemas.microsoft.com/office/powerpoint/2010/main" val="42373899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u="sng" dirty="0"/>
              <a:t>The Appetite as Voice</a:t>
            </a:r>
            <a:br>
              <a:rPr lang="en-GB" dirty="0"/>
            </a:br>
            <a:endParaRPr lang="en-GB" dirty="0"/>
          </a:p>
        </p:txBody>
      </p:sp>
    </p:spTree>
    <p:extLst>
      <p:ext uri="{BB962C8B-B14F-4D97-AF65-F5344CB8AC3E}">
        <p14:creationId xmlns:p14="http://schemas.microsoft.com/office/powerpoint/2010/main" val="17586821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Susie Orbach (b. 1946)</a:t>
            </a:r>
          </a:p>
        </p:txBody>
      </p:sp>
      <p:pic>
        <p:nvPicPr>
          <p:cNvPr id="4" name="Content Placeholder 3" descr="susie orbach.tiff"/>
          <p:cNvPicPr>
            <a:picLocks noGrp="1" noChangeAspect="1"/>
          </p:cNvPicPr>
          <p:nvPr>
            <p:ph idx="1"/>
          </p:nvPr>
        </p:nvPicPr>
        <p:blipFill>
          <a:blip r:embed="rId2">
            <a:extLst>
              <a:ext uri="{28A0092B-C50C-407E-A947-70E740481C1C}">
                <a14:useLocalDpi xmlns:a14="http://schemas.microsoft.com/office/drawing/2010/main" val="0"/>
              </a:ext>
            </a:extLst>
          </a:blip>
          <a:srcRect l="-5199" r="-5199"/>
          <a:stretch>
            <a:fillRect/>
          </a:stretch>
        </p:blipFill>
        <p:spPr>
          <a:xfrm>
            <a:off x="0" y="1587597"/>
            <a:ext cx="6696480" cy="3682806"/>
          </a:xfrm>
        </p:spPr>
      </p:pic>
      <p:pic>
        <p:nvPicPr>
          <p:cNvPr id="5" name="Content Placeholder 3"/>
          <p:cNvPicPr>
            <a:picLocks noChangeAspect="1"/>
          </p:cNvPicPr>
          <p:nvPr/>
        </p:nvPicPr>
        <p:blipFill>
          <a:blip r:embed="rId3"/>
          <a:srcRect l="-89620" r="-89620"/>
          <a:stretch>
            <a:fillRect/>
          </a:stretch>
        </p:blipFill>
        <p:spPr>
          <a:xfrm>
            <a:off x="3507562" y="1906387"/>
            <a:ext cx="8229600" cy="4525963"/>
          </a:xfrm>
          <a:prstGeom prst="rect">
            <a:avLst/>
          </a:prstGeom>
        </p:spPr>
      </p:pic>
      <p:sp>
        <p:nvSpPr>
          <p:cNvPr id="3" name="TextBox 2">
            <a:extLst>
              <a:ext uri="{FF2B5EF4-FFF2-40B4-BE49-F238E27FC236}">
                <a16:creationId xmlns:a16="http://schemas.microsoft.com/office/drawing/2014/main" id="{7DEC7094-C8A1-C04C-A5F3-8C76B626275C}"/>
              </a:ext>
            </a:extLst>
          </p:cNvPr>
          <p:cNvSpPr txBox="1"/>
          <p:nvPr/>
        </p:nvSpPr>
        <p:spPr>
          <a:xfrm>
            <a:off x="4729163" y="6170740"/>
            <a:ext cx="1057275" cy="523220"/>
          </a:xfrm>
          <a:prstGeom prst="rect">
            <a:avLst/>
          </a:prstGeom>
          <a:noFill/>
        </p:spPr>
        <p:txBody>
          <a:bodyPr wrap="square" rtlCol="0">
            <a:spAutoFit/>
          </a:bodyPr>
          <a:lstStyle/>
          <a:p>
            <a:r>
              <a:rPr lang="en-US" sz="2800" dirty="0"/>
              <a:t>1978</a:t>
            </a:r>
          </a:p>
        </p:txBody>
      </p:sp>
    </p:spTree>
    <p:extLst>
      <p:ext uri="{BB962C8B-B14F-4D97-AF65-F5344CB8AC3E}">
        <p14:creationId xmlns:p14="http://schemas.microsoft.com/office/powerpoint/2010/main" val="27987408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7322"/>
          </a:xfrm>
        </p:spPr>
        <p:txBody>
          <a:bodyPr>
            <a:normAutofit fontScale="90000"/>
          </a:bodyPr>
          <a:lstStyle/>
          <a:p>
            <a:pPr algn="l"/>
            <a:r>
              <a:rPr lang="en-GB" dirty="0"/>
              <a:t>Second-Wave Feminism</a:t>
            </a:r>
          </a:p>
        </p:txBody>
      </p:sp>
      <p:sp>
        <p:nvSpPr>
          <p:cNvPr id="3" name="Content Placeholder 2"/>
          <p:cNvSpPr>
            <a:spLocks noGrp="1"/>
          </p:cNvSpPr>
          <p:nvPr>
            <p:ph idx="1"/>
          </p:nvPr>
        </p:nvSpPr>
        <p:spPr>
          <a:xfrm>
            <a:off x="457200" y="1179384"/>
            <a:ext cx="8229600" cy="4946780"/>
          </a:xfrm>
        </p:spPr>
        <p:txBody>
          <a:bodyPr/>
          <a:lstStyle/>
          <a:p>
            <a:pPr marL="0" indent="0" algn="r">
              <a:buNone/>
            </a:pPr>
            <a:endParaRPr lang="en-GB" dirty="0"/>
          </a:p>
          <a:p>
            <a:pPr marL="0" indent="0">
              <a:buNone/>
            </a:pPr>
            <a:endParaRPr lang="en-GB" dirty="0"/>
          </a:p>
        </p:txBody>
      </p:sp>
      <p:pic>
        <p:nvPicPr>
          <p:cNvPr id="4" name="Picture 3"/>
          <p:cNvPicPr>
            <a:picLocks noChangeAspect="1"/>
          </p:cNvPicPr>
          <p:nvPr/>
        </p:nvPicPr>
        <p:blipFill>
          <a:blip r:embed="rId2"/>
          <a:stretch>
            <a:fillRect/>
          </a:stretch>
        </p:blipFill>
        <p:spPr>
          <a:xfrm>
            <a:off x="457200" y="1352244"/>
            <a:ext cx="3200400" cy="3810000"/>
          </a:xfrm>
          <a:prstGeom prst="rect">
            <a:avLst/>
          </a:prstGeom>
        </p:spPr>
      </p:pic>
      <p:pic>
        <p:nvPicPr>
          <p:cNvPr id="5" name="Picture 4"/>
          <p:cNvPicPr>
            <a:picLocks noChangeAspect="1"/>
          </p:cNvPicPr>
          <p:nvPr/>
        </p:nvPicPr>
        <p:blipFill>
          <a:blip r:embed="rId3"/>
          <a:stretch>
            <a:fillRect/>
          </a:stretch>
        </p:blipFill>
        <p:spPr>
          <a:xfrm>
            <a:off x="3906631" y="1352244"/>
            <a:ext cx="4780169" cy="2939916"/>
          </a:xfrm>
          <a:prstGeom prst="rect">
            <a:avLst/>
          </a:prstGeom>
        </p:spPr>
      </p:pic>
      <p:pic>
        <p:nvPicPr>
          <p:cNvPr id="6" name="Picture 5"/>
          <p:cNvPicPr>
            <a:picLocks noChangeAspect="1"/>
          </p:cNvPicPr>
          <p:nvPr/>
        </p:nvPicPr>
        <p:blipFill>
          <a:blip r:embed="rId4"/>
          <a:stretch>
            <a:fillRect/>
          </a:stretch>
        </p:blipFill>
        <p:spPr>
          <a:xfrm>
            <a:off x="5012118" y="4150131"/>
            <a:ext cx="3857475" cy="2617148"/>
          </a:xfrm>
          <a:prstGeom prst="rect">
            <a:avLst/>
          </a:prstGeom>
        </p:spPr>
      </p:pic>
      <p:pic>
        <p:nvPicPr>
          <p:cNvPr id="7" name="Picture 6"/>
          <p:cNvPicPr>
            <a:picLocks noChangeAspect="1"/>
          </p:cNvPicPr>
          <p:nvPr/>
        </p:nvPicPr>
        <p:blipFill>
          <a:blip r:embed="rId5"/>
          <a:stretch>
            <a:fillRect/>
          </a:stretch>
        </p:blipFill>
        <p:spPr>
          <a:xfrm>
            <a:off x="1012842" y="5039900"/>
            <a:ext cx="3246231" cy="1818100"/>
          </a:xfrm>
          <a:prstGeom prst="rect">
            <a:avLst/>
          </a:prstGeom>
        </p:spPr>
      </p:pic>
    </p:spTree>
    <p:extLst>
      <p:ext uri="{BB962C8B-B14F-4D97-AF65-F5344CB8AC3E}">
        <p14:creationId xmlns:p14="http://schemas.microsoft.com/office/powerpoint/2010/main" val="34901122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000" dirty="0"/>
              <a:t>Susie </a:t>
            </a:r>
            <a:r>
              <a:rPr lang="en-GB" sz="2000" dirty="0" err="1"/>
              <a:t>Orbach</a:t>
            </a:r>
            <a:r>
              <a:rPr lang="en-GB" sz="2000" dirty="0"/>
              <a:t>, </a:t>
            </a:r>
            <a:r>
              <a:rPr lang="en-GB" sz="2000" i="1" dirty="0"/>
              <a:t>Fat is a Feminist Issue</a:t>
            </a:r>
            <a:r>
              <a:rPr lang="en-GB" sz="2000" dirty="0"/>
              <a:t> (1978).</a:t>
            </a:r>
          </a:p>
        </p:txBody>
      </p:sp>
      <p:sp>
        <p:nvSpPr>
          <p:cNvPr id="3" name="Content Placeholder 2"/>
          <p:cNvSpPr>
            <a:spLocks noGrp="1"/>
          </p:cNvSpPr>
          <p:nvPr>
            <p:ph idx="1"/>
          </p:nvPr>
        </p:nvSpPr>
        <p:spPr>
          <a:xfrm>
            <a:off x="457200" y="1600200"/>
            <a:ext cx="8229600" cy="5056511"/>
          </a:xfrm>
        </p:spPr>
        <p:txBody>
          <a:bodyPr>
            <a:normAutofit fontScale="92500" lnSpcReduction="10000"/>
          </a:bodyPr>
          <a:lstStyle/>
          <a:p>
            <a:pPr marL="0" indent="0">
              <a:buNone/>
            </a:pPr>
            <a:r>
              <a:rPr lang="en-GB" dirty="0"/>
              <a:t>‘Since women are taught to see themselves from the outside as candidates for men, they become prey to the huge fashion and diet industries that first set up the ideal images and then exhort women to meet them. The message is loud and clear—the woman’s body is not her own. The woman’s body is not satisfactory as it is. It must be think free of “unwanted hair,” deodorized, perfumed and clothed. It must conform to an idea physical type . . . To ignore them means to risk being an outcast.’</a:t>
            </a:r>
          </a:p>
          <a:p>
            <a:pPr marL="0" indent="0">
              <a:buNone/>
            </a:pPr>
            <a:endParaRPr lang="en-GB" dirty="0"/>
          </a:p>
        </p:txBody>
      </p:sp>
    </p:spTree>
    <p:extLst>
      <p:ext uri="{BB962C8B-B14F-4D97-AF65-F5344CB8AC3E}">
        <p14:creationId xmlns:p14="http://schemas.microsoft.com/office/powerpoint/2010/main" val="32298478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dirty="0" err="1"/>
              <a:t>Orbach</a:t>
            </a:r>
            <a:r>
              <a:rPr lang="en-GB" sz="2400" dirty="0"/>
              <a:t>, </a:t>
            </a:r>
            <a:r>
              <a:rPr lang="en-GB" sz="2400" i="1" dirty="0"/>
              <a:t>Fat is a Feminist Issue</a:t>
            </a:r>
            <a:r>
              <a:rPr lang="en-GB" sz="2400" dirty="0"/>
              <a:t> </a:t>
            </a:r>
          </a:p>
        </p:txBody>
      </p:sp>
      <p:sp>
        <p:nvSpPr>
          <p:cNvPr id="3" name="Content Placeholder 2"/>
          <p:cNvSpPr>
            <a:spLocks noGrp="1"/>
          </p:cNvSpPr>
          <p:nvPr>
            <p:ph idx="1"/>
          </p:nvPr>
        </p:nvSpPr>
        <p:spPr>
          <a:xfrm>
            <a:off x="457200" y="1905158"/>
            <a:ext cx="8229600" cy="4221005"/>
          </a:xfrm>
        </p:spPr>
        <p:txBody>
          <a:bodyPr>
            <a:normAutofit lnSpcReduction="10000"/>
          </a:bodyPr>
          <a:lstStyle/>
          <a:p>
            <a:pPr marL="0" indent="0">
              <a:buNone/>
            </a:pPr>
            <a:r>
              <a:rPr lang="en-GB" sz="4400" dirty="0"/>
              <a:t>‘Fat is a social disease, and fat is a feminist issue.’ </a:t>
            </a:r>
          </a:p>
          <a:p>
            <a:pPr marL="0" indent="0">
              <a:buNone/>
            </a:pPr>
            <a:endParaRPr lang="en-GB" sz="4400" dirty="0"/>
          </a:p>
          <a:p>
            <a:pPr marL="0" indent="0">
              <a:buNone/>
            </a:pPr>
            <a:r>
              <a:rPr lang="en-GB" sz="4400" dirty="0"/>
              <a:t>‘What is it about the social position of women that leads them to respond by getting fat?’ </a:t>
            </a:r>
          </a:p>
        </p:txBody>
      </p:sp>
    </p:spTree>
    <p:extLst>
      <p:ext uri="{BB962C8B-B14F-4D97-AF65-F5344CB8AC3E}">
        <p14:creationId xmlns:p14="http://schemas.microsoft.com/office/powerpoint/2010/main" val="38340877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err="1"/>
              <a:t>Orbach</a:t>
            </a:r>
            <a:r>
              <a:rPr lang="en-US" sz="2400" dirty="0"/>
              <a:t>, </a:t>
            </a:r>
            <a:r>
              <a:rPr lang="en-US" sz="2400" i="1" dirty="0"/>
              <a:t>Fat is a Feminist Issue</a:t>
            </a:r>
            <a:r>
              <a:rPr lang="en-US" sz="2400" dirty="0"/>
              <a:t>.</a:t>
            </a:r>
            <a:endParaRPr lang="en-GB" sz="2400" dirty="0"/>
          </a:p>
        </p:txBody>
      </p:sp>
      <p:sp>
        <p:nvSpPr>
          <p:cNvPr id="3" name="Content Placeholder 2"/>
          <p:cNvSpPr>
            <a:spLocks noGrp="1"/>
          </p:cNvSpPr>
          <p:nvPr>
            <p:ph idx="1"/>
          </p:nvPr>
        </p:nvSpPr>
        <p:spPr/>
        <p:txBody>
          <a:bodyPr/>
          <a:lstStyle/>
          <a:p>
            <a:pPr marL="0" indent="0">
              <a:buNone/>
            </a:pPr>
            <a:r>
              <a:rPr lang="en-GB" dirty="0"/>
              <a:t>‘Compulsive eating and being fat have become one way to avoid being marketed or seen as the ideal woman: “My fat says ‘screw you’ to all who want me to be the perfect mom, sweetheart, maid and whore. Take me for who </a:t>
            </a:r>
            <a:r>
              <a:rPr lang="en-GB" i="1" dirty="0"/>
              <a:t>I </a:t>
            </a:r>
            <a:r>
              <a:rPr lang="en-GB" dirty="0"/>
              <a:t>am, not for who I’m supposed to be. If you are really interested in </a:t>
            </a:r>
            <a:r>
              <a:rPr lang="en-GB" i="1" dirty="0"/>
              <a:t>me,</a:t>
            </a:r>
            <a:r>
              <a:rPr lang="en-GB" dirty="0"/>
              <a:t> you can wade through they layers and find out who </a:t>
            </a:r>
            <a:r>
              <a:rPr lang="en-GB" i="1" dirty="0"/>
              <a:t>I</a:t>
            </a:r>
            <a:r>
              <a:rPr lang="en-GB" dirty="0"/>
              <a:t> am.”</a:t>
            </a:r>
          </a:p>
          <a:p>
            <a:pPr marL="0" indent="0">
              <a:buNone/>
            </a:pPr>
            <a:endParaRPr lang="en-GB" dirty="0"/>
          </a:p>
        </p:txBody>
      </p:sp>
    </p:spTree>
    <p:extLst>
      <p:ext uri="{BB962C8B-B14F-4D97-AF65-F5344CB8AC3E}">
        <p14:creationId xmlns:p14="http://schemas.microsoft.com/office/powerpoint/2010/main" val="30121938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290313"/>
          </a:xfrm>
        </p:spPr>
        <p:txBody>
          <a:bodyPr>
            <a:normAutofit fontScale="90000"/>
          </a:bodyPr>
          <a:lstStyle/>
          <a:p>
            <a:r>
              <a:rPr lang="en-US" sz="2400" dirty="0" err="1"/>
              <a:t>Orbach</a:t>
            </a:r>
            <a:r>
              <a:rPr lang="en-US" sz="2400" dirty="0"/>
              <a:t>, </a:t>
            </a:r>
            <a:r>
              <a:rPr lang="en-US" sz="2400" i="1" dirty="0"/>
              <a:t>Fat is a Feminist Issue</a:t>
            </a:r>
            <a:r>
              <a:rPr lang="en-US" sz="2400" dirty="0"/>
              <a:t>.</a:t>
            </a:r>
            <a:br>
              <a:rPr lang="en-US" sz="2400" dirty="0"/>
            </a:br>
            <a:br>
              <a:rPr lang="en-US" sz="2400" dirty="0"/>
            </a:br>
            <a:r>
              <a:rPr lang="en-US" sz="3600" dirty="0"/>
              <a:t>Mothers and Daughters</a:t>
            </a:r>
            <a:endParaRPr lang="en-GB" sz="3600" dirty="0"/>
          </a:p>
        </p:txBody>
      </p:sp>
      <p:sp>
        <p:nvSpPr>
          <p:cNvPr id="3" name="Content Placeholder 2"/>
          <p:cNvSpPr>
            <a:spLocks noGrp="1"/>
          </p:cNvSpPr>
          <p:nvPr>
            <p:ph idx="1"/>
          </p:nvPr>
        </p:nvSpPr>
        <p:spPr>
          <a:xfrm>
            <a:off x="457200" y="2177323"/>
            <a:ext cx="8229600" cy="3948840"/>
          </a:xfrm>
        </p:spPr>
        <p:txBody>
          <a:bodyPr/>
          <a:lstStyle/>
          <a:p>
            <a:pPr marL="0" indent="0">
              <a:buNone/>
            </a:pPr>
            <a:r>
              <a:rPr lang="en-GB" dirty="0"/>
              <a:t>‘My fat says to my mother: “I’m substantial. I can protect myself. I can go out into the world.”.’</a:t>
            </a:r>
          </a:p>
          <a:p>
            <a:pPr marL="0" indent="0">
              <a:buNone/>
            </a:pPr>
            <a:endParaRPr lang="en-GB" dirty="0"/>
          </a:p>
          <a:p>
            <a:pPr marL="0" indent="0">
              <a:buNone/>
            </a:pPr>
            <a:r>
              <a:rPr lang="en-GB" dirty="0"/>
              <a:t>‘My fat says to my mother: “Look at me. I’m a mess; I don’t know how to take care of myself. You can still be my mother.”.’</a:t>
            </a:r>
          </a:p>
        </p:txBody>
      </p:sp>
    </p:spTree>
    <p:extLst>
      <p:ext uri="{BB962C8B-B14F-4D97-AF65-F5344CB8AC3E}">
        <p14:creationId xmlns:p14="http://schemas.microsoft.com/office/powerpoint/2010/main" val="11063652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dirty="0" err="1"/>
              <a:t>Orbach</a:t>
            </a:r>
            <a:r>
              <a:rPr lang="en-US" sz="2400" dirty="0"/>
              <a:t>, </a:t>
            </a:r>
            <a:r>
              <a:rPr lang="en-US" sz="2400" i="1" dirty="0"/>
              <a:t>Fat is a Feminist Issue</a:t>
            </a:r>
            <a:r>
              <a:rPr lang="en-US" sz="2400" dirty="0"/>
              <a:t>.</a:t>
            </a:r>
            <a:br>
              <a:rPr lang="en-US" sz="2400" dirty="0"/>
            </a:br>
            <a:br>
              <a:rPr lang="en-US" sz="2400" dirty="0"/>
            </a:br>
            <a:endParaRPr lang="en-GB" sz="2400" dirty="0"/>
          </a:p>
        </p:txBody>
      </p:sp>
      <p:sp>
        <p:nvSpPr>
          <p:cNvPr id="3" name="Content Placeholder 2"/>
          <p:cNvSpPr>
            <a:spLocks noGrp="1"/>
          </p:cNvSpPr>
          <p:nvPr>
            <p:ph idx="1"/>
          </p:nvPr>
        </p:nvSpPr>
        <p:spPr>
          <a:xfrm>
            <a:off x="457200" y="2086601"/>
            <a:ext cx="8229600" cy="4039562"/>
          </a:xfrm>
        </p:spPr>
        <p:txBody>
          <a:bodyPr>
            <a:normAutofit/>
          </a:bodyPr>
          <a:lstStyle/>
          <a:p>
            <a:pPr marL="0" indent="0">
              <a:buNone/>
            </a:pPr>
            <a:r>
              <a:rPr lang="en-GB" sz="4400" dirty="0"/>
              <a:t>‘Feminism has taught us that activities that appear to be self-destructive are invariably adaptions, attempts to control the world.’ </a:t>
            </a:r>
          </a:p>
          <a:p>
            <a:pPr marL="0" indent="0">
              <a:buNone/>
            </a:pPr>
            <a:endParaRPr lang="en-GB" sz="4400" dirty="0"/>
          </a:p>
        </p:txBody>
      </p:sp>
    </p:spTree>
    <p:extLst>
      <p:ext uri="{BB962C8B-B14F-4D97-AF65-F5344CB8AC3E}">
        <p14:creationId xmlns:p14="http://schemas.microsoft.com/office/powerpoint/2010/main" val="1241212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l="-18959" r="-18959"/>
          <a:stretch>
            <a:fillRect/>
          </a:stretch>
        </p:blipFill>
        <p:spPr>
          <a:xfrm>
            <a:off x="-276328" y="762606"/>
            <a:ext cx="9696655" cy="5332787"/>
          </a:xfrm>
        </p:spPr>
      </p:pic>
    </p:spTree>
    <p:extLst>
      <p:ext uri="{BB962C8B-B14F-4D97-AF65-F5344CB8AC3E}">
        <p14:creationId xmlns:p14="http://schemas.microsoft.com/office/powerpoint/2010/main" val="12600558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dirty="0" err="1"/>
              <a:t>Orbach</a:t>
            </a:r>
            <a:r>
              <a:rPr lang="en-US" sz="2400" dirty="0"/>
              <a:t>, </a:t>
            </a:r>
            <a:r>
              <a:rPr lang="en-US" sz="2400" i="1" dirty="0"/>
              <a:t>Fat is a Feminist Issue</a:t>
            </a:r>
            <a:r>
              <a:rPr lang="en-US" sz="2400" dirty="0"/>
              <a:t>.</a:t>
            </a:r>
            <a:br>
              <a:rPr lang="en-US" sz="2400" dirty="0"/>
            </a:br>
            <a:br>
              <a:rPr lang="en-US" sz="2400" dirty="0"/>
            </a:br>
            <a:endParaRPr lang="en-GB" sz="2400" dirty="0"/>
          </a:p>
        </p:txBody>
      </p:sp>
      <p:sp>
        <p:nvSpPr>
          <p:cNvPr id="3" name="Content Placeholder 2"/>
          <p:cNvSpPr>
            <a:spLocks noGrp="1"/>
          </p:cNvSpPr>
          <p:nvPr>
            <p:ph idx="1"/>
          </p:nvPr>
        </p:nvSpPr>
        <p:spPr>
          <a:xfrm>
            <a:off x="457200" y="1848456"/>
            <a:ext cx="8229600" cy="4615471"/>
          </a:xfrm>
        </p:spPr>
        <p:txBody>
          <a:bodyPr>
            <a:noAutofit/>
          </a:bodyPr>
          <a:lstStyle/>
          <a:p>
            <a:pPr marL="0" indent="0">
              <a:buNone/>
            </a:pPr>
            <a:r>
              <a:rPr lang="en-GB" sz="4000" dirty="0"/>
              <a:t>‘Fat is a way of saying “no: to powerlessness and self-denial, to a limiting sexual expression which demands that females look and act a certain way, and to an image of womanhood that defines a specific social role.’  </a:t>
            </a:r>
          </a:p>
        </p:txBody>
      </p:sp>
    </p:spTree>
    <p:extLst>
      <p:ext uri="{BB962C8B-B14F-4D97-AF65-F5344CB8AC3E}">
        <p14:creationId xmlns:p14="http://schemas.microsoft.com/office/powerpoint/2010/main" val="2445601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31DA8-4183-7540-8625-FCE8CAC4D107}"/>
              </a:ext>
            </a:extLst>
          </p:cNvPr>
          <p:cNvSpPr>
            <a:spLocks noGrp="1"/>
          </p:cNvSpPr>
          <p:nvPr>
            <p:ph type="title"/>
          </p:nvPr>
        </p:nvSpPr>
        <p:spPr/>
        <p:txBody>
          <a:bodyPr/>
          <a:lstStyle/>
          <a:p>
            <a:r>
              <a:rPr lang="en-GB" dirty="0"/>
              <a:t>Joan Jacob </a:t>
            </a:r>
            <a:r>
              <a:rPr lang="en-GB" dirty="0" err="1"/>
              <a:t>Brumberg</a:t>
            </a:r>
            <a:r>
              <a:rPr lang="en-GB" dirty="0"/>
              <a:t> (b. 1944)</a:t>
            </a:r>
            <a:endParaRPr lang="en-US" dirty="0"/>
          </a:p>
        </p:txBody>
      </p:sp>
      <p:pic>
        <p:nvPicPr>
          <p:cNvPr id="4" name="Content Placeholder 3">
            <a:extLst>
              <a:ext uri="{FF2B5EF4-FFF2-40B4-BE49-F238E27FC236}">
                <a16:creationId xmlns:a16="http://schemas.microsoft.com/office/drawing/2014/main" id="{21A6DAB5-9598-EF4D-B35C-DEA766AAB1D7}"/>
              </a:ext>
            </a:extLst>
          </p:cNvPr>
          <p:cNvPicPr>
            <a:picLocks noGrp="1" noChangeAspect="1"/>
          </p:cNvPicPr>
          <p:nvPr>
            <p:ph idx="1"/>
          </p:nvPr>
        </p:nvPicPr>
        <p:blipFill>
          <a:blip r:embed="rId2"/>
          <a:stretch>
            <a:fillRect/>
          </a:stretch>
        </p:blipFill>
        <p:spPr>
          <a:xfrm>
            <a:off x="1123647" y="1600200"/>
            <a:ext cx="6896705" cy="4525963"/>
          </a:xfrm>
          <a:prstGeom prst="rect">
            <a:avLst/>
          </a:prstGeom>
        </p:spPr>
      </p:pic>
    </p:spTree>
    <p:extLst>
      <p:ext uri="{BB962C8B-B14F-4D97-AF65-F5344CB8AC3E}">
        <p14:creationId xmlns:p14="http://schemas.microsoft.com/office/powerpoint/2010/main" val="10570010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dirty="0"/>
              <a:t>Joan Jacob </a:t>
            </a:r>
            <a:r>
              <a:rPr lang="en-GB" sz="2400" dirty="0" err="1"/>
              <a:t>Brumberg</a:t>
            </a:r>
            <a:r>
              <a:rPr lang="en-GB" sz="2400" dirty="0"/>
              <a:t>, ‘The Appetite as Voice’, </a:t>
            </a:r>
            <a:r>
              <a:rPr lang="en-GB" sz="2400" i="1" dirty="0"/>
              <a:t>Food and Culture: A Reader</a:t>
            </a:r>
            <a:r>
              <a:rPr lang="en-GB" sz="2400" dirty="0"/>
              <a:t>, ed. Carole </a:t>
            </a:r>
            <a:r>
              <a:rPr lang="en-GB" sz="2400" dirty="0" err="1"/>
              <a:t>Counihan</a:t>
            </a:r>
            <a:r>
              <a:rPr lang="en-GB" sz="2400" dirty="0"/>
              <a:t> and Penny Van </a:t>
            </a:r>
            <a:r>
              <a:rPr lang="en-GB" sz="2400" dirty="0" err="1"/>
              <a:t>Esterik</a:t>
            </a:r>
            <a:r>
              <a:rPr lang="en-GB" sz="2400" dirty="0"/>
              <a:t> (1997).</a:t>
            </a:r>
          </a:p>
        </p:txBody>
      </p:sp>
      <p:sp>
        <p:nvSpPr>
          <p:cNvPr id="3" name="Content Placeholder 2"/>
          <p:cNvSpPr>
            <a:spLocks noGrp="1"/>
          </p:cNvSpPr>
          <p:nvPr>
            <p:ph idx="1"/>
          </p:nvPr>
        </p:nvSpPr>
        <p:spPr>
          <a:xfrm>
            <a:off x="457200" y="2018560"/>
            <a:ext cx="8229600" cy="4107603"/>
          </a:xfrm>
        </p:spPr>
        <p:txBody>
          <a:bodyPr>
            <a:normAutofit/>
          </a:bodyPr>
          <a:lstStyle/>
          <a:p>
            <a:pPr marL="0" indent="0">
              <a:buNone/>
            </a:pPr>
            <a:r>
              <a:rPr lang="en-GB" sz="4400" dirty="0"/>
              <a:t>‘Young women searching for an idiom in which to say things about themselves focused on food and the body.’</a:t>
            </a:r>
          </a:p>
        </p:txBody>
      </p:sp>
    </p:spTree>
    <p:extLst>
      <p:ext uri="{BB962C8B-B14F-4D97-AF65-F5344CB8AC3E}">
        <p14:creationId xmlns:p14="http://schemas.microsoft.com/office/powerpoint/2010/main" val="4222036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t="-84435" b="-84435"/>
          <a:stretch>
            <a:fillRect/>
          </a:stretch>
        </p:blipFill>
        <p:spPr/>
      </p:pic>
    </p:spTree>
    <p:extLst>
      <p:ext uri="{BB962C8B-B14F-4D97-AF65-F5344CB8AC3E}">
        <p14:creationId xmlns:p14="http://schemas.microsoft.com/office/powerpoint/2010/main" val="33172585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3817"/>
          </a:xfrm>
        </p:spPr>
        <p:txBody>
          <a:bodyPr>
            <a:normAutofit fontScale="90000"/>
          </a:bodyPr>
          <a:lstStyle/>
          <a:p>
            <a:r>
              <a:rPr lang="en-GB" b="1" dirty="0"/>
              <a:t>‘Fat Profits’?</a:t>
            </a:r>
          </a:p>
        </p:txBody>
      </p:sp>
      <p:sp>
        <p:nvSpPr>
          <p:cNvPr id="3" name="Content Placeholder 2"/>
          <p:cNvSpPr>
            <a:spLocks noGrp="1"/>
          </p:cNvSpPr>
          <p:nvPr>
            <p:ph idx="1"/>
          </p:nvPr>
        </p:nvSpPr>
        <p:spPr>
          <a:xfrm>
            <a:off x="457200" y="1122682"/>
            <a:ext cx="8229600" cy="5556709"/>
          </a:xfrm>
        </p:spPr>
        <p:txBody>
          <a:bodyPr>
            <a:normAutofit lnSpcReduction="10000"/>
          </a:bodyPr>
          <a:lstStyle/>
          <a:p>
            <a:r>
              <a:rPr lang="en-US" dirty="0"/>
              <a:t>‘The global weight loss and weight management market is expected to reach $206.4 billion by 2019 from $148.1 billion in 2014, growing at a CAGR of 6.9% from 2014 to 2019’ </a:t>
            </a:r>
            <a:r>
              <a:rPr lang="en-US" sz="2400" dirty="0"/>
              <a:t>(PR Newswire, 23 April 2015)</a:t>
            </a:r>
          </a:p>
          <a:p>
            <a:pPr marL="0" indent="0">
              <a:buNone/>
            </a:pPr>
            <a:endParaRPr lang="en-US" sz="2400" dirty="0"/>
          </a:p>
          <a:p>
            <a:r>
              <a:rPr lang="en-GB" dirty="0"/>
              <a:t>‘Companies growing fat as you slim: The growth of the weight loss market’ </a:t>
            </a:r>
            <a:r>
              <a:rPr lang="en-GB" sz="2400" dirty="0"/>
              <a:t>(</a:t>
            </a:r>
            <a:r>
              <a:rPr lang="en-GB" sz="2400" i="1" dirty="0"/>
              <a:t>Metro</a:t>
            </a:r>
            <a:r>
              <a:rPr lang="en-GB" sz="2400" dirty="0"/>
              <a:t>, 30 Jan. 2014)</a:t>
            </a:r>
          </a:p>
          <a:p>
            <a:pPr marL="0" indent="0">
              <a:buNone/>
            </a:pPr>
            <a:endParaRPr lang="en-GB" sz="2400" dirty="0"/>
          </a:p>
          <a:p>
            <a:r>
              <a:rPr lang="en-GB" dirty="0"/>
              <a:t>‘Fat profits: how the food industry cashed in on obesity’ </a:t>
            </a:r>
            <a:r>
              <a:rPr lang="en-GB" sz="2400" dirty="0"/>
              <a:t>(</a:t>
            </a:r>
            <a:r>
              <a:rPr lang="en-GB" sz="2400" i="1" dirty="0"/>
              <a:t>Guardian </a:t>
            </a:r>
            <a:r>
              <a:rPr lang="en-GB" sz="2400" dirty="0"/>
              <a:t>7 Aug. 2013)</a:t>
            </a:r>
          </a:p>
          <a:p>
            <a:endParaRPr lang="en-GB" dirty="0"/>
          </a:p>
        </p:txBody>
      </p:sp>
    </p:spTree>
    <p:extLst>
      <p:ext uri="{BB962C8B-B14F-4D97-AF65-F5344CB8AC3E}">
        <p14:creationId xmlns:p14="http://schemas.microsoft.com/office/powerpoint/2010/main" val="3384771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Weight Watchers share prices since flotation in 2000</a:t>
            </a:r>
          </a:p>
        </p:txBody>
      </p:sp>
      <p:pic>
        <p:nvPicPr>
          <p:cNvPr id="4" name="Content Placeholder 3"/>
          <p:cNvPicPr>
            <a:picLocks noGrp="1" noChangeAspect="1"/>
          </p:cNvPicPr>
          <p:nvPr>
            <p:ph idx="1"/>
          </p:nvPr>
        </p:nvPicPr>
        <p:blipFill>
          <a:blip r:embed="rId2"/>
          <a:srcRect l="-18490" r="-18490"/>
          <a:stretch>
            <a:fillRect/>
          </a:stretch>
        </p:blipFill>
        <p:spPr/>
      </p:pic>
    </p:spTree>
    <p:extLst>
      <p:ext uri="{BB962C8B-B14F-4D97-AF65-F5344CB8AC3E}">
        <p14:creationId xmlns:p14="http://schemas.microsoft.com/office/powerpoint/2010/main" val="1043745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u="sng" dirty="0"/>
              <a:t>Foucault and Docile Bodies</a:t>
            </a:r>
            <a:br>
              <a:rPr lang="en-GB" dirty="0"/>
            </a:br>
            <a:endParaRPr lang="en-GB" dirty="0"/>
          </a:p>
        </p:txBody>
      </p:sp>
    </p:spTree>
    <p:extLst>
      <p:ext uri="{BB962C8B-B14F-4D97-AF65-F5344CB8AC3E}">
        <p14:creationId xmlns:p14="http://schemas.microsoft.com/office/powerpoint/2010/main" val="7802403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Michel Foucault (1926-1984) </a:t>
            </a:r>
          </a:p>
        </p:txBody>
      </p:sp>
      <p:pic>
        <p:nvPicPr>
          <p:cNvPr id="4" name="Content Placeholder 3" descr="foucault.jpeg"/>
          <p:cNvPicPr>
            <a:picLocks noGrp="1" noChangeAspect="1"/>
          </p:cNvPicPr>
          <p:nvPr>
            <p:ph idx="1"/>
          </p:nvPr>
        </p:nvPicPr>
        <p:blipFill>
          <a:blip r:embed="rId2">
            <a:extLst>
              <a:ext uri="{28A0092B-C50C-407E-A947-70E740481C1C}">
                <a14:useLocalDpi xmlns:a14="http://schemas.microsoft.com/office/drawing/2010/main" val="0"/>
              </a:ext>
            </a:extLst>
          </a:blip>
          <a:srcRect l="-9422" r="-9422"/>
          <a:stretch>
            <a:fillRect/>
          </a:stretch>
        </p:blipFill>
        <p:spPr/>
      </p:pic>
    </p:spTree>
    <p:extLst>
      <p:ext uri="{BB962C8B-B14F-4D97-AF65-F5344CB8AC3E}">
        <p14:creationId xmlns:p14="http://schemas.microsoft.com/office/powerpoint/2010/main" val="39463733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718</TotalTime>
  <Words>1171</Words>
  <Application>Microsoft Macintosh PowerPoint</Application>
  <PresentationFormat>On-screen Show (4:3)</PresentationFormat>
  <Paragraphs>76</Paragraphs>
  <Slides>42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42</vt:i4>
      </vt:variant>
    </vt:vector>
  </HeadingPairs>
  <TitlesOfParts>
    <vt:vector size="45" baseType="lpstr">
      <vt:lpstr>Arial</vt:lpstr>
      <vt:lpstr>Calibri</vt:lpstr>
      <vt:lpstr>Office Theme</vt:lpstr>
      <vt:lpstr>Dieting, Discipline and Fat as a Feminist Issue</vt:lpstr>
      <vt:lpstr>PowerPoint Presentation</vt:lpstr>
      <vt:lpstr>PowerPoint Presentation</vt:lpstr>
      <vt:lpstr>PowerPoint Presentation</vt:lpstr>
      <vt:lpstr>PowerPoint Presentation</vt:lpstr>
      <vt:lpstr>‘Fat Profits’?</vt:lpstr>
      <vt:lpstr>Weight Watchers share prices since flotation in 2000</vt:lpstr>
      <vt:lpstr>Foucault and Docile Bodies </vt:lpstr>
      <vt:lpstr>Michel Foucault (1926-1984) </vt:lpstr>
      <vt:lpstr>Foucault ‘Postmodernism’</vt:lpstr>
      <vt:lpstr>Discipline and Punish (1975)</vt:lpstr>
      <vt:lpstr>From ‘sovereign power’. . .</vt:lpstr>
      <vt:lpstr>to ‘docile bodies’</vt:lpstr>
      <vt:lpstr>‘docile bodies’ behaving appropriately</vt:lpstr>
      <vt:lpstr>Hierarchical observation</vt:lpstr>
      <vt:lpstr>Normalising judgement </vt:lpstr>
      <vt:lpstr>Examination</vt:lpstr>
      <vt:lpstr>Foucault, Power/Knowledge (1980)</vt:lpstr>
      <vt:lpstr>Dieting and Discipline </vt:lpstr>
      <vt:lpstr>Sandra Lee Bartky   1935-2016</vt:lpstr>
      <vt:lpstr>Marianne Wex, ‘Let’s Take Back our Space’ project (1979)</vt:lpstr>
      <vt:lpstr>Sandra Lee Bartky, ‘Foucault, Femininity, and the Modernization of Patriarchal Power’, Feminism and Foucault: Paths of Resistance, eds. Lee Quinby and Irene Diamond (1988).</vt:lpstr>
      <vt:lpstr>Bartky, ‘Foucault, Femininity, and the Modernization of Patriarchal Power’</vt:lpstr>
      <vt:lpstr>Katharina Vester, ‘Regime Change: Gender, Class and the Invention of Dieting in Post-Bellum America’, Journal of Social History 44:1 (2010).</vt:lpstr>
      <vt:lpstr>Vester, ‘Regime Change’</vt:lpstr>
      <vt:lpstr>William Banting</vt:lpstr>
      <vt:lpstr>“I would give the world to be as plump as Miss –.’   How to be Plump (Chicago, 1878). </vt:lpstr>
      <vt:lpstr>Vester, ‘Regime Change’</vt:lpstr>
      <vt:lpstr>Neoliberal bodies? </vt:lpstr>
      <vt:lpstr>The Evidence of Experience </vt:lpstr>
      <vt:lpstr>Joan Scott, ‘The Evidence of Experience’, Critical Inquiry 17:4 (1991).</vt:lpstr>
      <vt:lpstr>The Appetite as Voice </vt:lpstr>
      <vt:lpstr>Susie Orbach (b. 1946)</vt:lpstr>
      <vt:lpstr>Second-Wave Feminism</vt:lpstr>
      <vt:lpstr>Susie Orbach, Fat is a Feminist Issue (1978).</vt:lpstr>
      <vt:lpstr>Orbach, Fat is a Feminist Issue </vt:lpstr>
      <vt:lpstr>Orbach, Fat is a Feminist Issue.</vt:lpstr>
      <vt:lpstr>Orbach, Fat is a Feminist Issue.  Mothers and Daughters</vt:lpstr>
      <vt:lpstr>Orbach, Fat is a Feminist Issue.  </vt:lpstr>
      <vt:lpstr>Orbach, Fat is a Feminist Issue.  </vt:lpstr>
      <vt:lpstr>Joan Jacob Brumberg (b. 1944)</vt:lpstr>
      <vt:lpstr>Joan Jacob Brumberg, ‘The Appetite as Voice’, Food and Culture: A Reader, ed. Carole Counihan and Penny Van Esterik (1997).</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Earle</dc:creator>
  <cp:lastModifiedBy>Earle, Rebecca</cp:lastModifiedBy>
  <cp:revision>197</cp:revision>
  <dcterms:created xsi:type="dcterms:W3CDTF">2017-02-28T08:03:57Z</dcterms:created>
  <dcterms:modified xsi:type="dcterms:W3CDTF">2022-02-28T08:31:01Z</dcterms:modified>
</cp:coreProperties>
</file>