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8" r:id="rId2"/>
    <p:sldId id="279" r:id="rId3"/>
    <p:sldId id="274" r:id="rId4"/>
    <p:sldId id="280" r:id="rId5"/>
    <p:sldId id="275" r:id="rId6"/>
    <p:sldId id="277" r:id="rId7"/>
    <p:sldId id="273" r:id="rId8"/>
    <p:sldId id="276" r:id="rId9"/>
    <p:sldId id="271" r:id="rId10"/>
    <p:sldId id="260" r:id="rId11"/>
    <p:sldId id="264" r:id="rId12"/>
    <p:sldId id="266" r:id="rId13"/>
    <p:sldId id="269" r:id="rId14"/>
    <p:sldId id="272" r:id="rId15"/>
    <p:sldId id="285" r:id="rId16"/>
    <p:sldId id="278" r:id="rId17"/>
    <p:sldId id="281" r:id="rId18"/>
    <p:sldId id="282" r:id="rId19"/>
    <p:sldId id="286" r:id="rId20"/>
    <p:sldId id="287" r:id="rId21"/>
    <p:sldId id="289" r:id="rId22"/>
    <p:sldId id="288" r:id="rId23"/>
    <p:sldId id="305" r:id="rId24"/>
    <p:sldId id="263" r:id="rId25"/>
    <p:sldId id="290" r:id="rId26"/>
    <p:sldId id="291" r:id="rId27"/>
    <p:sldId id="292" r:id="rId28"/>
    <p:sldId id="293" r:id="rId29"/>
    <p:sldId id="295" r:id="rId30"/>
    <p:sldId id="296" r:id="rId31"/>
    <p:sldId id="283" r:id="rId32"/>
    <p:sldId id="297" r:id="rId33"/>
    <p:sldId id="298" r:id="rId34"/>
    <p:sldId id="299" r:id="rId35"/>
    <p:sldId id="300" r:id="rId36"/>
    <p:sldId id="301" r:id="rId37"/>
    <p:sldId id="284" r:id="rId38"/>
    <p:sldId id="302" r:id="rId39"/>
    <p:sldId id="303" r:id="rId40"/>
    <p:sldId id="304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052C8-2861-B047-B1FF-D911F4E5DA35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AF0A0-42F2-814B-A661-06899E442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2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638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5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822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61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3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642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08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6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6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54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6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F25E8-54A5-5740-9EDF-637E9F9BF7AF}" type="datetimeFigureOut">
              <a:rPr lang="en-US" smtClean="0"/>
              <a:t>16/03/17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9A0F7-085A-4147-8719-8EBB5B6FF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9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Food and the Environment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2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Atlantic slave trade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rcRect l="-8065" r="-80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523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Melicio</a:t>
            </a:r>
            <a:r>
              <a:rPr lang="en-US" sz="2400" dirty="0"/>
              <a:t> Labrador carrying sugar cane </a:t>
            </a:r>
            <a:r>
              <a:rPr lang="en-US" sz="2400" dirty="0" smtClean="0"/>
              <a:t>in Hawai’i</a:t>
            </a:r>
            <a:endParaRPr lang="en-US" sz="2400" dirty="0"/>
          </a:p>
        </p:txBody>
      </p:sp>
      <p:pic>
        <p:nvPicPr>
          <p:cNvPr id="4" name="Content Placeholder 3" descr="Hawai'i sugar worker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797" r="-78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0265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Enslaved workers on a Brazilian coffee plantation (1880s)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953" r="-369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5294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Enslaved workers tending rice on a North American plantation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5005" r="-15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1766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89340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Today let’s consider the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9692"/>
            <a:ext cx="8229600" cy="4932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c</a:t>
            </a:r>
            <a:r>
              <a:rPr lang="en-US" sz="4400" dirty="0" smtClean="0"/>
              <a:t>lose links between colonialism, unfree </a:t>
            </a:r>
            <a:r>
              <a:rPr lang="en-US" sz="4400" dirty="0" err="1" smtClean="0"/>
              <a:t>labour</a:t>
            </a:r>
            <a:r>
              <a:rPr lang="en-US" sz="4400" dirty="0" smtClean="0"/>
              <a:t>, the production of commercial food crops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6000" dirty="0" smtClean="0"/>
              <a:t>AND </a:t>
            </a:r>
            <a:r>
              <a:rPr lang="en-US" sz="6000" u="sng" dirty="0" smtClean="0"/>
              <a:t>environmental change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286432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sz="2400" dirty="0"/>
              <a:t>Sterling Evans, ‘Agricultural Production and Environmental History’, </a:t>
            </a:r>
            <a:r>
              <a:rPr lang="en-US" sz="2400" i="1" dirty="0"/>
              <a:t>The </a:t>
            </a:r>
            <a:r>
              <a:rPr lang="en-US" sz="2400" i="1" dirty="0" smtClean="0"/>
              <a:t>Oxford </a:t>
            </a:r>
            <a:r>
              <a:rPr lang="en-US" sz="2400" i="1" dirty="0"/>
              <a:t>Handbook of Food History</a:t>
            </a:r>
            <a:r>
              <a:rPr lang="en-US" sz="2400" dirty="0"/>
              <a:t>, ed. Jeffrey Pilcher </a:t>
            </a:r>
            <a:r>
              <a:rPr lang="en-US" sz="2400" dirty="0" smtClean="0"/>
              <a:t>(2012)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8456"/>
            <a:ext cx="8229600" cy="4785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/>
              <a:t>‘However </a:t>
            </a:r>
            <a:r>
              <a:rPr lang="en-GB" sz="4400" dirty="0"/>
              <a:t>profound the </a:t>
            </a:r>
            <a:r>
              <a:rPr lang="en-GB" sz="4400" dirty="0" smtClean="0"/>
              <a:t>[environmental] changes </a:t>
            </a:r>
            <a:r>
              <a:rPr lang="en-GB" sz="4400" dirty="0"/>
              <a:t>wrought by [ancient] agrarian empires, they paled in comparison to the transformations of the industrial </a:t>
            </a:r>
            <a:r>
              <a:rPr lang="en-GB" sz="4400" dirty="0" smtClean="0"/>
              <a:t>era.’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305437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94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history of the history of the environment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17" y="1292786"/>
            <a:ext cx="8946974" cy="5565214"/>
          </a:xfrm>
        </p:spPr>
        <p:txBody>
          <a:bodyPr/>
          <a:lstStyle/>
          <a:p>
            <a:pPr marL="0" indent="0">
              <a:buNone/>
            </a:pPr>
            <a:r>
              <a:rPr lang="en-GB" i="1" dirty="0" err="1" smtClean="0"/>
              <a:t>Annales</a:t>
            </a:r>
            <a:r>
              <a:rPr lang="en-GB" i="1" dirty="0" smtClean="0"/>
              <a:t> s</a:t>
            </a:r>
            <a:r>
              <a:rPr lang="en-GB" dirty="0" smtClean="0"/>
              <a:t>chool (very influential 1930s-1960s)</a:t>
            </a:r>
          </a:p>
          <a:p>
            <a:pPr marL="0" indent="0" algn="r">
              <a:buNone/>
            </a:pPr>
            <a:r>
              <a:rPr lang="en-GB" dirty="0"/>
              <a:t>Fernand </a:t>
            </a:r>
            <a:r>
              <a:rPr lang="en-GB" dirty="0" smtClean="0"/>
              <a:t>Braudel</a:t>
            </a:r>
            <a:r>
              <a:rPr lang="en-GB" i="1" dirty="0" smtClean="0"/>
              <a:t>: </a:t>
            </a:r>
          </a:p>
          <a:p>
            <a:pPr marL="0" indent="0" algn="r">
              <a:buNone/>
            </a:pPr>
            <a:r>
              <a:rPr lang="en-GB" i="1" dirty="0" smtClean="0"/>
              <a:t>longue durée </a:t>
            </a:r>
            <a:r>
              <a:rPr lang="en-GB" dirty="0" smtClean="0"/>
              <a:t>vs.</a:t>
            </a:r>
            <a:r>
              <a:rPr lang="en-GB" i="1" dirty="0"/>
              <a:t> </a:t>
            </a:r>
            <a:r>
              <a:rPr lang="en-GB" i="1" dirty="0" smtClean="0"/>
              <a:t>histoire </a:t>
            </a:r>
            <a:r>
              <a:rPr lang="fr-FR" i="1" dirty="0" smtClean="0"/>
              <a:t>évènementielle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449" y="3133639"/>
            <a:ext cx="2830242" cy="36363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00" y="3336661"/>
            <a:ext cx="2279912" cy="3010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8749" y="3133639"/>
            <a:ext cx="2355088" cy="36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8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118" y="274637"/>
            <a:ext cx="4876682" cy="700622"/>
          </a:xfrm>
        </p:spPr>
        <p:txBody>
          <a:bodyPr>
            <a:noAutofit/>
          </a:bodyPr>
          <a:lstStyle/>
          <a:p>
            <a:r>
              <a:rPr lang="en-GB" sz="2000" dirty="0" smtClean="0"/>
              <a:t>Histories of hurricanes, tsunamis, El Niño, volcanoes . . .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598" b="2598"/>
          <a:stretch>
            <a:fillRect/>
          </a:stretch>
        </p:blipFill>
        <p:spPr>
          <a:xfrm>
            <a:off x="0" y="0"/>
            <a:ext cx="3476636" cy="24720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044" y="1168043"/>
            <a:ext cx="4153638" cy="55139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09" y="3018269"/>
            <a:ext cx="2531691" cy="3839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3468" y="3996116"/>
            <a:ext cx="22733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61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William </a:t>
            </a:r>
            <a:r>
              <a:rPr lang="en-US" sz="2800" dirty="0" err="1"/>
              <a:t>Beinart</a:t>
            </a:r>
            <a:r>
              <a:rPr lang="en-US" sz="2800" dirty="0"/>
              <a:t> and </a:t>
            </a:r>
            <a:r>
              <a:rPr lang="en-US" sz="2800" dirty="0" err="1"/>
              <a:t>Lotte</a:t>
            </a:r>
            <a:r>
              <a:rPr lang="en-US" sz="2800" dirty="0"/>
              <a:t> Hughes, </a:t>
            </a:r>
            <a:r>
              <a:rPr lang="en-US" sz="2800" i="1" dirty="0"/>
              <a:t>Environment and Empire</a:t>
            </a:r>
            <a:r>
              <a:rPr lang="en-US" sz="2800" dirty="0"/>
              <a:t> </a:t>
            </a:r>
            <a:r>
              <a:rPr lang="en-US" sz="2800" dirty="0" smtClean="0"/>
              <a:t>(2007).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4800" dirty="0" smtClean="0"/>
          </a:p>
          <a:p>
            <a:pPr marL="0" indent="0">
              <a:buNone/>
            </a:pPr>
            <a:r>
              <a:rPr lang="en-GB" sz="4800" dirty="0" smtClean="0"/>
              <a:t>‘</a:t>
            </a:r>
            <a:r>
              <a:rPr lang="en-GB" sz="4800" dirty="0"/>
              <a:t>European imperialism was . . .  inseparable from the history of global environmental change.</a:t>
            </a:r>
            <a:r>
              <a:rPr lang="en-GB" sz="4800" dirty="0" smtClean="0"/>
              <a:t>’</a:t>
            </a:r>
            <a:endParaRPr lang="en-GB" sz="4800" dirty="0"/>
          </a:p>
          <a:p>
            <a:pPr marL="0" indent="0">
              <a:buNone/>
            </a:pP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120750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‘Ecological Imperialism’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(Alfred Crosby’s term)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32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Food and Environmental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2600" b="1" dirty="0">
                <a:latin typeface="+mj-lt"/>
              </a:rPr>
              <a:t>30% of GHGs emissions </a:t>
            </a:r>
            <a:r>
              <a:rPr lang="en-US" sz="2600" dirty="0">
                <a:latin typeface="+mj-lt"/>
              </a:rPr>
              <a:t>attributed to food production and distribution.</a:t>
            </a:r>
          </a:p>
          <a:p>
            <a:endParaRPr lang="en-US" sz="1200" dirty="0">
              <a:latin typeface="+mj-lt"/>
            </a:endParaRPr>
          </a:p>
          <a:p>
            <a:r>
              <a:rPr lang="en-US" sz="2600" dirty="0">
                <a:latin typeface="+mj-lt"/>
              </a:rPr>
              <a:t>53% of the </a:t>
            </a:r>
            <a:r>
              <a:rPr lang="en-US" sz="2600" b="1" dirty="0">
                <a:latin typeface="+mj-lt"/>
              </a:rPr>
              <a:t>world’s fisheries </a:t>
            </a:r>
            <a:r>
              <a:rPr lang="en-US" sz="2600" dirty="0">
                <a:latin typeface="+mj-lt"/>
              </a:rPr>
              <a:t>are fully exploited, and 32% are overexploited, depleted, or recovering from depletion.</a:t>
            </a:r>
          </a:p>
          <a:p>
            <a:endParaRPr lang="en-US" sz="1200" kern="1200" dirty="0">
              <a:latin typeface="+mj-lt"/>
            </a:endParaRPr>
          </a:p>
          <a:p>
            <a:r>
              <a:rPr lang="en-US" sz="2600" kern="1200" dirty="0">
                <a:latin typeface="+mj-lt"/>
              </a:rPr>
              <a:t>65% of Africa’s </a:t>
            </a:r>
            <a:r>
              <a:rPr lang="en-US" sz="2600" b="1" kern="1200" dirty="0">
                <a:latin typeface="+mj-lt"/>
              </a:rPr>
              <a:t>arable land </a:t>
            </a:r>
            <a:r>
              <a:rPr lang="en-US" sz="2600" kern="1200" dirty="0">
                <a:latin typeface="+mj-lt"/>
              </a:rPr>
              <a:t>is now degraded. Overgrazing is the main cause of this.</a:t>
            </a:r>
          </a:p>
          <a:p>
            <a:endParaRPr lang="en-US" sz="26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20835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sugar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06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7328" y="274637"/>
            <a:ext cx="2699472" cy="220887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spread of sugar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-12091" b="-12091"/>
          <a:stretch>
            <a:fillRect/>
          </a:stretch>
        </p:blipFill>
        <p:spPr>
          <a:xfrm>
            <a:off x="188194" y="399381"/>
            <a:ext cx="4711167" cy="335616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302" y="3097109"/>
            <a:ext cx="63627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680" y="274638"/>
            <a:ext cx="277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Early sites of cultivation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185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dirty="0"/>
              <a:t>Jason W. Moore, ‘Sugar and the Expansion of the Early Modern World-Economy: Commodity Frontiers, Ecological Transformation, and Industrialization’, </a:t>
            </a:r>
            <a:r>
              <a:rPr lang="en-GB" sz="2400" i="1" dirty="0"/>
              <a:t>Review</a:t>
            </a:r>
            <a:r>
              <a:rPr lang="en-GB" sz="2400" dirty="0"/>
              <a:t> </a:t>
            </a:r>
            <a:r>
              <a:rPr lang="en-GB" sz="2400" dirty="0" smtClean="0"/>
              <a:t>23</a:t>
            </a:r>
            <a:r>
              <a:rPr lang="en-GB" sz="2400" dirty="0"/>
              <a:t>:3 (2000</a:t>
            </a:r>
            <a:r>
              <a:rPr lang="en-GB" sz="2400" dirty="0" smtClean="0"/>
              <a:t>)</a:t>
            </a:r>
            <a:r>
              <a:rPr lang="en-GB" sz="24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3467"/>
            <a:ext cx="8229600" cy="4212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‘</a:t>
            </a:r>
            <a:r>
              <a:rPr lang="en-GB" sz="4400" dirty="0"/>
              <a:t>The sugar commodity frontier illustrates the fundamentally restless nature of world capitalism.</a:t>
            </a:r>
            <a:r>
              <a:rPr lang="en-GB" sz="4400" dirty="0" smtClean="0"/>
              <a:t>’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038107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58" r="-1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1070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Cuban sugar plantation,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pic>
        <p:nvPicPr>
          <p:cNvPr id="4" name="Content Placeholder 3" descr="cuban sugar plantatio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64" r="-244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8479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172" y="151460"/>
            <a:ext cx="2936334" cy="1910745"/>
          </a:xfrm>
        </p:spPr>
        <p:txBody>
          <a:bodyPr>
            <a:noAutofit/>
          </a:bodyPr>
          <a:lstStyle/>
          <a:p>
            <a:r>
              <a:rPr lang="en-GB" sz="2400" dirty="0" smtClean="0"/>
              <a:t>Sugar cultivation in the Americas: a modern industrial process reliant on enslaved labour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9626" r="-69626"/>
          <a:stretch>
            <a:fillRect/>
          </a:stretch>
        </p:blipFill>
        <p:spPr>
          <a:xfrm>
            <a:off x="-2355030" y="2201232"/>
            <a:ext cx="8229600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172" y="0"/>
            <a:ext cx="5170628" cy="3520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172" y="3883409"/>
            <a:ext cx="5590104" cy="284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024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village </a:t>
            </a:r>
            <a:r>
              <a:rPr lang="en-US" sz="2000" dirty="0"/>
              <a:t>in deforested </a:t>
            </a:r>
            <a:r>
              <a:rPr lang="en-US" sz="2000" dirty="0" smtClean="0"/>
              <a:t>mountains</a:t>
            </a:r>
            <a:br>
              <a:rPr lang="en-US" sz="2000" dirty="0" smtClean="0"/>
            </a:br>
            <a:r>
              <a:rPr lang="en-US" sz="2000" dirty="0"/>
              <a:t>Vegas de Rio Palmas</a:t>
            </a:r>
            <a:r>
              <a:rPr lang="en-US" sz="2000" dirty="0" smtClean="0"/>
              <a:t>, </a:t>
            </a:r>
            <a:r>
              <a:rPr lang="en-US" sz="2000" dirty="0"/>
              <a:t>Canary </a:t>
            </a:r>
            <a:r>
              <a:rPr lang="en-US" sz="2000" dirty="0" smtClean="0"/>
              <a:t>Islands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3499" r="-13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9927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Moore, ‘Sugar and the Expansion of the Early Modern World-Economy’.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4400" dirty="0"/>
          </a:p>
          <a:p>
            <a:pPr marL="0" indent="0">
              <a:buNone/>
            </a:pPr>
            <a:r>
              <a:rPr lang="en-GB" sz="4400" dirty="0"/>
              <a:t>‘The link between sugar and deforestation was evident from the very beginning of sugar cultivation in the New World.’ </a:t>
            </a:r>
          </a:p>
          <a:p>
            <a:pPr marL="0" indent="0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601005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12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Deforestation in Antigua</a:t>
            </a: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1031960"/>
            <a:ext cx="4040188" cy="503153"/>
          </a:xfrm>
        </p:spPr>
        <p:txBody>
          <a:bodyPr/>
          <a:lstStyle/>
          <a:p>
            <a:r>
              <a:rPr lang="en-GB" dirty="0" smtClean="0"/>
              <a:t>Antigua 1820s</a:t>
            </a:r>
            <a:endParaRPr lang="en-GB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Antigua today</a:t>
            </a:r>
            <a:endParaRPr lang="en-GB" dirty="0"/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6231" b="-16231"/>
          <a:stretch>
            <a:fillRect/>
          </a:stretch>
        </p:blipFill>
        <p:spPr/>
      </p:pic>
      <p:pic>
        <p:nvPicPr>
          <p:cNvPr id="26" name="Content Placeholder 2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8391" b="-18391"/>
          <a:stretch>
            <a:fillRect/>
          </a:stretch>
        </p:blipFill>
        <p:spPr>
          <a:xfrm>
            <a:off x="457200" y="1031960"/>
            <a:ext cx="3938132" cy="3851478"/>
          </a:xfrm>
        </p:spPr>
      </p:pic>
      <p:pic>
        <p:nvPicPr>
          <p:cNvPr id="29" name="Content Placeholder 5"/>
          <p:cNvPicPr>
            <a:picLocks noChangeAspect="1"/>
          </p:cNvPicPr>
          <p:nvPr/>
        </p:nvPicPr>
        <p:blipFill rotWithShape="1">
          <a:blip r:embed="rId4"/>
          <a:srcRect l="-408" r="-157"/>
          <a:stretch/>
        </p:blipFill>
        <p:spPr>
          <a:xfrm>
            <a:off x="573874" y="4252564"/>
            <a:ext cx="3821458" cy="275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04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Environmental consequences of colonial sugar cultivation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deforestation</a:t>
            </a:r>
            <a:endParaRPr lang="en-GB" dirty="0" smtClean="0"/>
          </a:p>
          <a:p>
            <a:r>
              <a:rPr lang="en-GB" dirty="0" smtClean="0"/>
              <a:t>loss of soil fertility</a:t>
            </a:r>
          </a:p>
          <a:p>
            <a:r>
              <a:rPr lang="en-GB" dirty="0" smtClean="0"/>
              <a:t>silting</a:t>
            </a:r>
            <a:r>
              <a:rPr lang="en-GB" dirty="0"/>
              <a:t> </a:t>
            </a:r>
            <a:r>
              <a:rPr lang="en-GB" dirty="0" smtClean="0"/>
              <a:t>of rivers</a:t>
            </a:r>
          </a:p>
          <a:p>
            <a:r>
              <a:rPr lang="en-GB" dirty="0" smtClean="0"/>
              <a:t>soil </a:t>
            </a:r>
            <a:r>
              <a:rPr lang="en-GB" dirty="0" smtClean="0"/>
              <a:t>erosion</a:t>
            </a:r>
          </a:p>
          <a:p>
            <a:r>
              <a:rPr lang="en-GB" dirty="0" smtClean="0"/>
              <a:t>increased </a:t>
            </a:r>
            <a:r>
              <a:rPr lang="en-GB" dirty="0" smtClean="0"/>
              <a:t>rainfall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68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Amazonia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Cattle grazing in Amazonia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1677" b="-21677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Without cattle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3321" b="-23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5075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William Beinart and Lotte Hughes, </a:t>
            </a:r>
            <a:r>
              <a:rPr lang="en-GB" sz="2400" i="1" dirty="0"/>
              <a:t>Environment and Empire</a:t>
            </a:r>
            <a:r>
              <a:rPr lang="en-GB" sz="2400" dirty="0"/>
              <a:t> </a:t>
            </a:r>
            <a:r>
              <a:rPr lang="en-GB" sz="2400" dirty="0" smtClean="0"/>
              <a:t>(2007)</a:t>
            </a:r>
            <a:r>
              <a:rPr lang="en-GB" sz="24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6533"/>
            <a:ext cx="8229600" cy="4229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‘Sugar crushed an earlier landscape as well as hundreds of thousands of </a:t>
            </a:r>
            <a:r>
              <a:rPr lang="en-GB" sz="4400" dirty="0" smtClean="0"/>
              <a:t>lives.’ </a:t>
            </a:r>
          </a:p>
          <a:p>
            <a:pPr marL="0" indent="0">
              <a:buNone/>
            </a:pPr>
            <a:endParaRPr lang="en-GB" sz="4400" dirty="0"/>
          </a:p>
          <a:p>
            <a:pPr marL="0" indent="0">
              <a:buNone/>
            </a:pPr>
            <a:r>
              <a:rPr lang="en-GB" sz="4400" dirty="0" smtClean="0"/>
              <a:t>(I would say: millions of lives.)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208443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Moore</a:t>
            </a:r>
            <a:r>
              <a:rPr lang="en-US" sz="2400" dirty="0"/>
              <a:t>, ‘Sugar and the Expansion of the Early Modern World-</a:t>
            </a:r>
            <a:r>
              <a:rPr lang="en-US" sz="2400" dirty="0" smtClean="0"/>
              <a:t>Economy’.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‘</a:t>
            </a:r>
            <a:r>
              <a:rPr lang="en-GB" sz="4400" dirty="0"/>
              <a:t>E</a:t>
            </a:r>
            <a:r>
              <a:rPr lang="en-GB" sz="4400" dirty="0" smtClean="0"/>
              <a:t>arly </a:t>
            </a:r>
            <a:r>
              <a:rPr lang="en-GB" sz="4400" dirty="0"/>
              <a:t>modern capitalist expansion </a:t>
            </a:r>
            <a:r>
              <a:rPr lang="en-GB" sz="4400" dirty="0" smtClean="0"/>
              <a:t>[is] a </a:t>
            </a:r>
            <a:r>
              <a:rPr lang="en-GB" sz="4400" dirty="0"/>
              <a:t>socio-</a:t>
            </a:r>
            <a:r>
              <a:rPr lang="en-GB" sz="4400" i="1" dirty="0"/>
              <a:t>ecological</a:t>
            </a:r>
            <a:r>
              <a:rPr lang="en-GB" sz="4400" dirty="0"/>
              <a:t> process’. </a:t>
            </a:r>
          </a:p>
          <a:p>
            <a:pPr marL="0" indent="0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224832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Moore, ‘Sugar and the Expansion of the Early Modern World-Economy</a:t>
            </a:r>
            <a:r>
              <a:rPr lang="en-US" sz="2400" dirty="0" smtClean="0"/>
              <a:t>’.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15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‘Ecological exhaustion at the point of production was complemented by an environmentally destructive multiplier effect which led to, </a:t>
            </a:r>
            <a:r>
              <a:rPr lang="en-GB" i="1" dirty="0"/>
              <a:t>inter alia</a:t>
            </a:r>
            <a:r>
              <a:rPr lang="en-GB" dirty="0"/>
              <a:t>, deforestation , massive soil erosion, siltation, climate change, and other effects in the case of sugar. . </a:t>
            </a:r>
            <a:r>
              <a:rPr lang="en-GB" b="1" dirty="0"/>
              <a:t>. I contend that the contemporary global ecological crisis is not rooted in the so-called Industrial Revolution </a:t>
            </a:r>
            <a:r>
              <a:rPr lang="en-GB" b="1" i="1" dirty="0"/>
              <a:t>per se</a:t>
            </a:r>
            <a:r>
              <a:rPr lang="en-GB" b="1" dirty="0"/>
              <a:t>, but in the logic of capital itself—with or without Satanic Mills</a:t>
            </a:r>
            <a:r>
              <a:rPr lang="en-GB" dirty="0"/>
              <a:t>.</a:t>
            </a:r>
            <a:r>
              <a:rPr lang="en-GB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849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Columbian Exchange: livestock</a:t>
            </a:r>
            <a:r>
              <a:rPr lang="en-GB" sz="2800" i="1" dirty="0" smtClean="0"/>
              <a:t/>
            </a:r>
            <a:br>
              <a:rPr lang="en-GB" sz="2800" i="1" dirty="0" smtClean="0"/>
            </a:br>
            <a:r>
              <a:rPr lang="en-GB" sz="2800" i="1" dirty="0" smtClean="0"/>
              <a:t>Florentine Codex</a:t>
            </a:r>
            <a:r>
              <a:rPr lang="en-GB" sz="2800" dirty="0" smtClean="0"/>
              <a:t> (16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century</a:t>
            </a:r>
            <a:r>
              <a:rPr lang="en-GB" sz="2800" dirty="0"/>
              <a:t>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9517" r="-395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2105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3405"/>
          </a:xfrm>
        </p:spPr>
        <p:txBody>
          <a:bodyPr>
            <a:normAutofit fontScale="90000"/>
          </a:bodyPr>
          <a:lstStyle/>
          <a:p>
            <a:r>
              <a:rPr lang="en-GB" dirty="0"/>
              <a:t>‘ungulate irruption’</a:t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37972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err="1"/>
              <a:t>Elinor</a:t>
            </a:r>
            <a:r>
              <a:rPr lang="en-US" sz="2400" dirty="0"/>
              <a:t> Melville, </a:t>
            </a:r>
            <a:r>
              <a:rPr lang="en-US" sz="2400" i="1" dirty="0"/>
              <a:t>A Plague of Sheep: Environmental Consequences of the Conquest of Mexico</a:t>
            </a:r>
            <a:r>
              <a:rPr lang="en-US" sz="2400" dirty="0"/>
              <a:t> (1994).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0533"/>
            <a:ext cx="8229600" cy="3975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/>
              <a:t>In colonial Mexico, after the introduction of sheep, ‘land </a:t>
            </a:r>
            <a:r>
              <a:rPr lang="en-GB" sz="4400" dirty="0"/>
              <a:t>became fit only for sheep.  It was not inherently </a:t>
            </a:r>
            <a:r>
              <a:rPr lang="en-GB" sz="4400" dirty="0" smtClean="0"/>
              <a:t>poor’.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8009523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‘Green imperialism’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(Richard Grove’s term)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7575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John </a:t>
            </a:r>
            <a:r>
              <a:rPr lang="en-GB" smtClean="0"/>
              <a:t>Locke, </a:t>
            </a:r>
            <a:r>
              <a:rPr lang="en-GB" i="1" dirty="0" smtClean="0"/>
              <a:t>Second </a:t>
            </a:r>
            <a:r>
              <a:rPr lang="en-GB" i="1" dirty="0"/>
              <a:t>Treatise of </a:t>
            </a:r>
            <a:r>
              <a:rPr lang="en-GB" i="1" dirty="0" smtClean="0"/>
              <a:t>Government</a:t>
            </a:r>
            <a:r>
              <a:rPr lang="en-GB" dirty="0"/>
              <a:t> </a:t>
            </a:r>
            <a:r>
              <a:rPr lang="en-GB" dirty="0" smtClean="0"/>
              <a:t>(1689)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God made the </a:t>
            </a:r>
            <a:r>
              <a:rPr lang="en-GB" dirty="0"/>
              <a:t>world </a:t>
            </a:r>
            <a:r>
              <a:rPr lang="en-GB" dirty="0" smtClean="0"/>
              <a:t>for everyone, but . . 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dirty="0"/>
              <a:t>‘it cannot be supposed that </a:t>
            </a:r>
            <a:r>
              <a:rPr lang="en-GB" dirty="0" smtClean="0"/>
              <a:t>He </a:t>
            </a:r>
            <a:r>
              <a:rPr lang="en-GB" dirty="0"/>
              <a:t>meant it should always remain common and uncultivated.  He gave it for the use of the Industrious and Rational.’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615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Richard Grove, ‘Climatic Fears: Colonialism and the History of Environmentalism’, </a:t>
            </a:r>
            <a:r>
              <a:rPr lang="en-US" sz="2400" i="1" dirty="0"/>
              <a:t>Harvard International Review</a:t>
            </a:r>
            <a:r>
              <a:rPr lang="en-US" sz="2400" dirty="0"/>
              <a:t> 23.4 (2002</a:t>
            </a:r>
            <a:r>
              <a:rPr lang="en-US" sz="2400" dirty="0" smtClean="0"/>
              <a:t>)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6133"/>
            <a:ext cx="8229600" cy="36200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‘It was in the tropics that the destructive environmental impact of globalization made its most obvious impact to the observer.</a:t>
            </a:r>
            <a:r>
              <a:rPr lang="en-GB" sz="4400" dirty="0" smtClean="0"/>
              <a:t>’</a:t>
            </a:r>
            <a:endParaRPr lang="en-GB" sz="4400" dirty="0"/>
          </a:p>
          <a:p>
            <a:pPr marL="0" indent="0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40329869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6829"/>
          </a:xfrm>
        </p:spPr>
        <p:txBody>
          <a:bodyPr>
            <a:normAutofit/>
          </a:bodyPr>
          <a:lstStyle/>
          <a:p>
            <a:r>
              <a:rPr lang="en-US" sz="2400" dirty="0"/>
              <a:t>Grove, ‘Climatic Fears</a:t>
            </a:r>
            <a:r>
              <a:rPr lang="en-US" sz="2400" dirty="0" smtClean="0"/>
              <a:t>’.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4"/>
            <a:ext cx="8229600" cy="43820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/>
              <a:t>‘History </a:t>
            </a:r>
            <a:r>
              <a:rPr lang="en-GB" sz="4400" dirty="0"/>
              <a:t>shows that only serious state intervention to control capital or corporate interests can hope to deal with the deadly risks of climate change, forest loss, and species extinction.</a:t>
            </a:r>
            <a:r>
              <a:rPr lang="en-GB" sz="4400" dirty="0" smtClean="0"/>
              <a:t>’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67374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Jeremy Rifkin, </a:t>
            </a:r>
            <a:r>
              <a:rPr lang="en-US" sz="2800" i="1" dirty="0"/>
              <a:t>Beyond Beef: the Rise and Fall of the Cattle Culture</a:t>
            </a:r>
            <a:r>
              <a:rPr lang="en-US" sz="2800" dirty="0"/>
              <a:t> (1993)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Rifkin denounces </a:t>
            </a:r>
            <a:r>
              <a:rPr lang="en-GB" sz="3600" dirty="0" smtClean="0"/>
              <a:t>the</a:t>
            </a:r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 </a:t>
            </a:r>
            <a:r>
              <a:rPr lang="en-GB" sz="4400" dirty="0" smtClean="0"/>
              <a:t>‘devastating </a:t>
            </a:r>
            <a:r>
              <a:rPr lang="en-GB" sz="4400" dirty="0"/>
              <a:t>environmental, economic and human toll of maintaining a worldwide cattle </a:t>
            </a:r>
            <a:r>
              <a:rPr lang="en-GB" sz="4400" dirty="0" smtClean="0"/>
              <a:t>complex</a:t>
            </a:r>
            <a:r>
              <a:rPr lang="en-US" sz="4400" dirty="0" smtClean="0"/>
              <a:t>’</a:t>
            </a:r>
            <a:r>
              <a:rPr lang="en-US" sz="3600" dirty="0" smtClean="0"/>
              <a:t>.</a:t>
            </a:r>
            <a:endParaRPr lang="en-GB" sz="3600" dirty="0"/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827837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‘Ecologically Noble Savages’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</a:t>
            </a:r>
            <a:r>
              <a:rPr lang="en-GB" dirty="0" smtClean="0"/>
              <a:t>s. ‘Ecological Imperialism’??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811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Cattle and Deforestation in the Amazon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402" b="-4402"/>
          <a:stretch>
            <a:fillRect/>
          </a:stretch>
        </p:blipFill>
        <p:spPr/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7252" b="-27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0290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Deforestation in the Brazilian Amazon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996" b="-4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6970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deforested area near Novo Progresso in the northern Brazilian state of </a:t>
            </a:r>
            <a:r>
              <a:rPr lang="en-US" sz="2800" dirty="0" smtClean="0"/>
              <a:t>Para (2013)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925" r="-6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701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361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l="-14288" r="-14288"/>
          <a:stretch>
            <a:fillRect/>
          </a:stretch>
        </p:blipFill>
        <p:spPr>
          <a:xfrm>
            <a:off x="-948915" y="-91936"/>
            <a:ext cx="8229600" cy="4525963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780" y="4275264"/>
            <a:ext cx="3612219" cy="2582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34027"/>
            <a:ext cx="3469457" cy="24239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598" y="408248"/>
            <a:ext cx="21590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56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Last term we looked at the . . 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close links between </a:t>
            </a:r>
            <a:r>
              <a:rPr lang="en-US" sz="4800" u="sng" dirty="0" smtClean="0"/>
              <a:t>colonialism</a:t>
            </a:r>
            <a:r>
              <a:rPr lang="en-US" sz="4800" dirty="0" smtClean="0"/>
              <a:t>, </a:t>
            </a:r>
            <a:r>
              <a:rPr lang="en-US" sz="4800" u="sng" dirty="0" smtClean="0"/>
              <a:t>unfree </a:t>
            </a:r>
            <a:r>
              <a:rPr lang="en-US" sz="4800" u="sng" dirty="0" err="1" smtClean="0"/>
              <a:t>labour</a:t>
            </a:r>
            <a:r>
              <a:rPr lang="en-US" sz="4800" u="sng" dirty="0" smtClean="0"/>
              <a:t> </a:t>
            </a:r>
            <a:r>
              <a:rPr lang="en-US" sz="4800" dirty="0" smtClean="0"/>
              <a:t>and the production of </a:t>
            </a:r>
            <a:r>
              <a:rPr lang="en-US" sz="4800" u="sng" dirty="0" smtClean="0"/>
              <a:t>commercial food crops</a:t>
            </a:r>
            <a:r>
              <a:rPr lang="en-US" sz="4800" dirty="0" smtClean="0"/>
              <a:t> such as sugar, coffee, tea, </a:t>
            </a:r>
            <a:r>
              <a:rPr lang="en-US" sz="4800" dirty="0" smtClean="0"/>
              <a:t>cacao, </a:t>
            </a:r>
            <a:r>
              <a:rPr lang="en-US" sz="4800" dirty="0" smtClean="0"/>
              <a:t>bananas . . 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43028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</TotalTime>
  <Words>879</Words>
  <Application>Microsoft Macintosh PowerPoint</Application>
  <PresentationFormat>On-screen Show (4:3)</PresentationFormat>
  <Paragraphs>90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Food and the Environment</vt:lpstr>
      <vt:lpstr>Food and Environmental Sustainability</vt:lpstr>
      <vt:lpstr>Amazonia</vt:lpstr>
      <vt:lpstr>Jeremy Rifkin, Beyond Beef: the Rise and Fall of the Cattle Culture (1993)</vt:lpstr>
      <vt:lpstr>Cattle and Deforestation in the Amazon</vt:lpstr>
      <vt:lpstr>Deforestation in the Brazilian Amazon</vt:lpstr>
      <vt:lpstr>deforested area near Novo Progresso in the northern Brazilian state of Para (2013)</vt:lpstr>
      <vt:lpstr>PowerPoint Presentation</vt:lpstr>
      <vt:lpstr>Last term we looked at the . . .</vt:lpstr>
      <vt:lpstr>Atlantic slave trade</vt:lpstr>
      <vt:lpstr>Melicio Labrador carrying sugar cane in Hawai’i</vt:lpstr>
      <vt:lpstr>Enslaved workers on a Brazilian coffee plantation (1880s)</vt:lpstr>
      <vt:lpstr>Enslaved workers tending rice on a North American plantation</vt:lpstr>
      <vt:lpstr>Today let’s consider the</vt:lpstr>
      <vt:lpstr>Sterling Evans, ‘Agricultural Production and Environmental History’, The Oxford Handbook of Food History, ed. Jeffrey Pilcher (2012).</vt:lpstr>
      <vt:lpstr>The history of the history of the environment</vt:lpstr>
      <vt:lpstr>Histories of hurricanes, tsunamis, El Niño, volcanoes . . .</vt:lpstr>
      <vt:lpstr>William Beinart and Lotte Hughes, Environment and Empire (2007).</vt:lpstr>
      <vt:lpstr>‘Ecological Imperialism’</vt:lpstr>
      <vt:lpstr>sugar</vt:lpstr>
      <vt:lpstr>The spread of sugar</vt:lpstr>
      <vt:lpstr>Jason W. Moore, ‘Sugar and the Expansion of the Early Modern World-Economy: Commodity Frontiers, Ecological Transformation, and Industrialization’, Review 23:3 (2000).</vt:lpstr>
      <vt:lpstr>PowerPoint Presentation</vt:lpstr>
      <vt:lpstr>Cuban sugar plantation, 19th century</vt:lpstr>
      <vt:lpstr>Sugar cultivation in the Americas: a modern industrial process reliant on enslaved labour</vt:lpstr>
      <vt:lpstr>village in deforested mountains Vegas de Rio Palmas, Canary Islands</vt:lpstr>
      <vt:lpstr>Moore, ‘Sugar and the Expansion of the Early Modern World-Economy’.</vt:lpstr>
      <vt:lpstr>Deforestation in Antigua</vt:lpstr>
      <vt:lpstr>Environmental consequences of colonial sugar cultivation</vt:lpstr>
      <vt:lpstr>William Beinart and Lotte Hughes, Environment and Empire (2007).</vt:lpstr>
      <vt:lpstr>Moore, ‘Sugar and the Expansion of the Early Modern World-Economy’.</vt:lpstr>
      <vt:lpstr>Moore, ‘Sugar and the Expansion of the Early Modern World-Economy’.</vt:lpstr>
      <vt:lpstr>The Columbian Exchange: livestock Florentine Codex (16th century)</vt:lpstr>
      <vt:lpstr>‘ungulate irruption’ </vt:lpstr>
      <vt:lpstr>Elinor Melville, A Plague of Sheep: Environmental Consequences of the Conquest of Mexico (1994). </vt:lpstr>
      <vt:lpstr>‘Green imperialism’</vt:lpstr>
      <vt:lpstr>John Locke, Second Treatise of Government (1689)</vt:lpstr>
      <vt:lpstr>Richard Grove, ‘Climatic Fears: Colonialism and the History of Environmentalism’, Harvard International Review 23.4 (2002).</vt:lpstr>
      <vt:lpstr>Grove, ‘Climatic Fears’. </vt:lpstr>
      <vt:lpstr>‘Ecologically Noble Savages’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Rebecca Earle</cp:lastModifiedBy>
  <cp:revision>182</cp:revision>
  <dcterms:created xsi:type="dcterms:W3CDTF">2017-03-02T10:11:09Z</dcterms:created>
  <dcterms:modified xsi:type="dcterms:W3CDTF">2017-03-16T20:50:29Z</dcterms:modified>
</cp:coreProperties>
</file>