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84" r:id="rId2"/>
    <p:sldId id="282" r:id="rId3"/>
    <p:sldId id="257" r:id="rId4"/>
    <p:sldId id="301" r:id="rId5"/>
    <p:sldId id="287" r:id="rId6"/>
    <p:sldId id="289" r:id="rId7"/>
    <p:sldId id="288" r:id="rId8"/>
    <p:sldId id="291" r:id="rId9"/>
    <p:sldId id="285" r:id="rId10"/>
    <p:sldId id="296" r:id="rId11"/>
    <p:sldId id="303" r:id="rId12"/>
    <p:sldId id="293" r:id="rId13"/>
    <p:sldId id="283" r:id="rId14"/>
    <p:sldId id="278" r:id="rId15"/>
    <p:sldId id="279" r:id="rId16"/>
    <p:sldId id="295" r:id="rId17"/>
    <p:sldId id="259" r:id="rId18"/>
    <p:sldId id="266" r:id="rId19"/>
    <p:sldId id="294" r:id="rId20"/>
    <p:sldId id="258" r:id="rId21"/>
    <p:sldId id="298" r:id="rId22"/>
    <p:sldId id="268" r:id="rId23"/>
    <p:sldId id="269" r:id="rId24"/>
    <p:sldId id="270" r:id="rId25"/>
    <p:sldId id="271" r:id="rId26"/>
    <p:sldId id="272" r:id="rId27"/>
    <p:sldId id="273" r:id="rId28"/>
    <p:sldId id="274" r:id="rId29"/>
    <p:sldId id="260" r:id="rId30"/>
    <p:sldId id="261" r:id="rId31"/>
    <p:sldId id="302" r:id="rId32"/>
    <p:sldId id="262" r:id="rId33"/>
    <p:sldId id="297"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412" autoAdjust="0"/>
    <p:restoredTop sz="94672"/>
  </p:normalViewPr>
  <p:slideViewPr>
    <p:cSldViewPr snapToGrid="0" snapToObjects="1">
      <p:cViewPr varScale="1">
        <p:scale>
          <a:sx n="95" d="100"/>
          <a:sy n="95" d="100"/>
        </p:scale>
        <p:origin x="624" y="168"/>
      </p:cViewPr>
      <p:guideLst>
        <p:guide orient="horz" pos="2160"/>
        <p:guide pos="2880"/>
      </p:guideLst>
    </p:cSldViewPr>
  </p:slideViewPr>
  <p:notesTextViewPr>
    <p:cViewPr>
      <p:scale>
        <a:sx n="100" d="100"/>
        <a:sy n="100" d="100"/>
      </p:scale>
      <p:origin x="0" y="0"/>
    </p:cViewPr>
  </p:notesTextViewPr>
  <p:sorterViewPr>
    <p:cViewPr>
      <p:scale>
        <a:sx n="55" d="100"/>
        <a:sy n="5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4A5F3F44-C813-6C4E-A278-DE3F00BEEB41}" type="datetimeFigureOut">
              <a:rPr lang="en-US" smtClean="0"/>
              <a:t>11/1/21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813BE4-E23A-594B-8B9C-FE0190568B80}" type="slidenum">
              <a:rPr lang="en-US" smtClean="0"/>
              <a:t>‹#›</a:t>
            </a:fld>
            <a:endParaRPr lang="en-US"/>
          </a:p>
        </p:txBody>
      </p:sp>
    </p:spTree>
    <p:extLst>
      <p:ext uri="{BB962C8B-B14F-4D97-AF65-F5344CB8AC3E}">
        <p14:creationId xmlns:p14="http://schemas.microsoft.com/office/powerpoint/2010/main" val="1834383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4A5F3F44-C813-6C4E-A278-DE3F00BEEB41}" type="datetimeFigureOut">
              <a:rPr lang="en-US" smtClean="0"/>
              <a:t>11/1/21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813BE4-E23A-594B-8B9C-FE0190568B80}" type="slidenum">
              <a:rPr lang="en-US" smtClean="0"/>
              <a:t>‹#›</a:t>
            </a:fld>
            <a:endParaRPr lang="en-US"/>
          </a:p>
        </p:txBody>
      </p:sp>
    </p:spTree>
    <p:extLst>
      <p:ext uri="{BB962C8B-B14F-4D97-AF65-F5344CB8AC3E}">
        <p14:creationId xmlns:p14="http://schemas.microsoft.com/office/powerpoint/2010/main" val="4158514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4A5F3F44-C813-6C4E-A278-DE3F00BEEB41}" type="datetimeFigureOut">
              <a:rPr lang="en-US" smtClean="0"/>
              <a:t>11/1/21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813BE4-E23A-594B-8B9C-FE0190568B80}" type="slidenum">
              <a:rPr lang="en-US" smtClean="0"/>
              <a:t>‹#›</a:t>
            </a:fld>
            <a:endParaRPr lang="en-US"/>
          </a:p>
        </p:txBody>
      </p:sp>
    </p:spTree>
    <p:extLst>
      <p:ext uri="{BB962C8B-B14F-4D97-AF65-F5344CB8AC3E}">
        <p14:creationId xmlns:p14="http://schemas.microsoft.com/office/powerpoint/2010/main" val="38253369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4A5F3F44-C813-6C4E-A278-DE3F00BEEB41}" type="datetimeFigureOut">
              <a:rPr lang="en-US" smtClean="0"/>
              <a:t>11/1/21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813BE4-E23A-594B-8B9C-FE0190568B80}" type="slidenum">
              <a:rPr lang="en-US" smtClean="0"/>
              <a:t>‹#›</a:t>
            </a:fld>
            <a:endParaRPr lang="en-US"/>
          </a:p>
        </p:txBody>
      </p:sp>
    </p:spTree>
    <p:extLst>
      <p:ext uri="{BB962C8B-B14F-4D97-AF65-F5344CB8AC3E}">
        <p14:creationId xmlns:p14="http://schemas.microsoft.com/office/powerpoint/2010/main" val="969700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4A5F3F44-C813-6C4E-A278-DE3F00BEEB41}" type="datetimeFigureOut">
              <a:rPr lang="en-US" smtClean="0"/>
              <a:t>11/1/21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813BE4-E23A-594B-8B9C-FE0190568B80}" type="slidenum">
              <a:rPr lang="en-US" smtClean="0"/>
              <a:t>‹#›</a:t>
            </a:fld>
            <a:endParaRPr lang="en-US"/>
          </a:p>
        </p:txBody>
      </p:sp>
    </p:spTree>
    <p:extLst>
      <p:ext uri="{BB962C8B-B14F-4D97-AF65-F5344CB8AC3E}">
        <p14:creationId xmlns:p14="http://schemas.microsoft.com/office/powerpoint/2010/main" val="8228710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4A5F3F44-C813-6C4E-A278-DE3F00BEEB41}" type="datetimeFigureOut">
              <a:rPr lang="en-US" smtClean="0"/>
              <a:t>11/1/21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813BE4-E23A-594B-8B9C-FE0190568B80}" type="slidenum">
              <a:rPr lang="en-US" smtClean="0"/>
              <a:t>‹#›</a:t>
            </a:fld>
            <a:endParaRPr lang="en-US"/>
          </a:p>
        </p:txBody>
      </p:sp>
    </p:spTree>
    <p:extLst>
      <p:ext uri="{BB962C8B-B14F-4D97-AF65-F5344CB8AC3E}">
        <p14:creationId xmlns:p14="http://schemas.microsoft.com/office/powerpoint/2010/main" val="3469970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4A5F3F44-C813-6C4E-A278-DE3F00BEEB41}" type="datetimeFigureOut">
              <a:rPr lang="en-US" smtClean="0"/>
              <a:t>11/1/21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813BE4-E23A-594B-8B9C-FE0190568B80}" type="slidenum">
              <a:rPr lang="en-US" smtClean="0"/>
              <a:t>‹#›</a:t>
            </a:fld>
            <a:endParaRPr lang="en-US"/>
          </a:p>
        </p:txBody>
      </p:sp>
    </p:spTree>
    <p:extLst>
      <p:ext uri="{BB962C8B-B14F-4D97-AF65-F5344CB8AC3E}">
        <p14:creationId xmlns:p14="http://schemas.microsoft.com/office/powerpoint/2010/main" val="3198855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4A5F3F44-C813-6C4E-A278-DE3F00BEEB41}" type="datetimeFigureOut">
              <a:rPr lang="en-US" smtClean="0"/>
              <a:t>11/1/21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813BE4-E23A-594B-8B9C-FE0190568B80}" type="slidenum">
              <a:rPr lang="en-US" smtClean="0"/>
              <a:t>‹#›</a:t>
            </a:fld>
            <a:endParaRPr lang="en-US"/>
          </a:p>
        </p:txBody>
      </p:sp>
    </p:spTree>
    <p:extLst>
      <p:ext uri="{BB962C8B-B14F-4D97-AF65-F5344CB8AC3E}">
        <p14:creationId xmlns:p14="http://schemas.microsoft.com/office/powerpoint/2010/main" val="1433416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5F3F44-C813-6C4E-A278-DE3F00BEEB41}" type="datetimeFigureOut">
              <a:rPr lang="en-US" smtClean="0"/>
              <a:t>11/1/21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813BE4-E23A-594B-8B9C-FE0190568B80}" type="slidenum">
              <a:rPr lang="en-US" smtClean="0"/>
              <a:t>‹#›</a:t>
            </a:fld>
            <a:endParaRPr lang="en-US"/>
          </a:p>
        </p:txBody>
      </p:sp>
    </p:spTree>
    <p:extLst>
      <p:ext uri="{BB962C8B-B14F-4D97-AF65-F5344CB8AC3E}">
        <p14:creationId xmlns:p14="http://schemas.microsoft.com/office/powerpoint/2010/main" val="2429703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4A5F3F44-C813-6C4E-A278-DE3F00BEEB41}" type="datetimeFigureOut">
              <a:rPr lang="en-US" smtClean="0"/>
              <a:t>11/1/21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813BE4-E23A-594B-8B9C-FE0190568B80}" type="slidenum">
              <a:rPr lang="en-US" smtClean="0"/>
              <a:t>‹#›</a:t>
            </a:fld>
            <a:endParaRPr lang="en-US"/>
          </a:p>
        </p:txBody>
      </p:sp>
    </p:spTree>
    <p:extLst>
      <p:ext uri="{BB962C8B-B14F-4D97-AF65-F5344CB8AC3E}">
        <p14:creationId xmlns:p14="http://schemas.microsoft.com/office/powerpoint/2010/main" val="1788300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4A5F3F44-C813-6C4E-A278-DE3F00BEEB41}" type="datetimeFigureOut">
              <a:rPr lang="en-US" smtClean="0"/>
              <a:t>11/1/21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813BE4-E23A-594B-8B9C-FE0190568B80}" type="slidenum">
              <a:rPr lang="en-US" smtClean="0"/>
              <a:t>‹#›</a:t>
            </a:fld>
            <a:endParaRPr lang="en-US"/>
          </a:p>
        </p:txBody>
      </p:sp>
    </p:spTree>
    <p:extLst>
      <p:ext uri="{BB962C8B-B14F-4D97-AF65-F5344CB8AC3E}">
        <p14:creationId xmlns:p14="http://schemas.microsoft.com/office/powerpoint/2010/main" val="18306627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5F3F44-C813-6C4E-A278-DE3F00BEEB41}" type="datetimeFigureOut">
              <a:rPr lang="en-US" smtClean="0"/>
              <a:t>11/1/21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813BE4-E23A-594B-8B9C-FE0190568B80}" type="slidenum">
              <a:rPr lang="en-US" smtClean="0"/>
              <a:t>‹#›</a:t>
            </a:fld>
            <a:endParaRPr lang="en-US"/>
          </a:p>
        </p:txBody>
      </p:sp>
    </p:spTree>
    <p:extLst>
      <p:ext uri="{BB962C8B-B14F-4D97-AF65-F5344CB8AC3E}">
        <p14:creationId xmlns:p14="http://schemas.microsoft.com/office/powerpoint/2010/main" val="4090029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image" Target="../media/image8.png"/><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2.warwick.ac.uk/services/library/mrc/explorefurther/digital/sara/oddments/russianfamine"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tiff"/><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0" indent="0"/>
            <a:br>
              <a:rPr lang="en-US" sz="3600" dirty="0"/>
            </a:br>
            <a:r>
              <a:rPr lang="en-US" sz="3600" b="1" dirty="0"/>
              <a:t>Famine, Entitlement and Inequality</a:t>
            </a:r>
            <a:br>
              <a:rPr lang="en-US" sz="3600" b="1" dirty="0"/>
            </a:br>
            <a:endParaRPr lang="en-US" sz="3600" dirty="0"/>
          </a:p>
        </p:txBody>
      </p:sp>
      <p:pic>
        <p:nvPicPr>
          <p:cNvPr id="4" name="Content Placeholder 3"/>
          <p:cNvPicPr>
            <a:picLocks noGrp="1" noChangeAspect="1"/>
          </p:cNvPicPr>
          <p:nvPr>
            <p:ph sz="half" idx="1"/>
          </p:nvPr>
        </p:nvPicPr>
        <p:blipFill>
          <a:blip r:embed="rId2"/>
          <a:srcRect l="-14729" r="-14729"/>
          <a:stretch>
            <a:fillRect/>
          </a:stretch>
        </p:blipFill>
        <p:spPr/>
      </p:pic>
      <p:sp>
        <p:nvSpPr>
          <p:cNvPr id="5" name="Content Placeholder 4"/>
          <p:cNvSpPr>
            <a:spLocks noGrp="1"/>
          </p:cNvSpPr>
          <p:nvPr>
            <p:ph sz="half" idx="2"/>
          </p:nvPr>
        </p:nvSpPr>
        <p:spPr/>
        <p:txBody>
          <a:bodyPr/>
          <a:lstStyle/>
          <a:p>
            <a:pPr marL="0" indent="0">
              <a:buNone/>
            </a:pPr>
            <a:endParaRPr lang="en-US" dirty="0"/>
          </a:p>
          <a:p>
            <a:pPr marL="0" indent="0">
              <a:buNone/>
            </a:pPr>
            <a:endParaRPr lang="en-US" dirty="0"/>
          </a:p>
          <a:p>
            <a:pPr marL="0" indent="0">
              <a:buNone/>
            </a:pPr>
            <a:r>
              <a:rPr lang="en-US" dirty="0"/>
              <a:t>Bridget </a:t>
            </a:r>
            <a:r>
              <a:rPr lang="en-US" dirty="0" err="1"/>
              <a:t>O’Donnel</a:t>
            </a:r>
            <a:r>
              <a:rPr lang="en-US" dirty="0"/>
              <a:t> and her children </a:t>
            </a:r>
            <a:br>
              <a:rPr lang="en-US" dirty="0"/>
            </a:br>
            <a:endParaRPr lang="en-US" dirty="0"/>
          </a:p>
          <a:p>
            <a:pPr marL="0" indent="0">
              <a:buNone/>
            </a:pPr>
            <a:r>
              <a:rPr lang="en-US" dirty="0"/>
              <a:t>(</a:t>
            </a:r>
            <a:r>
              <a:rPr lang="en-US" i="1" dirty="0"/>
              <a:t>from Illustrated London News </a:t>
            </a:r>
            <a:r>
              <a:rPr lang="en-US" dirty="0"/>
              <a:t>1847)</a:t>
            </a:r>
            <a:br>
              <a:rPr lang="en-US" dirty="0"/>
            </a:br>
            <a:endParaRPr lang="en-US" dirty="0"/>
          </a:p>
        </p:txBody>
      </p:sp>
    </p:spTree>
    <p:extLst>
      <p:ext uri="{BB962C8B-B14F-4D97-AF65-F5344CB8AC3E}">
        <p14:creationId xmlns:p14="http://schemas.microsoft.com/office/powerpoint/2010/main" val="27357516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‘Moral Economy’</a:t>
            </a:r>
          </a:p>
        </p:txBody>
      </p:sp>
      <p:sp>
        <p:nvSpPr>
          <p:cNvPr id="8" name="Content Placeholder 7"/>
          <p:cNvSpPr>
            <a:spLocks noGrp="1"/>
          </p:cNvSpPr>
          <p:nvPr>
            <p:ph idx="1"/>
          </p:nvPr>
        </p:nvSpPr>
        <p:spPr>
          <a:xfrm>
            <a:off x="457200" y="1600200"/>
            <a:ext cx="4935071" cy="4983162"/>
          </a:xfrm>
        </p:spPr>
        <p:txBody>
          <a:bodyPr>
            <a:normAutofit/>
          </a:bodyPr>
          <a:lstStyle/>
          <a:p>
            <a:pPr marL="0" indent="0">
              <a:buNone/>
            </a:pPr>
            <a:r>
              <a:rPr lang="en-US" dirty="0"/>
              <a:t>E.P. Thompson, ‘The Moral Economy of an English Crowd in the Eighteenth Century’, </a:t>
            </a:r>
            <a:r>
              <a:rPr lang="en-US" i="1" dirty="0"/>
              <a:t>Past &amp; Present</a:t>
            </a:r>
            <a:r>
              <a:rPr lang="en-US" dirty="0"/>
              <a:t> (1971).</a:t>
            </a:r>
          </a:p>
          <a:p>
            <a:pPr marL="0" indent="0">
              <a:buNone/>
            </a:pPr>
            <a:endParaRPr lang="en-US" dirty="0"/>
          </a:p>
          <a:p>
            <a:pPr marL="0" indent="0">
              <a:buNone/>
            </a:pPr>
            <a:r>
              <a:rPr lang="en-US" dirty="0"/>
              <a:t>Does the state have an obligation to ensure adequate food supplies?</a:t>
            </a:r>
          </a:p>
        </p:txBody>
      </p:sp>
      <p:pic>
        <p:nvPicPr>
          <p:cNvPr id="2" name="Picture 1">
            <a:extLst>
              <a:ext uri="{FF2B5EF4-FFF2-40B4-BE49-F238E27FC236}">
                <a16:creationId xmlns:a16="http://schemas.microsoft.com/office/drawing/2014/main" id="{B7EC3B78-0299-EC42-8181-3A335AC50E69}"/>
              </a:ext>
            </a:extLst>
          </p:cNvPr>
          <p:cNvPicPr>
            <a:picLocks noChangeAspect="1"/>
          </p:cNvPicPr>
          <p:nvPr/>
        </p:nvPicPr>
        <p:blipFill>
          <a:blip r:embed="rId2"/>
          <a:stretch>
            <a:fillRect/>
          </a:stretch>
        </p:blipFill>
        <p:spPr>
          <a:xfrm>
            <a:off x="5208348" y="1417638"/>
            <a:ext cx="3695700" cy="4876800"/>
          </a:xfrm>
          <a:prstGeom prst="rect">
            <a:avLst/>
          </a:prstGeom>
        </p:spPr>
      </p:pic>
    </p:spTree>
    <p:extLst>
      <p:ext uri="{BB962C8B-B14F-4D97-AF65-F5344CB8AC3E}">
        <p14:creationId xmlns:p14="http://schemas.microsoft.com/office/powerpoint/2010/main" val="11577682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722CB9-0516-EC4B-A4B5-55C846DCD2EA}"/>
              </a:ext>
            </a:extLst>
          </p:cNvPr>
          <p:cNvSpPr>
            <a:spLocks noGrp="1"/>
          </p:cNvSpPr>
          <p:nvPr>
            <p:ph type="title"/>
          </p:nvPr>
        </p:nvSpPr>
        <p:spPr>
          <a:xfrm>
            <a:off x="457200" y="215153"/>
            <a:ext cx="8229599" cy="1202485"/>
          </a:xfrm>
        </p:spPr>
        <p:txBody>
          <a:bodyPr>
            <a:noAutofit/>
          </a:bodyPr>
          <a:lstStyle/>
          <a:p>
            <a:r>
              <a:rPr lang="en-GB" sz="2400" b="1"/>
              <a:t>A 'forestaller</a:t>
            </a:r>
            <a:r>
              <a:rPr lang="en-GB" sz="2400" b="1" dirty="0"/>
              <a:t>’ is dragged along to the cheers of a crowd. One shouts: “How much now you rogue in grain?”</a:t>
            </a:r>
            <a:endParaRPr lang="en-US" sz="2400" b="1" dirty="0"/>
          </a:p>
        </p:txBody>
      </p:sp>
      <p:pic>
        <p:nvPicPr>
          <p:cNvPr id="4" name="Content Placeholder 3">
            <a:extLst>
              <a:ext uri="{FF2B5EF4-FFF2-40B4-BE49-F238E27FC236}">
                <a16:creationId xmlns:a16="http://schemas.microsoft.com/office/drawing/2014/main" id="{BDA7E246-55DF-EB43-B95E-45039F298938}"/>
              </a:ext>
            </a:extLst>
          </p:cNvPr>
          <p:cNvPicPr>
            <a:picLocks noGrp="1" noChangeAspect="1"/>
          </p:cNvPicPr>
          <p:nvPr>
            <p:ph idx="1"/>
          </p:nvPr>
        </p:nvPicPr>
        <p:blipFill>
          <a:blip r:embed="rId2"/>
          <a:stretch>
            <a:fillRect/>
          </a:stretch>
        </p:blipFill>
        <p:spPr>
          <a:xfrm>
            <a:off x="1184043" y="1600200"/>
            <a:ext cx="6775913" cy="4525963"/>
          </a:xfrm>
          <a:prstGeom prst="rect">
            <a:avLst/>
          </a:prstGeom>
        </p:spPr>
      </p:pic>
      <p:sp>
        <p:nvSpPr>
          <p:cNvPr id="5" name="TextBox 4">
            <a:extLst>
              <a:ext uri="{FF2B5EF4-FFF2-40B4-BE49-F238E27FC236}">
                <a16:creationId xmlns:a16="http://schemas.microsoft.com/office/drawing/2014/main" id="{A85792FF-CA77-534D-B934-EF7863B26669}"/>
              </a:ext>
            </a:extLst>
          </p:cNvPr>
          <p:cNvSpPr txBox="1"/>
          <p:nvPr/>
        </p:nvSpPr>
        <p:spPr>
          <a:xfrm>
            <a:off x="457201" y="6126163"/>
            <a:ext cx="8552328" cy="369332"/>
          </a:xfrm>
          <a:prstGeom prst="rect">
            <a:avLst/>
          </a:prstGeom>
          <a:noFill/>
        </p:spPr>
        <p:txBody>
          <a:bodyPr wrap="square" rtlCol="0">
            <a:spAutoFit/>
          </a:bodyPr>
          <a:lstStyle/>
          <a:p>
            <a:r>
              <a:rPr lang="en-US" dirty="0"/>
              <a:t>Isaac Cruikshank, ‘Hints for Forestallers, or a Sure Way to Reduce the Price of Grain’, 1800</a:t>
            </a:r>
          </a:p>
        </p:txBody>
      </p:sp>
    </p:spTree>
    <p:extLst>
      <p:ext uri="{BB962C8B-B14F-4D97-AF65-F5344CB8AC3E}">
        <p14:creationId xmlns:p14="http://schemas.microsoft.com/office/powerpoint/2010/main" val="22270008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4776" y="274638"/>
            <a:ext cx="8122024" cy="486270"/>
          </a:xfrm>
        </p:spPr>
        <p:txBody>
          <a:bodyPr>
            <a:noAutofit/>
          </a:bodyPr>
          <a:lstStyle/>
          <a:p>
            <a:r>
              <a:rPr lang="en-GB" sz="3600" b="1" dirty="0"/>
              <a:t>What is the best way to prevent famine?</a:t>
            </a:r>
          </a:p>
        </p:txBody>
      </p:sp>
      <p:sp>
        <p:nvSpPr>
          <p:cNvPr id="10" name="Text Placeholder 9">
            <a:extLst>
              <a:ext uri="{FF2B5EF4-FFF2-40B4-BE49-F238E27FC236}">
                <a16:creationId xmlns:a16="http://schemas.microsoft.com/office/drawing/2014/main" id="{E20B5B7C-1B49-DA4D-ADE5-4519B2CB2FDE}"/>
              </a:ext>
            </a:extLst>
          </p:cNvPr>
          <p:cNvSpPr>
            <a:spLocks noGrp="1"/>
          </p:cNvSpPr>
          <p:nvPr>
            <p:ph type="body" idx="1"/>
          </p:nvPr>
        </p:nvSpPr>
        <p:spPr>
          <a:xfrm>
            <a:off x="134471" y="1250576"/>
            <a:ext cx="4362917" cy="924299"/>
          </a:xfrm>
        </p:spPr>
        <p:txBody>
          <a:bodyPr>
            <a:noAutofit/>
          </a:bodyPr>
          <a:lstStyle/>
          <a:p>
            <a:r>
              <a:rPr lang="en-GB" sz="2800" dirty="0"/>
              <a:t>‘Moral economy’/state intervention</a:t>
            </a:r>
          </a:p>
        </p:txBody>
      </p:sp>
      <p:sp>
        <p:nvSpPr>
          <p:cNvPr id="3" name="Content Placeholder 2"/>
          <p:cNvSpPr>
            <a:spLocks noGrp="1"/>
          </p:cNvSpPr>
          <p:nvPr>
            <p:ph sz="half" idx="2"/>
          </p:nvPr>
        </p:nvSpPr>
        <p:spPr/>
        <p:txBody>
          <a:bodyPr>
            <a:noAutofit/>
          </a:bodyPr>
          <a:lstStyle/>
          <a:p>
            <a:pPr marL="0" indent="0">
              <a:buNone/>
            </a:pPr>
            <a:endParaRPr lang="en-GB" dirty="0"/>
          </a:p>
          <a:p>
            <a:pPr marL="0" indent="0">
              <a:buNone/>
            </a:pPr>
            <a:endParaRPr lang="en-GB" dirty="0"/>
          </a:p>
          <a:p>
            <a:pPr marL="0" indent="0">
              <a:buNone/>
            </a:pPr>
            <a:endParaRPr lang="en-GB" dirty="0"/>
          </a:p>
          <a:p>
            <a:pPr marL="0" indent="0">
              <a:buNone/>
            </a:pPr>
            <a:r>
              <a:rPr lang="en-GB" dirty="0"/>
              <a:t> </a:t>
            </a:r>
          </a:p>
        </p:txBody>
      </p:sp>
      <p:sp>
        <p:nvSpPr>
          <p:cNvPr id="11" name="Text Placeholder 10">
            <a:extLst>
              <a:ext uri="{FF2B5EF4-FFF2-40B4-BE49-F238E27FC236}">
                <a16:creationId xmlns:a16="http://schemas.microsoft.com/office/drawing/2014/main" id="{99F9D57C-177D-4F45-918E-4AFB5CE63750}"/>
              </a:ext>
            </a:extLst>
          </p:cNvPr>
          <p:cNvSpPr>
            <a:spLocks noGrp="1"/>
          </p:cNvSpPr>
          <p:nvPr>
            <p:ph type="body" sz="quarter" idx="3"/>
          </p:nvPr>
        </p:nvSpPr>
        <p:spPr>
          <a:xfrm>
            <a:off x="4645025" y="1371600"/>
            <a:ext cx="4362917" cy="803275"/>
          </a:xfrm>
        </p:spPr>
        <p:txBody>
          <a:bodyPr>
            <a:noAutofit/>
          </a:bodyPr>
          <a:lstStyle/>
          <a:p>
            <a:r>
              <a:rPr lang="en-GB" sz="2800" dirty="0"/>
              <a:t>The free market (a new, late 18</a:t>
            </a:r>
            <a:r>
              <a:rPr lang="en-GB" sz="2800" baseline="30000" dirty="0"/>
              <a:t>th</a:t>
            </a:r>
            <a:r>
              <a:rPr lang="en-GB" sz="2800" dirty="0"/>
              <a:t>-century idea)</a:t>
            </a:r>
            <a:endParaRPr lang="en-US" sz="2800" dirty="0"/>
          </a:p>
        </p:txBody>
      </p:sp>
      <p:sp>
        <p:nvSpPr>
          <p:cNvPr id="12" name="Content Placeholder 11">
            <a:extLst>
              <a:ext uri="{FF2B5EF4-FFF2-40B4-BE49-F238E27FC236}">
                <a16:creationId xmlns:a16="http://schemas.microsoft.com/office/drawing/2014/main" id="{444DA878-011C-D443-98A9-C9AB125F5B59}"/>
              </a:ext>
            </a:extLst>
          </p:cNvPr>
          <p:cNvSpPr>
            <a:spLocks noGrp="1"/>
          </p:cNvSpPr>
          <p:nvPr>
            <p:ph sz="quarter" idx="4"/>
          </p:nvPr>
        </p:nvSpPr>
        <p:spPr>
          <a:xfrm>
            <a:off x="4572001" y="2174875"/>
            <a:ext cx="4114800" cy="4521760"/>
          </a:xfrm>
        </p:spPr>
        <p:txBody>
          <a:bodyPr/>
          <a:lstStyle/>
          <a:p>
            <a:pPr marL="0" indent="0">
              <a:buNone/>
            </a:pPr>
            <a:r>
              <a:rPr lang="en-US" dirty="0"/>
              <a:t>  </a:t>
            </a:r>
          </a:p>
        </p:txBody>
      </p:sp>
      <p:pic>
        <p:nvPicPr>
          <p:cNvPr id="4" name="Picture 3">
            <a:extLst>
              <a:ext uri="{FF2B5EF4-FFF2-40B4-BE49-F238E27FC236}">
                <a16:creationId xmlns:a16="http://schemas.microsoft.com/office/drawing/2014/main" id="{A193D377-D62D-2446-9049-0A025C1BA577}"/>
              </a:ext>
            </a:extLst>
          </p:cNvPr>
          <p:cNvPicPr>
            <a:picLocks noChangeAspect="1"/>
          </p:cNvPicPr>
          <p:nvPr/>
        </p:nvPicPr>
        <p:blipFill>
          <a:blip r:embed="rId2"/>
          <a:stretch>
            <a:fillRect/>
          </a:stretch>
        </p:blipFill>
        <p:spPr>
          <a:xfrm>
            <a:off x="6826483" y="2186044"/>
            <a:ext cx="2157710" cy="2999114"/>
          </a:xfrm>
          <a:prstGeom prst="rect">
            <a:avLst/>
          </a:prstGeom>
        </p:spPr>
      </p:pic>
      <p:pic>
        <p:nvPicPr>
          <p:cNvPr id="8" name="Picture 7">
            <a:extLst>
              <a:ext uri="{FF2B5EF4-FFF2-40B4-BE49-F238E27FC236}">
                <a16:creationId xmlns:a16="http://schemas.microsoft.com/office/drawing/2014/main" id="{880678C8-DAF2-A541-8E6C-E11A02B13741}"/>
              </a:ext>
            </a:extLst>
          </p:cNvPr>
          <p:cNvPicPr>
            <a:picLocks noChangeAspect="1"/>
          </p:cNvPicPr>
          <p:nvPr/>
        </p:nvPicPr>
        <p:blipFill>
          <a:blip r:embed="rId3"/>
          <a:stretch>
            <a:fillRect/>
          </a:stretch>
        </p:blipFill>
        <p:spPr>
          <a:xfrm>
            <a:off x="4702908" y="3796174"/>
            <a:ext cx="1946835" cy="2329989"/>
          </a:xfrm>
          <a:prstGeom prst="rect">
            <a:avLst/>
          </a:prstGeom>
        </p:spPr>
      </p:pic>
      <p:pic>
        <p:nvPicPr>
          <p:cNvPr id="9" name="Picture 8">
            <a:extLst>
              <a:ext uri="{FF2B5EF4-FFF2-40B4-BE49-F238E27FC236}">
                <a16:creationId xmlns:a16="http://schemas.microsoft.com/office/drawing/2014/main" id="{1AB00761-A511-CF48-BD34-145DDBA96F24}"/>
              </a:ext>
            </a:extLst>
          </p:cNvPr>
          <p:cNvPicPr>
            <a:picLocks noChangeAspect="1"/>
          </p:cNvPicPr>
          <p:nvPr/>
        </p:nvPicPr>
        <p:blipFill>
          <a:blip r:embed="rId4"/>
          <a:stretch>
            <a:fillRect/>
          </a:stretch>
        </p:blipFill>
        <p:spPr>
          <a:xfrm>
            <a:off x="134471" y="2365501"/>
            <a:ext cx="4271045" cy="2819657"/>
          </a:xfrm>
          <a:prstGeom prst="rect">
            <a:avLst/>
          </a:prstGeom>
        </p:spPr>
      </p:pic>
      <p:sp>
        <p:nvSpPr>
          <p:cNvPr id="13" name="TextBox 12">
            <a:extLst>
              <a:ext uri="{FF2B5EF4-FFF2-40B4-BE49-F238E27FC236}">
                <a16:creationId xmlns:a16="http://schemas.microsoft.com/office/drawing/2014/main" id="{B70AF88F-CEA4-934E-BAC9-58A731EAA5A2}"/>
              </a:ext>
            </a:extLst>
          </p:cNvPr>
          <p:cNvSpPr txBox="1"/>
          <p:nvPr/>
        </p:nvSpPr>
        <p:spPr>
          <a:xfrm>
            <a:off x="159808" y="5513293"/>
            <a:ext cx="4091052" cy="923330"/>
          </a:xfrm>
          <a:prstGeom prst="rect">
            <a:avLst/>
          </a:prstGeom>
          <a:noFill/>
        </p:spPr>
        <p:txBody>
          <a:bodyPr wrap="square" rtlCol="0">
            <a:spAutoFit/>
          </a:bodyPr>
          <a:lstStyle/>
          <a:p>
            <a:r>
              <a:rPr lang="en-US" dirty="0"/>
              <a:t>The assize of bread (1626).</a:t>
            </a:r>
          </a:p>
          <a:p>
            <a:endParaRPr lang="en-US" dirty="0"/>
          </a:p>
          <a:p>
            <a:r>
              <a:rPr lang="en-US" dirty="0"/>
              <a:t>The assize set a maximum price for bread.</a:t>
            </a:r>
          </a:p>
        </p:txBody>
      </p:sp>
    </p:spTree>
    <p:extLst>
      <p:ext uri="{BB962C8B-B14F-4D97-AF65-F5344CB8AC3E}">
        <p14:creationId xmlns:p14="http://schemas.microsoft.com/office/powerpoint/2010/main" val="17271681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Great Irish Famine</a:t>
            </a:r>
          </a:p>
        </p:txBody>
      </p:sp>
      <p:sp>
        <p:nvSpPr>
          <p:cNvPr id="3" name="Content Placeholder 2"/>
          <p:cNvSpPr>
            <a:spLocks noGrp="1"/>
          </p:cNvSpPr>
          <p:nvPr>
            <p:ph idx="1"/>
          </p:nvPr>
        </p:nvSpPr>
        <p:spPr/>
        <p:txBody>
          <a:bodyPr>
            <a:normAutofit fontScale="77500" lnSpcReduction="20000"/>
          </a:bodyPr>
          <a:lstStyle/>
          <a:p>
            <a:pPr marL="0" indent="0">
              <a:buNone/>
            </a:pPr>
            <a:r>
              <a:rPr lang="en-US" sz="3000" dirty="0"/>
              <a:t>1 million deaths </a:t>
            </a:r>
          </a:p>
          <a:p>
            <a:pPr marL="0" indent="0">
              <a:buNone/>
            </a:pPr>
            <a:r>
              <a:rPr lang="en-US" sz="3000" dirty="0"/>
              <a:t>1 million emigrants </a:t>
            </a:r>
          </a:p>
          <a:p>
            <a:pPr marL="0" indent="0">
              <a:buNone/>
            </a:pPr>
            <a:r>
              <a:rPr lang="en-US" sz="3000" dirty="0"/>
              <a:t>(approx.)</a:t>
            </a:r>
          </a:p>
          <a:p>
            <a:pPr marL="0" indent="0">
              <a:buNone/>
            </a:pPr>
            <a:endParaRPr lang="en-US" sz="3000" dirty="0"/>
          </a:p>
          <a:p>
            <a:pPr marL="0" indent="0">
              <a:buNone/>
            </a:pPr>
            <a:r>
              <a:rPr lang="en-US" sz="3000" dirty="0"/>
              <a:t>from a population of </a:t>
            </a:r>
          </a:p>
          <a:p>
            <a:pPr marL="0" indent="0">
              <a:buNone/>
            </a:pPr>
            <a:r>
              <a:rPr lang="en-US" sz="3000" dirty="0"/>
              <a:t>8.5 million</a:t>
            </a:r>
          </a:p>
          <a:p>
            <a:pPr marL="0" indent="0">
              <a:buNone/>
            </a:pPr>
            <a:endParaRPr lang="en-US" sz="3000" dirty="0"/>
          </a:p>
          <a:p>
            <a:pPr marL="0" indent="0">
              <a:buNone/>
            </a:pPr>
            <a:r>
              <a:rPr lang="en-US" sz="3000" dirty="0"/>
              <a:t>Potato crop failures </a:t>
            </a:r>
          </a:p>
          <a:p>
            <a:pPr marL="0" indent="0">
              <a:buNone/>
            </a:pPr>
            <a:r>
              <a:rPr lang="en-US" sz="3000" dirty="0"/>
              <a:t>1845, 1846, 1848, 1849</a:t>
            </a:r>
          </a:p>
          <a:p>
            <a:pPr marL="0" indent="0">
              <a:buNone/>
            </a:pPr>
            <a:endParaRPr lang="en-US" sz="3000" dirty="0"/>
          </a:p>
          <a:p>
            <a:pPr marL="0" indent="0">
              <a:buNone/>
            </a:pPr>
            <a:r>
              <a:rPr lang="en-US" sz="2200" dirty="0"/>
              <a:t>Image from </a:t>
            </a:r>
            <a:r>
              <a:rPr lang="en-US" sz="2200" i="1" dirty="0"/>
              <a:t>Illustrated </a:t>
            </a:r>
          </a:p>
          <a:p>
            <a:pPr marL="0" indent="0">
              <a:buNone/>
            </a:pPr>
            <a:r>
              <a:rPr lang="en-US" sz="2200" i="1" dirty="0"/>
              <a:t>London News</a:t>
            </a:r>
            <a:r>
              <a:rPr lang="en-US" sz="2200" dirty="0"/>
              <a:t> (1847)</a:t>
            </a:r>
          </a:p>
        </p:txBody>
      </p:sp>
      <p:pic>
        <p:nvPicPr>
          <p:cNvPr id="4" name="Picture 3"/>
          <p:cNvPicPr>
            <a:picLocks noChangeAspect="1"/>
          </p:cNvPicPr>
          <p:nvPr/>
        </p:nvPicPr>
        <p:blipFill>
          <a:blip r:embed="rId2"/>
          <a:stretch>
            <a:fillRect/>
          </a:stretch>
        </p:blipFill>
        <p:spPr>
          <a:xfrm>
            <a:off x="4960763" y="1417638"/>
            <a:ext cx="3934547" cy="5440361"/>
          </a:xfrm>
          <a:prstGeom prst="rect">
            <a:avLst/>
          </a:prstGeom>
        </p:spPr>
      </p:pic>
    </p:spTree>
    <p:extLst>
      <p:ext uri="{BB962C8B-B14F-4D97-AF65-F5344CB8AC3E}">
        <p14:creationId xmlns:p14="http://schemas.microsoft.com/office/powerpoint/2010/main" val="8254748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84294" y="274637"/>
            <a:ext cx="6602506" cy="330481"/>
          </a:xfrm>
        </p:spPr>
        <p:txBody>
          <a:bodyPr>
            <a:noAutofit/>
          </a:bodyPr>
          <a:lstStyle/>
          <a:p>
            <a:r>
              <a:rPr lang="en-US" sz="2800" dirty="0"/>
              <a:t>  </a:t>
            </a:r>
          </a:p>
        </p:txBody>
      </p:sp>
      <p:sp>
        <p:nvSpPr>
          <p:cNvPr id="3" name="Content Placeholder 2"/>
          <p:cNvSpPr>
            <a:spLocks noGrp="1"/>
          </p:cNvSpPr>
          <p:nvPr>
            <p:ph idx="1"/>
          </p:nvPr>
        </p:nvSpPr>
        <p:spPr>
          <a:xfrm>
            <a:off x="457200" y="806824"/>
            <a:ext cx="8229600" cy="5916705"/>
          </a:xfrm>
        </p:spPr>
        <p:txBody>
          <a:bodyPr>
            <a:noAutofit/>
          </a:bodyPr>
          <a:lstStyle/>
          <a:p>
            <a:pPr marL="0" indent="0">
              <a:buNone/>
            </a:pPr>
            <a:r>
              <a:rPr lang="en-GB" dirty="0"/>
              <a:t>From the point of view of British economists and administrators, the problem was that in Ireland there were a lot of people engaging in non-capitalist agriculture.</a:t>
            </a:r>
          </a:p>
          <a:p>
            <a:pPr marL="0" indent="0">
              <a:buNone/>
            </a:pPr>
            <a:endParaRPr lang="en-GB" dirty="0"/>
          </a:p>
          <a:p>
            <a:pPr marL="0" indent="0">
              <a:buNone/>
            </a:pPr>
            <a:r>
              <a:rPr lang="en-GB" dirty="0"/>
              <a:t>From this perspective </a:t>
            </a:r>
            <a:r>
              <a:rPr lang="en-GB" sz="4000" dirty="0"/>
              <a:t>‘the famine was seen, quite literally, as a godsend’.</a:t>
            </a:r>
          </a:p>
          <a:p>
            <a:pPr marL="0" indent="0">
              <a:buNone/>
            </a:pPr>
            <a:endParaRPr lang="en-GB" sz="4000" dirty="0"/>
          </a:p>
          <a:p>
            <a:pPr marL="0" indent="0">
              <a:buNone/>
            </a:pPr>
            <a:r>
              <a:rPr lang="en-GB" sz="2000" dirty="0"/>
              <a:t>David Lloyd, ‘The Political Economy of the Potato’, </a:t>
            </a:r>
            <a:r>
              <a:rPr lang="en-GB" sz="2000" i="1" dirty="0"/>
              <a:t>Nineteenth-Century Contexts</a:t>
            </a:r>
            <a:r>
              <a:rPr lang="en-GB" sz="2000" dirty="0"/>
              <a:t> (2007).</a:t>
            </a:r>
          </a:p>
          <a:p>
            <a:pPr marL="0" indent="0">
              <a:buNone/>
            </a:pPr>
            <a:endParaRPr lang="en-GB" dirty="0"/>
          </a:p>
          <a:p>
            <a:pPr marL="0" indent="0">
              <a:buNone/>
            </a:pPr>
            <a:endParaRPr lang="en-US" dirty="0"/>
          </a:p>
        </p:txBody>
      </p:sp>
    </p:spTree>
    <p:extLst>
      <p:ext uri="{BB962C8B-B14F-4D97-AF65-F5344CB8AC3E}">
        <p14:creationId xmlns:p14="http://schemas.microsoft.com/office/powerpoint/2010/main" val="33342114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774233"/>
          </a:xfrm>
        </p:spPr>
        <p:txBody>
          <a:bodyPr>
            <a:noAutofit/>
          </a:bodyPr>
          <a:lstStyle/>
          <a:p>
            <a:r>
              <a:rPr lang="en-US" sz="2800" b="1" dirty="0"/>
              <a:t>From Peasants to a Rural Proletariat?</a:t>
            </a:r>
          </a:p>
        </p:txBody>
      </p:sp>
      <p:sp>
        <p:nvSpPr>
          <p:cNvPr id="3" name="Content Placeholder 2"/>
          <p:cNvSpPr>
            <a:spLocks noGrp="1"/>
          </p:cNvSpPr>
          <p:nvPr>
            <p:ph idx="1"/>
          </p:nvPr>
        </p:nvSpPr>
        <p:spPr>
          <a:xfrm>
            <a:off x="242047" y="1519518"/>
            <a:ext cx="8686799" cy="5063845"/>
          </a:xfrm>
        </p:spPr>
        <p:txBody>
          <a:bodyPr>
            <a:noAutofit/>
          </a:bodyPr>
          <a:lstStyle/>
          <a:p>
            <a:pPr marL="0" indent="0">
              <a:buNone/>
            </a:pPr>
            <a:r>
              <a:rPr lang="en-GB" dirty="0"/>
              <a:t>‘The position occupied by [Irish cottiers*] is no longer tenable and it is necessary for them to live by the wages of their labour. They must still depend for their subsistence upon agriculture, but upon agriculture conducted according to new and very improved conditions. . . The people will henceforth principally live upon grain,  . . . which they will purchase out of their wages.’</a:t>
            </a:r>
          </a:p>
          <a:p>
            <a:pPr marL="0" indent="0">
              <a:buNone/>
            </a:pPr>
            <a:endParaRPr lang="en-GB" sz="2000" dirty="0"/>
          </a:p>
          <a:p>
            <a:pPr marL="0" indent="0">
              <a:buNone/>
            </a:pPr>
            <a:r>
              <a:rPr lang="en-US" sz="2000" dirty="0"/>
              <a:t>Charles Trevelyan, ‘The Irish Crisis’, </a:t>
            </a:r>
            <a:r>
              <a:rPr lang="en-US" sz="2000" i="1" dirty="0"/>
              <a:t>Edinburgh Review</a:t>
            </a:r>
            <a:r>
              <a:rPr lang="en-US" sz="2000" dirty="0"/>
              <a:t> (1848)</a:t>
            </a:r>
          </a:p>
          <a:p>
            <a:pPr marL="0" indent="0">
              <a:buNone/>
            </a:pPr>
            <a:r>
              <a:rPr lang="en-US" sz="2000" dirty="0"/>
              <a:t>* A cottier is a peasant or small-holder.</a:t>
            </a:r>
            <a:endParaRPr lang="en-GB" sz="2000" dirty="0"/>
          </a:p>
        </p:txBody>
      </p:sp>
    </p:spTree>
    <p:extLst>
      <p:ext uri="{BB962C8B-B14F-4D97-AF65-F5344CB8AC3E}">
        <p14:creationId xmlns:p14="http://schemas.microsoft.com/office/powerpoint/2010/main" val="22047288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Markets and Famines</a:t>
            </a:r>
            <a:endParaRPr lang="en-US" b="1" dirty="0"/>
          </a:p>
        </p:txBody>
      </p:sp>
      <p:sp>
        <p:nvSpPr>
          <p:cNvPr id="3" name="Content Placeholder 2"/>
          <p:cNvSpPr>
            <a:spLocks noGrp="1"/>
          </p:cNvSpPr>
          <p:nvPr>
            <p:ph idx="1"/>
          </p:nvPr>
        </p:nvSpPr>
        <p:spPr/>
        <p:txBody>
          <a:bodyPr>
            <a:normAutofit/>
          </a:bodyPr>
          <a:lstStyle/>
          <a:p>
            <a:pPr marL="0" indent="0">
              <a:buNone/>
            </a:pPr>
            <a:r>
              <a:rPr lang="en-GB" sz="4000" dirty="0"/>
              <a:t> </a:t>
            </a:r>
          </a:p>
          <a:p>
            <a:pPr marL="0" indent="0">
              <a:buNone/>
            </a:pPr>
            <a:r>
              <a:rPr lang="en-GB" sz="4000" dirty="0"/>
              <a:t>‘Firm believers in the market mechanism were often disappointed by the failure of the market to deliver much.’ (Amartya Sen)</a:t>
            </a:r>
          </a:p>
          <a:p>
            <a:pPr marL="0" indent="0">
              <a:buNone/>
            </a:pPr>
            <a:endParaRPr lang="en-GB" sz="4000" dirty="0"/>
          </a:p>
        </p:txBody>
      </p:sp>
    </p:spTree>
    <p:extLst>
      <p:ext uri="{BB962C8B-B14F-4D97-AF65-F5344CB8AC3E}">
        <p14:creationId xmlns:p14="http://schemas.microsoft.com/office/powerpoint/2010/main" val="35846922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Amartya Sen</a:t>
            </a:r>
            <a:endParaRPr lang="en-US" dirty="0"/>
          </a:p>
        </p:txBody>
      </p:sp>
      <p:sp>
        <p:nvSpPr>
          <p:cNvPr id="3" name="Content Placeholder 2"/>
          <p:cNvSpPr>
            <a:spLocks noGrp="1"/>
          </p:cNvSpPr>
          <p:nvPr>
            <p:ph idx="1"/>
          </p:nvPr>
        </p:nvSpPr>
        <p:spPr>
          <a:xfrm>
            <a:off x="119529" y="1600200"/>
            <a:ext cx="3257177" cy="4809565"/>
          </a:xfrm>
        </p:spPr>
        <p:txBody>
          <a:bodyPr/>
          <a:lstStyle/>
          <a:p>
            <a:r>
              <a:rPr lang="en-US" dirty="0"/>
              <a:t>Nobel Prize-winning Indian economist</a:t>
            </a:r>
          </a:p>
          <a:p>
            <a:pPr marL="0" indent="0">
              <a:buNone/>
            </a:pPr>
            <a:endParaRPr lang="en-US" dirty="0"/>
          </a:p>
          <a:p>
            <a:r>
              <a:rPr lang="en-US" dirty="0"/>
              <a:t>‘entitlement’ approach to understanding famines</a:t>
            </a:r>
          </a:p>
          <a:p>
            <a:endParaRPr lang="en-US" dirty="0"/>
          </a:p>
          <a:p>
            <a:endParaRPr lang="en-US" dirty="0"/>
          </a:p>
        </p:txBody>
      </p:sp>
      <p:pic>
        <p:nvPicPr>
          <p:cNvPr id="4" name="Picture 3"/>
          <p:cNvPicPr>
            <a:picLocks noChangeAspect="1"/>
          </p:cNvPicPr>
          <p:nvPr/>
        </p:nvPicPr>
        <p:blipFill>
          <a:blip r:embed="rId2"/>
          <a:stretch>
            <a:fillRect/>
          </a:stretch>
        </p:blipFill>
        <p:spPr>
          <a:xfrm>
            <a:off x="3376706" y="1600200"/>
            <a:ext cx="5597961" cy="4198471"/>
          </a:xfrm>
          <a:prstGeom prst="rect">
            <a:avLst/>
          </a:prstGeom>
        </p:spPr>
      </p:pic>
    </p:spTree>
    <p:extLst>
      <p:ext uri="{BB962C8B-B14F-4D97-AF65-F5344CB8AC3E}">
        <p14:creationId xmlns:p14="http://schemas.microsoft.com/office/powerpoint/2010/main" val="2829569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638839"/>
          </a:xfrm>
        </p:spPr>
        <p:txBody>
          <a:bodyPr>
            <a:noAutofit/>
          </a:bodyPr>
          <a:lstStyle/>
          <a:p>
            <a:r>
              <a:rPr lang="en-GB" sz="3200" dirty="0"/>
              <a:t>Amartya Sen, </a:t>
            </a:r>
            <a:r>
              <a:rPr lang="en-GB" sz="3200" i="1" dirty="0"/>
              <a:t>Poverty and Famines: An Essay on Entitlement and Deprivation</a:t>
            </a:r>
            <a:r>
              <a:rPr lang="en-GB" sz="3200" dirty="0"/>
              <a:t> (1981)</a:t>
            </a:r>
            <a:endParaRPr lang="en-US" sz="3200" dirty="0"/>
          </a:p>
        </p:txBody>
      </p:sp>
      <p:sp>
        <p:nvSpPr>
          <p:cNvPr id="3" name="Content Placeholder 2"/>
          <p:cNvSpPr>
            <a:spLocks noGrp="1"/>
          </p:cNvSpPr>
          <p:nvPr>
            <p:ph idx="1"/>
          </p:nvPr>
        </p:nvSpPr>
        <p:spPr/>
        <p:txBody>
          <a:bodyPr/>
          <a:lstStyle/>
          <a:p>
            <a:pPr marL="0" indent="0">
              <a:buNone/>
            </a:pPr>
            <a:endParaRPr lang="en-GB" dirty="0"/>
          </a:p>
          <a:p>
            <a:pPr marL="0" indent="0">
              <a:buNone/>
            </a:pPr>
            <a:r>
              <a:rPr lang="en-GB" dirty="0"/>
              <a:t>‘Starvation is the characteristic of some people not </a:t>
            </a:r>
            <a:r>
              <a:rPr lang="en-GB" i="1" dirty="0"/>
              <a:t>having</a:t>
            </a:r>
            <a:r>
              <a:rPr lang="en-GB" dirty="0"/>
              <a:t> enough food to eat. It is not the characteristic of there </a:t>
            </a:r>
            <a:r>
              <a:rPr lang="en-GB" i="1" dirty="0"/>
              <a:t>being</a:t>
            </a:r>
            <a:r>
              <a:rPr lang="en-GB" dirty="0"/>
              <a:t> not enough food to eat.’</a:t>
            </a:r>
          </a:p>
          <a:p>
            <a:pPr marL="0" indent="0">
              <a:buNone/>
            </a:pPr>
            <a:endParaRPr lang="en-GB" dirty="0"/>
          </a:p>
          <a:p>
            <a:pPr marL="0" indent="0">
              <a:buNone/>
            </a:pPr>
            <a:r>
              <a:rPr lang="en-GB" dirty="0"/>
              <a:t>Starvation is about ‘the </a:t>
            </a:r>
            <a:r>
              <a:rPr lang="en-GB" i="1" dirty="0"/>
              <a:t>relationship</a:t>
            </a:r>
            <a:r>
              <a:rPr lang="en-GB" dirty="0"/>
              <a:t> of persons to the commodity’. </a:t>
            </a:r>
          </a:p>
        </p:txBody>
      </p:sp>
    </p:spTree>
    <p:extLst>
      <p:ext uri="{BB962C8B-B14F-4D97-AF65-F5344CB8AC3E}">
        <p14:creationId xmlns:p14="http://schemas.microsoft.com/office/powerpoint/2010/main" val="13506605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 other words, 	</a:t>
            </a:r>
          </a:p>
        </p:txBody>
      </p:sp>
      <p:sp>
        <p:nvSpPr>
          <p:cNvPr id="3" name="Content Placeholder 2"/>
          <p:cNvSpPr>
            <a:spLocks noGrp="1"/>
          </p:cNvSpPr>
          <p:nvPr>
            <p:ph idx="1"/>
          </p:nvPr>
        </p:nvSpPr>
        <p:spPr/>
        <p:txBody>
          <a:bodyPr/>
          <a:lstStyle/>
          <a:p>
            <a:pPr marL="0" indent="0" algn="ctr">
              <a:buNone/>
            </a:pPr>
            <a:endParaRPr lang="en-US" dirty="0"/>
          </a:p>
          <a:p>
            <a:pPr marL="0" indent="0" algn="ctr">
              <a:buNone/>
            </a:pPr>
            <a:r>
              <a:rPr lang="en-US" sz="3600" dirty="0"/>
              <a:t>Famine is NOT usually caused solely by </a:t>
            </a:r>
          </a:p>
          <a:p>
            <a:pPr marL="0" indent="0" algn="ctr">
              <a:buNone/>
            </a:pPr>
            <a:endParaRPr lang="en-US" sz="3600" dirty="0"/>
          </a:p>
          <a:p>
            <a:pPr marL="0" indent="0" algn="ctr">
              <a:buNone/>
            </a:pPr>
            <a:r>
              <a:rPr lang="en-GB" sz="3600" b="1" dirty="0"/>
              <a:t>‘FAD’ </a:t>
            </a:r>
          </a:p>
          <a:p>
            <a:pPr marL="0" indent="0" algn="ctr">
              <a:buNone/>
            </a:pPr>
            <a:endParaRPr lang="en-GB" sz="3600" dirty="0"/>
          </a:p>
          <a:p>
            <a:pPr marL="0" indent="0" algn="ctr">
              <a:buNone/>
            </a:pPr>
            <a:r>
              <a:rPr lang="en-GB" sz="3600" dirty="0"/>
              <a:t>(Food Availability Decline)</a:t>
            </a:r>
            <a:endParaRPr lang="en-US" sz="3600" dirty="0"/>
          </a:p>
        </p:txBody>
      </p:sp>
    </p:spTree>
    <p:extLst>
      <p:ext uri="{BB962C8B-B14F-4D97-AF65-F5344CB8AC3E}">
        <p14:creationId xmlns:p14="http://schemas.microsoft.com/office/powerpoint/2010/main" val="26220346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800" dirty="0"/>
              <a:t>Estimated Death Tolls from Some Modern Famines</a:t>
            </a:r>
            <a:endParaRPr lang="en-US" sz="2000" dirty="0"/>
          </a:p>
        </p:txBody>
      </p:sp>
      <p:sp>
        <p:nvSpPr>
          <p:cNvPr id="5" name="Text Placeholder 4"/>
          <p:cNvSpPr>
            <a:spLocks noGrp="1"/>
          </p:cNvSpPr>
          <p:nvPr>
            <p:ph type="body" idx="1"/>
          </p:nvPr>
        </p:nvSpPr>
        <p:spPr/>
        <p:txBody>
          <a:bodyPr/>
          <a:lstStyle/>
          <a:p>
            <a:r>
              <a:rPr lang="en-US" dirty="0"/>
              <a:t> </a:t>
            </a:r>
          </a:p>
        </p:txBody>
      </p:sp>
      <p:pic>
        <p:nvPicPr>
          <p:cNvPr id="9" name="Content Placeholder 8"/>
          <p:cNvPicPr>
            <a:picLocks noGrp="1" noChangeAspect="1"/>
          </p:cNvPicPr>
          <p:nvPr>
            <p:ph sz="half" idx="2"/>
          </p:nvPr>
        </p:nvPicPr>
        <p:blipFill>
          <a:blip r:embed="rId2"/>
          <a:srcRect l="-22948" r="-22948"/>
          <a:stretch>
            <a:fillRect/>
          </a:stretch>
        </p:blipFill>
        <p:spPr>
          <a:xfrm>
            <a:off x="1076" y="1376356"/>
            <a:ext cx="4856674" cy="4749808"/>
          </a:xfrm>
        </p:spPr>
      </p:pic>
      <p:sp>
        <p:nvSpPr>
          <p:cNvPr id="7" name="Text Placeholder 6"/>
          <p:cNvSpPr>
            <a:spLocks noGrp="1"/>
          </p:cNvSpPr>
          <p:nvPr>
            <p:ph type="body" sz="quarter" idx="3"/>
          </p:nvPr>
        </p:nvSpPr>
        <p:spPr/>
        <p:txBody>
          <a:bodyPr/>
          <a:lstStyle/>
          <a:p>
            <a:r>
              <a:rPr lang="en-US" dirty="0"/>
              <a:t> </a:t>
            </a:r>
          </a:p>
        </p:txBody>
      </p:sp>
      <p:pic>
        <p:nvPicPr>
          <p:cNvPr id="10" name="Content Placeholder 9"/>
          <p:cNvPicPr>
            <a:picLocks noGrp="1" noChangeAspect="1"/>
          </p:cNvPicPr>
          <p:nvPr>
            <p:ph sz="quarter" idx="4"/>
          </p:nvPr>
        </p:nvPicPr>
        <p:blipFill>
          <a:blip r:embed="rId3"/>
          <a:srcRect l="-24759" r="-24759"/>
          <a:stretch>
            <a:fillRect/>
          </a:stretch>
        </p:blipFill>
        <p:spPr>
          <a:xfrm>
            <a:off x="3870447" y="1417638"/>
            <a:ext cx="4816354" cy="4708525"/>
          </a:xfrm>
        </p:spPr>
      </p:pic>
      <p:sp>
        <p:nvSpPr>
          <p:cNvPr id="2" name="TextBox 1">
            <a:extLst>
              <a:ext uri="{FF2B5EF4-FFF2-40B4-BE49-F238E27FC236}">
                <a16:creationId xmlns:a16="http://schemas.microsoft.com/office/drawing/2014/main" id="{00B99B45-2045-D24F-A2A8-7FEB55C90827}"/>
              </a:ext>
            </a:extLst>
          </p:cNvPr>
          <p:cNvSpPr txBox="1"/>
          <p:nvPr/>
        </p:nvSpPr>
        <p:spPr>
          <a:xfrm>
            <a:off x="1128713" y="6319838"/>
            <a:ext cx="5243512" cy="369332"/>
          </a:xfrm>
          <a:prstGeom prst="rect">
            <a:avLst/>
          </a:prstGeom>
          <a:noFill/>
        </p:spPr>
        <p:txBody>
          <a:bodyPr wrap="square" rtlCol="0">
            <a:spAutoFit/>
          </a:bodyPr>
          <a:lstStyle/>
          <a:p>
            <a:r>
              <a:rPr lang="en-US" dirty="0"/>
              <a:t>From Cormac </a:t>
            </a:r>
            <a:r>
              <a:rPr lang="en-US" dirty="0" err="1"/>
              <a:t>O’Gráda</a:t>
            </a:r>
            <a:r>
              <a:rPr lang="en-US" dirty="0"/>
              <a:t>, </a:t>
            </a:r>
            <a:r>
              <a:rPr lang="en-US" i="1" dirty="0"/>
              <a:t>Famine: A Short History</a:t>
            </a:r>
            <a:r>
              <a:rPr lang="en-US" dirty="0"/>
              <a:t> (2009)</a:t>
            </a:r>
          </a:p>
        </p:txBody>
      </p:sp>
    </p:spTree>
    <p:extLst>
      <p:ext uri="{BB962C8B-B14F-4D97-AF65-F5344CB8AC3E}">
        <p14:creationId xmlns:p14="http://schemas.microsoft.com/office/powerpoint/2010/main" val="37031626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638839"/>
          </a:xfrm>
        </p:spPr>
        <p:txBody>
          <a:bodyPr>
            <a:noAutofit/>
          </a:bodyPr>
          <a:lstStyle/>
          <a:p>
            <a:r>
              <a:rPr lang="en-GB" sz="3200" dirty="0"/>
              <a:t>Sen, </a:t>
            </a:r>
            <a:r>
              <a:rPr lang="en-GB" sz="3200" i="1" dirty="0"/>
              <a:t>Poverty and Famines</a:t>
            </a:r>
            <a:br>
              <a:rPr lang="en-GB" sz="3200" dirty="0"/>
            </a:br>
            <a:endParaRPr lang="en-US" sz="3200" dirty="0"/>
          </a:p>
        </p:txBody>
      </p:sp>
      <p:sp>
        <p:nvSpPr>
          <p:cNvPr id="3" name="Content Placeholder 2"/>
          <p:cNvSpPr>
            <a:spLocks noGrp="1"/>
          </p:cNvSpPr>
          <p:nvPr>
            <p:ph idx="1"/>
          </p:nvPr>
        </p:nvSpPr>
        <p:spPr/>
        <p:txBody>
          <a:bodyPr>
            <a:normAutofit fontScale="92500"/>
          </a:bodyPr>
          <a:lstStyle/>
          <a:p>
            <a:endParaRPr lang="en-GB" dirty="0"/>
          </a:p>
          <a:p>
            <a:r>
              <a:rPr lang="en-GB" dirty="0"/>
              <a:t>food is often exported in famines</a:t>
            </a:r>
          </a:p>
          <a:p>
            <a:endParaRPr lang="en-US" dirty="0"/>
          </a:p>
          <a:p>
            <a:r>
              <a:rPr lang="en-GB" dirty="0"/>
              <a:t>‘Famines can arise in all-over </a:t>
            </a:r>
            <a:r>
              <a:rPr lang="en-GB" i="1" dirty="0"/>
              <a:t>boom</a:t>
            </a:r>
            <a:r>
              <a:rPr lang="en-GB" dirty="0"/>
              <a:t> conditions.’</a:t>
            </a:r>
          </a:p>
          <a:p>
            <a:endParaRPr lang="en-GB" dirty="0"/>
          </a:p>
          <a:p>
            <a:r>
              <a:rPr lang="en-GB" dirty="0"/>
              <a:t>‘It is important to distinguish between decline in food </a:t>
            </a:r>
            <a:r>
              <a:rPr lang="en-GB" i="1" dirty="0"/>
              <a:t>availability</a:t>
            </a:r>
            <a:r>
              <a:rPr lang="en-GB" dirty="0"/>
              <a:t> and that of </a:t>
            </a:r>
            <a:r>
              <a:rPr lang="en-GB" i="1" dirty="0"/>
              <a:t>direct entitlement</a:t>
            </a:r>
            <a:r>
              <a:rPr lang="en-GB" dirty="0"/>
              <a:t> to food.’ </a:t>
            </a:r>
            <a:endParaRPr lang="en-US" dirty="0"/>
          </a:p>
        </p:txBody>
      </p:sp>
    </p:spTree>
    <p:extLst>
      <p:ext uri="{BB962C8B-B14F-4D97-AF65-F5344CB8AC3E}">
        <p14:creationId xmlns:p14="http://schemas.microsoft.com/office/powerpoint/2010/main" val="26876987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Irish grain imports and exports</a:t>
            </a:r>
          </a:p>
        </p:txBody>
      </p:sp>
      <p:pic>
        <p:nvPicPr>
          <p:cNvPr id="4" name="Content Placeholder 3"/>
          <p:cNvPicPr>
            <a:picLocks noGrp="1" noChangeAspect="1"/>
          </p:cNvPicPr>
          <p:nvPr>
            <p:ph idx="1"/>
          </p:nvPr>
        </p:nvPicPr>
        <p:blipFill>
          <a:blip r:embed="rId2"/>
          <a:srcRect t="-18745" b="-18745"/>
          <a:stretch>
            <a:fillRect/>
          </a:stretch>
        </p:blipFill>
        <p:spPr/>
      </p:pic>
    </p:spTree>
    <p:extLst>
      <p:ext uri="{BB962C8B-B14F-4D97-AF65-F5344CB8AC3E}">
        <p14:creationId xmlns:p14="http://schemas.microsoft.com/office/powerpoint/2010/main" val="41272645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028507"/>
          </a:xfrm>
        </p:spPr>
        <p:txBody>
          <a:bodyPr>
            <a:noAutofit/>
          </a:bodyPr>
          <a:lstStyle/>
          <a:p>
            <a:r>
              <a:rPr lang="en-GB" sz="3200" b="1" dirty="0"/>
              <a:t>'Entitlement’ Approach</a:t>
            </a:r>
            <a:endParaRPr lang="en-US" sz="3200" b="1" dirty="0"/>
          </a:p>
        </p:txBody>
      </p:sp>
      <p:sp>
        <p:nvSpPr>
          <p:cNvPr id="3" name="Content Placeholder 2"/>
          <p:cNvSpPr>
            <a:spLocks noGrp="1"/>
          </p:cNvSpPr>
          <p:nvPr>
            <p:ph idx="1"/>
          </p:nvPr>
        </p:nvSpPr>
        <p:spPr/>
        <p:txBody>
          <a:bodyPr>
            <a:normAutofit fontScale="92500" lnSpcReduction="10000"/>
          </a:bodyPr>
          <a:lstStyle/>
          <a:p>
            <a:pPr marL="0" indent="0">
              <a:buNone/>
            </a:pPr>
            <a:r>
              <a:rPr lang="en-GB" dirty="0"/>
              <a:t>Different types of </a:t>
            </a:r>
            <a:r>
              <a:rPr lang="en-GB" b="1" dirty="0"/>
              <a:t>entitlement </a:t>
            </a:r>
            <a:r>
              <a:rPr lang="en-GB" dirty="0"/>
              <a:t>to food, including:</a:t>
            </a:r>
          </a:p>
          <a:p>
            <a:pPr marL="0" indent="0">
              <a:buNone/>
            </a:pPr>
            <a:endParaRPr lang="en-GB" dirty="0"/>
          </a:p>
          <a:p>
            <a:r>
              <a:rPr lang="en-GB" dirty="0"/>
              <a:t>trade-based entitlements: you traded for the food</a:t>
            </a:r>
          </a:p>
          <a:p>
            <a:r>
              <a:rPr lang="en-GB" dirty="0"/>
              <a:t>production-based entitlement: you owned the resources that went into making it</a:t>
            </a:r>
          </a:p>
          <a:p>
            <a:r>
              <a:rPr lang="en-GB" dirty="0"/>
              <a:t>own-labour entitlement: you grew it</a:t>
            </a:r>
          </a:p>
          <a:p>
            <a:r>
              <a:rPr lang="en-GB" dirty="0"/>
              <a:t>inheritance and transfer entitlement: you were given it</a:t>
            </a:r>
          </a:p>
        </p:txBody>
      </p:sp>
    </p:spTree>
    <p:extLst>
      <p:ext uri="{BB962C8B-B14F-4D97-AF65-F5344CB8AC3E}">
        <p14:creationId xmlns:p14="http://schemas.microsoft.com/office/powerpoint/2010/main" val="26664011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028507"/>
          </a:xfrm>
        </p:spPr>
        <p:txBody>
          <a:bodyPr>
            <a:noAutofit/>
          </a:bodyPr>
          <a:lstStyle/>
          <a:p>
            <a:br>
              <a:rPr lang="en-GB" sz="3200" b="1" dirty="0"/>
            </a:br>
            <a:br>
              <a:rPr lang="en-GB" sz="3200" b="1" dirty="0"/>
            </a:br>
            <a:r>
              <a:rPr lang="en-GB" sz="3200" b="1" dirty="0"/>
              <a:t>‘Exchange entitlement</a:t>
            </a:r>
            <a:r>
              <a:rPr lang="en-GB" sz="3200" dirty="0"/>
              <a:t>’</a:t>
            </a:r>
            <a:br>
              <a:rPr lang="en-GB" sz="3200" dirty="0"/>
            </a:br>
            <a:br>
              <a:rPr lang="en-GB" sz="3200" dirty="0"/>
            </a:br>
            <a:endParaRPr lang="en-US" sz="3200" dirty="0"/>
          </a:p>
        </p:txBody>
      </p:sp>
      <p:sp>
        <p:nvSpPr>
          <p:cNvPr id="3" name="Content Placeholder 2"/>
          <p:cNvSpPr>
            <a:spLocks noGrp="1"/>
          </p:cNvSpPr>
          <p:nvPr>
            <p:ph idx="1"/>
          </p:nvPr>
        </p:nvSpPr>
        <p:spPr/>
        <p:txBody>
          <a:bodyPr>
            <a:normAutofit/>
          </a:bodyPr>
          <a:lstStyle/>
          <a:p>
            <a:pPr marL="0" indent="0">
              <a:buNone/>
            </a:pPr>
            <a:endParaRPr lang="en-GB" sz="4000" dirty="0"/>
          </a:p>
          <a:p>
            <a:pPr marL="0" indent="0">
              <a:buNone/>
            </a:pPr>
            <a:r>
              <a:rPr lang="en-GB" sz="4000" dirty="0"/>
              <a:t>the set of all the commodities that an individual can acquire in exchange using the varied entitlements that they possess</a:t>
            </a:r>
          </a:p>
        </p:txBody>
      </p:sp>
    </p:spTree>
    <p:extLst>
      <p:ext uri="{BB962C8B-B14F-4D97-AF65-F5344CB8AC3E}">
        <p14:creationId xmlns:p14="http://schemas.microsoft.com/office/powerpoint/2010/main" val="29939377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a:t>Factors determining a person’s exchange entitlement include</a:t>
            </a:r>
            <a:endParaRPr lang="en-US" sz="3200" b="1" dirty="0"/>
          </a:p>
        </p:txBody>
      </p:sp>
      <p:sp>
        <p:nvSpPr>
          <p:cNvPr id="3" name="Content Placeholder 2"/>
          <p:cNvSpPr>
            <a:spLocks noGrp="1"/>
          </p:cNvSpPr>
          <p:nvPr>
            <p:ph idx="1"/>
          </p:nvPr>
        </p:nvSpPr>
        <p:spPr/>
        <p:txBody>
          <a:bodyPr>
            <a:normAutofit fontScale="92500" lnSpcReduction="10000"/>
          </a:bodyPr>
          <a:lstStyle/>
          <a:p>
            <a:r>
              <a:rPr lang="en-GB" dirty="0"/>
              <a:t>whether you can find employment</a:t>
            </a:r>
          </a:p>
          <a:p>
            <a:r>
              <a:rPr lang="en-GB" dirty="0"/>
              <a:t>what you can earn by selling your non-labour assets</a:t>
            </a:r>
          </a:p>
          <a:p>
            <a:r>
              <a:rPr lang="en-GB" dirty="0"/>
              <a:t>what you can produce with your own labour and resources</a:t>
            </a:r>
          </a:p>
          <a:p>
            <a:r>
              <a:rPr lang="en-GB" dirty="0"/>
              <a:t>the cost of purchasing resources and the value of products you can sell</a:t>
            </a:r>
          </a:p>
          <a:p>
            <a:r>
              <a:rPr lang="en-GB" dirty="0"/>
              <a:t>social security benefits you are entitled to and taxes you must pay</a:t>
            </a:r>
          </a:p>
        </p:txBody>
      </p:sp>
    </p:spTree>
    <p:extLst>
      <p:ext uri="{BB962C8B-B14F-4D97-AF65-F5344CB8AC3E}">
        <p14:creationId xmlns:p14="http://schemas.microsoft.com/office/powerpoint/2010/main" val="12535160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An Entitlement Approach to Starvation</a:t>
            </a:r>
          </a:p>
        </p:txBody>
      </p:sp>
      <p:sp>
        <p:nvSpPr>
          <p:cNvPr id="3" name="Content Placeholder 2"/>
          <p:cNvSpPr>
            <a:spLocks noGrp="1"/>
          </p:cNvSpPr>
          <p:nvPr>
            <p:ph idx="1"/>
          </p:nvPr>
        </p:nvSpPr>
        <p:spPr/>
        <p:txBody>
          <a:bodyPr/>
          <a:lstStyle/>
          <a:p>
            <a:pPr marL="0" indent="0">
              <a:buNone/>
            </a:pPr>
            <a:endParaRPr lang="en-GB" dirty="0"/>
          </a:p>
          <a:p>
            <a:pPr marL="0" indent="0">
              <a:buNone/>
            </a:pPr>
            <a:r>
              <a:rPr lang="en-GB" dirty="0"/>
              <a:t>Starvation is not simply about food shortages but whether a person’s exchange entitlement will permit them to acquire enough food.</a:t>
            </a:r>
          </a:p>
          <a:p>
            <a:pPr marL="0" indent="0">
              <a:buNone/>
            </a:pPr>
            <a:endParaRPr lang="en-GB" dirty="0"/>
          </a:p>
          <a:p>
            <a:pPr marL="0" indent="0">
              <a:buNone/>
            </a:pPr>
            <a:r>
              <a:rPr lang="en-GB" dirty="0"/>
              <a:t>‘Starvation . . . is a function of entitlement and not of food availability as such.’</a:t>
            </a:r>
            <a:r>
              <a:rPr lang="en-GB" dirty="0">
                <a:effectLst/>
              </a:rPr>
              <a:t> (Sen)</a:t>
            </a:r>
            <a:endParaRPr lang="en-GB" dirty="0"/>
          </a:p>
          <a:p>
            <a:pPr marL="0" indent="0">
              <a:buNone/>
            </a:pPr>
            <a:endParaRPr lang="en-US" dirty="0"/>
          </a:p>
        </p:txBody>
      </p:sp>
    </p:spTree>
    <p:extLst>
      <p:ext uri="{BB962C8B-B14F-4D97-AF65-F5344CB8AC3E}">
        <p14:creationId xmlns:p14="http://schemas.microsoft.com/office/powerpoint/2010/main" val="1146339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Sen, </a:t>
            </a:r>
            <a:r>
              <a:rPr lang="en-GB" i="1" dirty="0"/>
              <a:t>Poverty and Famines</a:t>
            </a:r>
            <a:endParaRPr lang="en-US" dirty="0"/>
          </a:p>
        </p:txBody>
      </p:sp>
      <p:sp>
        <p:nvSpPr>
          <p:cNvPr id="3" name="Content Placeholder 2"/>
          <p:cNvSpPr>
            <a:spLocks noGrp="1"/>
          </p:cNvSpPr>
          <p:nvPr>
            <p:ph idx="1"/>
          </p:nvPr>
        </p:nvSpPr>
        <p:spPr/>
        <p:txBody>
          <a:bodyPr>
            <a:normAutofit/>
          </a:bodyPr>
          <a:lstStyle/>
          <a:p>
            <a:pPr marL="0" indent="0">
              <a:buNone/>
            </a:pPr>
            <a:endParaRPr lang="en-GB" sz="3600" dirty="0"/>
          </a:p>
          <a:p>
            <a:pPr marL="0" indent="0">
              <a:buNone/>
            </a:pPr>
            <a:r>
              <a:rPr lang="en-GB" sz="3600" dirty="0"/>
              <a:t>‘The mesmerizing simplicity of focusing on the ratio of food to population has persistently played an obscuring role over centuries, and continues to plague policy discussions today much as it has deranged anti-famine policies in the past.’</a:t>
            </a:r>
            <a:r>
              <a:rPr lang="en-GB" sz="3600" dirty="0">
                <a:effectLst/>
              </a:rPr>
              <a:t> </a:t>
            </a:r>
            <a:endParaRPr lang="en-US" sz="3600" dirty="0"/>
          </a:p>
        </p:txBody>
      </p:sp>
    </p:spTree>
    <p:extLst>
      <p:ext uri="{BB962C8B-B14F-4D97-AF65-F5344CB8AC3E}">
        <p14:creationId xmlns:p14="http://schemas.microsoft.com/office/powerpoint/2010/main" val="19877318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Sen, </a:t>
            </a:r>
            <a:r>
              <a:rPr lang="en-GB" i="1" dirty="0"/>
              <a:t>Poverty and Famines</a:t>
            </a:r>
            <a:endParaRPr lang="en-US" dirty="0"/>
          </a:p>
        </p:txBody>
      </p:sp>
      <p:sp>
        <p:nvSpPr>
          <p:cNvPr id="3" name="Content Placeholder 2"/>
          <p:cNvSpPr>
            <a:spLocks noGrp="1"/>
          </p:cNvSpPr>
          <p:nvPr>
            <p:ph idx="1"/>
          </p:nvPr>
        </p:nvSpPr>
        <p:spPr/>
        <p:txBody>
          <a:bodyPr>
            <a:normAutofit/>
          </a:bodyPr>
          <a:lstStyle/>
          <a:p>
            <a:pPr marL="0" indent="0">
              <a:buNone/>
            </a:pPr>
            <a:endParaRPr lang="en-GB" sz="3600" dirty="0"/>
          </a:p>
          <a:p>
            <a:pPr marL="0" indent="0">
              <a:buNone/>
            </a:pPr>
            <a:r>
              <a:rPr lang="en-GB" sz="3600" dirty="0"/>
              <a:t>‘The entitlement approach places food production within a network of relationships, and shifts in some of these relations can precipitate gigantic famines even without receiving any impulse from food production.’</a:t>
            </a:r>
          </a:p>
        </p:txBody>
      </p:sp>
    </p:spTree>
    <p:extLst>
      <p:ext uri="{BB962C8B-B14F-4D97-AF65-F5344CB8AC3E}">
        <p14:creationId xmlns:p14="http://schemas.microsoft.com/office/powerpoint/2010/main" val="28108533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Sen, </a:t>
            </a:r>
            <a:r>
              <a:rPr lang="en-GB" i="1" dirty="0"/>
              <a:t>Poverty and Famines</a:t>
            </a:r>
            <a:endParaRPr lang="en-US" dirty="0"/>
          </a:p>
        </p:txBody>
      </p:sp>
      <p:sp>
        <p:nvSpPr>
          <p:cNvPr id="3" name="Content Placeholder 2"/>
          <p:cNvSpPr>
            <a:spLocks noGrp="1"/>
          </p:cNvSpPr>
          <p:nvPr>
            <p:ph idx="1"/>
          </p:nvPr>
        </p:nvSpPr>
        <p:spPr/>
        <p:txBody>
          <a:bodyPr>
            <a:normAutofit/>
          </a:bodyPr>
          <a:lstStyle/>
          <a:p>
            <a:pPr marL="0" indent="0">
              <a:buNone/>
            </a:pPr>
            <a:endParaRPr lang="en-GB" sz="4400" dirty="0"/>
          </a:p>
          <a:p>
            <a:pPr marL="0" indent="0">
              <a:buNone/>
            </a:pPr>
            <a:r>
              <a:rPr lang="en-GB" sz="4400" dirty="0"/>
              <a:t>‘The entitlement approach views famines as economic disasters, not as just food crises.’</a:t>
            </a:r>
          </a:p>
        </p:txBody>
      </p:sp>
    </p:spTree>
    <p:extLst>
      <p:ext uri="{BB962C8B-B14F-4D97-AF65-F5344CB8AC3E}">
        <p14:creationId xmlns:p14="http://schemas.microsoft.com/office/powerpoint/2010/main" val="26169032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Great Bengal Famine of 1943-1944</a:t>
            </a:r>
            <a:endParaRPr lang="en-US" sz="3200" dirty="0"/>
          </a:p>
        </p:txBody>
      </p:sp>
      <p:sp>
        <p:nvSpPr>
          <p:cNvPr id="3" name="Content Placeholder 2"/>
          <p:cNvSpPr>
            <a:spLocks noGrp="1"/>
          </p:cNvSpPr>
          <p:nvPr>
            <p:ph idx="1"/>
          </p:nvPr>
        </p:nvSpPr>
        <p:spPr>
          <a:xfrm>
            <a:off x="457200" y="1600200"/>
            <a:ext cx="2990098" cy="5242819"/>
          </a:xfrm>
        </p:spPr>
        <p:txBody>
          <a:bodyPr/>
          <a:lstStyle/>
          <a:p>
            <a:pPr marL="0" indent="0">
              <a:buNone/>
            </a:pPr>
            <a:endParaRPr lang="en-US" dirty="0"/>
          </a:p>
          <a:p>
            <a:pPr marL="0" indent="0">
              <a:buNone/>
            </a:pPr>
            <a:endParaRPr lang="en-US" dirty="0"/>
          </a:p>
          <a:p>
            <a:pPr marL="0" indent="0">
              <a:buNone/>
            </a:pPr>
            <a:r>
              <a:rPr lang="en-US" dirty="0"/>
              <a:t>2 million ++ deaths</a:t>
            </a:r>
          </a:p>
          <a:p>
            <a:pPr marL="0" indent="0">
              <a:buNone/>
            </a:pPr>
            <a:endParaRPr lang="en-US" dirty="0"/>
          </a:p>
        </p:txBody>
      </p:sp>
      <p:pic>
        <p:nvPicPr>
          <p:cNvPr id="4" name="Picture 3"/>
          <p:cNvPicPr>
            <a:picLocks noChangeAspect="1"/>
          </p:cNvPicPr>
          <p:nvPr/>
        </p:nvPicPr>
        <p:blipFill>
          <a:blip r:embed="rId2"/>
          <a:stretch>
            <a:fillRect/>
          </a:stretch>
        </p:blipFill>
        <p:spPr>
          <a:xfrm>
            <a:off x="3447298" y="1788041"/>
            <a:ext cx="5696702" cy="4263194"/>
          </a:xfrm>
          <a:prstGeom prst="rect">
            <a:avLst/>
          </a:prstGeom>
        </p:spPr>
      </p:pic>
    </p:spTree>
    <p:extLst>
      <p:ext uri="{BB962C8B-B14F-4D97-AF65-F5344CB8AC3E}">
        <p14:creationId xmlns:p14="http://schemas.microsoft.com/office/powerpoint/2010/main" val="6193171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2265667"/>
          </a:xfrm>
        </p:spPr>
        <p:txBody>
          <a:bodyPr>
            <a:normAutofit/>
          </a:bodyPr>
          <a:lstStyle/>
          <a:p>
            <a:br>
              <a:rPr lang="en-US" dirty="0"/>
            </a:br>
            <a:r>
              <a:rPr lang="en-US" b="1" dirty="0"/>
              <a:t>The Russian famine</a:t>
            </a:r>
            <a:br>
              <a:rPr lang="en-US" b="1" dirty="0"/>
            </a:br>
            <a:r>
              <a:rPr lang="en-US" b="1" dirty="0"/>
              <a:t> of 1921</a:t>
            </a:r>
            <a:endParaRPr lang="en-US" dirty="0"/>
          </a:p>
        </p:txBody>
      </p:sp>
      <p:sp>
        <p:nvSpPr>
          <p:cNvPr id="3" name="Content Placeholder 2"/>
          <p:cNvSpPr>
            <a:spLocks noGrp="1"/>
          </p:cNvSpPr>
          <p:nvPr>
            <p:ph idx="1"/>
          </p:nvPr>
        </p:nvSpPr>
        <p:spPr>
          <a:xfrm>
            <a:off x="457200" y="3315594"/>
            <a:ext cx="8229600" cy="2810569"/>
          </a:xfrm>
        </p:spPr>
        <p:txBody>
          <a:bodyPr>
            <a:normAutofit fontScale="85000" lnSpcReduction="10000"/>
          </a:bodyPr>
          <a:lstStyle/>
          <a:p>
            <a:pPr marL="0" indent="0">
              <a:buNone/>
            </a:pPr>
            <a:r>
              <a:rPr lang="en-US" dirty="0">
                <a:hlinkClick r:id="rId2"/>
              </a:rPr>
              <a:t>http://www2.warwick.ac.uk/services/library/mrc/explorefurther/digital/sara/oddments/russianfamine</a:t>
            </a:r>
            <a:endParaRPr lang="en-US" dirty="0"/>
          </a:p>
          <a:p>
            <a:pPr marL="0" indent="0">
              <a:buNone/>
            </a:pPr>
            <a:endParaRPr lang="en-US" dirty="0"/>
          </a:p>
          <a:p>
            <a:pPr marL="0" indent="0">
              <a:buNone/>
            </a:pPr>
            <a:endParaRPr lang="en-US" dirty="0"/>
          </a:p>
          <a:p>
            <a:pPr marL="0" indent="0">
              <a:buNone/>
            </a:pPr>
            <a:r>
              <a:rPr lang="en-US" dirty="0"/>
              <a:t>Victor </a:t>
            </a:r>
            <a:r>
              <a:rPr lang="en-US" dirty="0" err="1"/>
              <a:t>Animatograph</a:t>
            </a:r>
            <a:r>
              <a:rPr lang="en-US" dirty="0"/>
              <a:t> Company of Davenport, Iowa, USA (Modern Records Centre, University of Warwick).</a:t>
            </a:r>
          </a:p>
        </p:txBody>
      </p:sp>
    </p:spTree>
    <p:extLst>
      <p:ext uri="{BB962C8B-B14F-4D97-AF65-F5344CB8AC3E}">
        <p14:creationId xmlns:p14="http://schemas.microsoft.com/office/powerpoint/2010/main" val="3804184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p>
        </p:txBody>
      </p:sp>
      <p:pic>
        <p:nvPicPr>
          <p:cNvPr id="4" name="Content Placeholder 3"/>
          <p:cNvPicPr>
            <a:picLocks noGrp="1" noChangeAspect="1"/>
          </p:cNvPicPr>
          <p:nvPr>
            <p:ph idx="1"/>
          </p:nvPr>
        </p:nvPicPr>
        <p:blipFill>
          <a:blip r:embed="rId2"/>
          <a:srcRect l="-25472" r="-25472"/>
          <a:stretch>
            <a:fillRect/>
          </a:stretch>
        </p:blipFill>
        <p:spPr/>
      </p:pic>
    </p:spTree>
    <p:extLst>
      <p:ext uri="{BB962C8B-B14F-4D97-AF65-F5344CB8AC3E}">
        <p14:creationId xmlns:p14="http://schemas.microsoft.com/office/powerpoint/2010/main" val="42648456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23B48-2EBB-0E45-B276-62536A1423C9}"/>
              </a:ext>
            </a:extLst>
          </p:cNvPr>
          <p:cNvSpPr>
            <a:spLocks noGrp="1"/>
          </p:cNvSpPr>
          <p:nvPr>
            <p:ph type="title"/>
          </p:nvPr>
        </p:nvSpPr>
        <p:spPr>
          <a:xfrm>
            <a:off x="190499" y="282386"/>
            <a:ext cx="5537947" cy="898715"/>
          </a:xfrm>
        </p:spPr>
        <p:txBody>
          <a:bodyPr>
            <a:noAutofit/>
          </a:bodyPr>
          <a:lstStyle/>
          <a:p>
            <a:pPr algn="l"/>
            <a:r>
              <a:rPr lang="en-GB" sz="2400" b="1" dirty="0"/>
              <a:t>Drawings of the Bengal Famine by the Bangladeshi artist </a:t>
            </a:r>
            <a:r>
              <a:rPr lang="en-GB" sz="2400" b="1" dirty="0" err="1"/>
              <a:t>Zoinul</a:t>
            </a:r>
            <a:r>
              <a:rPr lang="en-GB" sz="2400" b="1" dirty="0"/>
              <a:t> Abedin.</a:t>
            </a:r>
            <a:endParaRPr lang="en-US" sz="2400" b="1" dirty="0"/>
          </a:p>
        </p:txBody>
      </p:sp>
      <p:sp>
        <p:nvSpPr>
          <p:cNvPr id="3" name="Content Placeholder 2">
            <a:extLst>
              <a:ext uri="{FF2B5EF4-FFF2-40B4-BE49-F238E27FC236}">
                <a16:creationId xmlns:a16="http://schemas.microsoft.com/office/drawing/2014/main" id="{2D2AFE47-09A1-F249-B5EF-44AE0E664DF6}"/>
              </a:ext>
            </a:extLst>
          </p:cNvPr>
          <p:cNvSpPr>
            <a:spLocks noGrp="1"/>
          </p:cNvSpPr>
          <p:nvPr>
            <p:ph idx="1"/>
          </p:nvPr>
        </p:nvSpPr>
        <p:spPr>
          <a:xfrm>
            <a:off x="190500" y="1181101"/>
            <a:ext cx="8227361" cy="1892299"/>
          </a:xfrm>
        </p:spPr>
        <p:txBody>
          <a:bodyPr>
            <a:normAutofit/>
          </a:bodyPr>
          <a:lstStyle/>
          <a:p>
            <a:pPr marL="0" indent="0">
              <a:buNone/>
            </a:pPr>
            <a:endParaRPr lang="en-US" dirty="0"/>
          </a:p>
          <a:p>
            <a:endParaRPr lang="en-US" dirty="0"/>
          </a:p>
        </p:txBody>
      </p:sp>
      <p:pic>
        <p:nvPicPr>
          <p:cNvPr id="8" name="Picture 7">
            <a:extLst>
              <a:ext uri="{FF2B5EF4-FFF2-40B4-BE49-F238E27FC236}">
                <a16:creationId xmlns:a16="http://schemas.microsoft.com/office/drawing/2014/main" id="{BFE9CC5F-A452-3D42-9E88-9C4EAA0F2A01}"/>
              </a:ext>
            </a:extLst>
          </p:cNvPr>
          <p:cNvPicPr>
            <a:picLocks noChangeAspect="1"/>
          </p:cNvPicPr>
          <p:nvPr/>
        </p:nvPicPr>
        <p:blipFill>
          <a:blip r:embed="rId2"/>
          <a:stretch>
            <a:fillRect/>
          </a:stretch>
        </p:blipFill>
        <p:spPr>
          <a:xfrm>
            <a:off x="6549466" y="282386"/>
            <a:ext cx="2026206" cy="3195171"/>
          </a:xfrm>
          <a:prstGeom prst="rect">
            <a:avLst/>
          </a:prstGeom>
        </p:spPr>
      </p:pic>
      <p:sp>
        <p:nvSpPr>
          <p:cNvPr id="9" name="TextBox 8">
            <a:extLst>
              <a:ext uri="{FF2B5EF4-FFF2-40B4-BE49-F238E27FC236}">
                <a16:creationId xmlns:a16="http://schemas.microsoft.com/office/drawing/2014/main" id="{5E17E49A-167B-2840-ACA1-7FBDE4354675}"/>
              </a:ext>
            </a:extLst>
          </p:cNvPr>
          <p:cNvSpPr txBox="1"/>
          <p:nvPr/>
        </p:nvSpPr>
        <p:spPr>
          <a:xfrm>
            <a:off x="217242" y="1552702"/>
            <a:ext cx="5968405" cy="1631216"/>
          </a:xfrm>
          <a:prstGeom prst="rect">
            <a:avLst/>
          </a:prstGeom>
          <a:noFill/>
        </p:spPr>
        <p:txBody>
          <a:bodyPr wrap="square" rtlCol="0">
            <a:spAutoFit/>
          </a:bodyPr>
          <a:lstStyle/>
          <a:p>
            <a:r>
              <a:rPr lang="en-GB" dirty="0"/>
              <a:t>The drawing on the right formed the cover of Ela Sen, </a:t>
            </a:r>
            <a:r>
              <a:rPr lang="en-GB" i="1" dirty="0"/>
              <a:t>Darkening Days</a:t>
            </a:r>
            <a:r>
              <a:rPr lang="en-GB" dirty="0"/>
              <a:t> (1943), which described the famine. (The book was banned by British authorities.)</a:t>
            </a:r>
          </a:p>
          <a:p>
            <a:endParaRPr lang="en-GB" dirty="0"/>
          </a:p>
          <a:p>
            <a:r>
              <a:rPr lang="en-GB" sz="1400" dirty="0"/>
              <a:t>British Museum, https://</a:t>
            </a:r>
            <a:r>
              <a:rPr lang="en-GB" sz="1400" dirty="0" err="1"/>
              <a:t>www.britishmuseum.org</a:t>
            </a:r>
            <a:r>
              <a:rPr lang="en-GB" sz="1400" dirty="0"/>
              <a:t>/collection/object/A_2012-3027-1</a:t>
            </a:r>
            <a:endParaRPr lang="en-US" sz="1400" dirty="0"/>
          </a:p>
        </p:txBody>
      </p:sp>
      <p:pic>
        <p:nvPicPr>
          <p:cNvPr id="10" name="Picture 9">
            <a:extLst>
              <a:ext uri="{FF2B5EF4-FFF2-40B4-BE49-F238E27FC236}">
                <a16:creationId xmlns:a16="http://schemas.microsoft.com/office/drawing/2014/main" id="{6433A470-4425-3049-B7C6-FF6C667AE310}"/>
              </a:ext>
            </a:extLst>
          </p:cNvPr>
          <p:cNvPicPr>
            <a:picLocks noChangeAspect="1"/>
          </p:cNvPicPr>
          <p:nvPr/>
        </p:nvPicPr>
        <p:blipFill>
          <a:blip r:embed="rId3"/>
          <a:stretch>
            <a:fillRect/>
          </a:stretch>
        </p:blipFill>
        <p:spPr>
          <a:xfrm>
            <a:off x="217242" y="3794474"/>
            <a:ext cx="3584705" cy="2951780"/>
          </a:xfrm>
          <a:prstGeom prst="rect">
            <a:avLst/>
          </a:prstGeom>
        </p:spPr>
      </p:pic>
      <p:pic>
        <p:nvPicPr>
          <p:cNvPr id="11" name="Content Placeholder 5">
            <a:extLst>
              <a:ext uri="{FF2B5EF4-FFF2-40B4-BE49-F238E27FC236}">
                <a16:creationId xmlns:a16="http://schemas.microsoft.com/office/drawing/2014/main" id="{5D6C003F-D06E-0F4B-BCD4-A0A138BD87DD}"/>
              </a:ext>
            </a:extLst>
          </p:cNvPr>
          <p:cNvPicPr>
            <a:picLocks noChangeAspect="1"/>
          </p:cNvPicPr>
          <p:nvPr/>
        </p:nvPicPr>
        <p:blipFill>
          <a:blip r:embed="rId4"/>
          <a:srcRect l="-16419" r="-16419"/>
          <a:stretch>
            <a:fillRect/>
          </a:stretch>
        </p:blipFill>
        <p:spPr>
          <a:xfrm>
            <a:off x="3870643" y="3551083"/>
            <a:ext cx="5809809" cy="3195171"/>
          </a:xfrm>
          <a:prstGeom prst="rect">
            <a:avLst/>
          </a:prstGeom>
        </p:spPr>
      </p:pic>
    </p:spTree>
    <p:extLst>
      <p:ext uri="{BB962C8B-B14F-4D97-AF65-F5344CB8AC3E}">
        <p14:creationId xmlns:p14="http://schemas.microsoft.com/office/powerpoint/2010/main" val="11645940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 </a:t>
            </a:r>
          </a:p>
        </p:txBody>
      </p:sp>
      <p:pic>
        <p:nvPicPr>
          <p:cNvPr id="4" name="Content Placeholder 3"/>
          <p:cNvPicPr>
            <a:picLocks noGrp="1" noChangeAspect="1"/>
          </p:cNvPicPr>
          <p:nvPr>
            <p:ph idx="1"/>
          </p:nvPr>
        </p:nvPicPr>
        <p:blipFill>
          <a:blip r:embed="rId2"/>
          <a:srcRect l="-173" r="-173"/>
          <a:stretch>
            <a:fillRect/>
          </a:stretch>
        </p:blipFill>
        <p:spPr/>
      </p:pic>
    </p:spTree>
    <p:extLst>
      <p:ext uri="{BB962C8B-B14F-4D97-AF65-F5344CB8AC3E}">
        <p14:creationId xmlns:p14="http://schemas.microsoft.com/office/powerpoint/2010/main" val="9846658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i="1" dirty="0"/>
              <a:t>Markets and Famines: different views</a:t>
            </a:r>
            <a:endParaRPr lang="en-US" dirty="0"/>
          </a:p>
        </p:txBody>
      </p:sp>
      <p:sp>
        <p:nvSpPr>
          <p:cNvPr id="3" name="Content Placeholder 2"/>
          <p:cNvSpPr>
            <a:spLocks noGrp="1"/>
          </p:cNvSpPr>
          <p:nvPr>
            <p:ph idx="1"/>
          </p:nvPr>
        </p:nvSpPr>
        <p:spPr/>
        <p:txBody>
          <a:bodyPr>
            <a:normAutofit/>
          </a:bodyPr>
          <a:lstStyle/>
          <a:p>
            <a:pPr marL="0" indent="0">
              <a:buNone/>
            </a:pPr>
            <a:r>
              <a:rPr lang="en-GB" dirty="0"/>
              <a:t> ‘Firm believers in the market mechanism were often disappointed by the failure of the market to deliver much.’ (Amartya Sen)</a:t>
            </a:r>
          </a:p>
          <a:p>
            <a:pPr marL="0" indent="0">
              <a:buNone/>
            </a:pPr>
            <a:endParaRPr lang="en-GB" dirty="0"/>
          </a:p>
          <a:p>
            <a:pPr marL="0" indent="0">
              <a:buNone/>
            </a:pPr>
            <a:r>
              <a:rPr lang="en-GB" dirty="0"/>
              <a:t>‘The historical record suggests that the integration of markets and the gradual eradication of famine are linked.’ (Cormac </a:t>
            </a:r>
            <a:r>
              <a:rPr lang="en-GB" dirty="0" err="1"/>
              <a:t>O’Gráda</a:t>
            </a:r>
            <a:r>
              <a:rPr lang="en-GB" dirty="0"/>
              <a:t>)</a:t>
            </a:r>
          </a:p>
          <a:p>
            <a:pPr marL="0" indent="0">
              <a:buNone/>
            </a:pPr>
            <a:endParaRPr lang="en-GB" dirty="0"/>
          </a:p>
        </p:txBody>
      </p:sp>
    </p:spTree>
    <p:extLst>
      <p:ext uri="{BB962C8B-B14F-4D97-AF65-F5344CB8AC3E}">
        <p14:creationId xmlns:p14="http://schemas.microsoft.com/office/powerpoint/2010/main" val="25240746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sz="3200" dirty="0"/>
            </a:br>
            <a:r>
              <a:rPr lang="en-US" sz="3600" b="1" dirty="0"/>
              <a:t>What is a famine?</a:t>
            </a:r>
            <a:br>
              <a:rPr lang="en-US" sz="3600" b="1" dirty="0"/>
            </a:br>
            <a:endParaRPr lang="en-US" sz="3600" b="1" dirty="0"/>
          </a:p>
        </p:txBody>
      </p:sp>
      <p:sp>
        <p:nvSpPr>
          <p:cNvPr id="3" name="Content Placeholder 2"/>
          <p:cNvSpPr>
            <a:spLocks noGrp="1"/>
          </p:cNvSpPr>
          <p:nvPr>
            <p:ph idx="1"/>
          </p:nvPr>
        </p:nvSpPr>
        <p:spPr/>
        <p:txBody>
          <a:bodyPr/>
          <a:lstStyle/>
          <a:p>
            <a:pPr marL="0" indent="0">
              <a:buNone/>
            </a:pPr>
            <a:endParaRPr lang="en-US" dirty="0"/>
          </a:p>
          <a:p>
            <a:pPr marL="0" indent="0">
              <a:buNone/>
            </a:pPr>
            <a:r>
              <a:rPr lang="en-US" dirty="0"/>
              <a:t>Many definitions—including ‘insider’ definitions based on the categories used by people with direct experience of famine.</a:t>
            </a:r>
          </a:p>
          <a:p>
            <a:pPr marL="0" indent="0">
              <a:buNone/>
            </a:pPr>
            <a:endParaRPr lang="en-US" dirty="0"/>
          </a:p>
          <a:p>
            <a:pPr marL="0" indent="0">
              <a:buNone/>
            </a:pPr>
            <a:endParaRPr lang="en-US" dirty="0"/>
          </a:p>
          <a:p>
            <a:pPr marL="0" indent="0">
              <a:buNone/>
            </a:pPr>
            <a:r>
              <a:rPr lang="en-US" dirty="0"/>
              <a:t>See Stephen Devereux, </a:t>
            </a:r>
            <a:r>
              <a:rPr lang="en-US" i="1" dirty="0"/>
              <a:t>Theories of Famine </a:t>
            </a:r>
            <a:r>
              <a:rPr lang="en-US" dirty="0"/>
              <a:t>(1993)</a:t>
            </a:r>
          </a:p>
        </p:txBody>
      </p:sp>
    </p:spTree>
    <p:extLst>
      <p:ext uri="{BB962C8B-B14F-4D97-AF65-F5344CB8AC3E}">
        <p14:creationId xmlns:p14="http://schemas.microsoft.com/office/powerpoint/2010/main" val="21084109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64776" y="274638"/>
            <a:ext cx="8122024" cy="841468"/>
          </a:xfrm>
        </p:spPr>
        <p:txBody>
          <a:bodyPr>
            <a:normAutofit fontScale="90000"/>
          </a:bodyPr>
          <a:lstStyle/>
          <a:p>
            <a:br>
              <a:rPr lang="en-US" sz="2800" b="1" dirty="0"/>
            </a:br>
            <a:br>
              <a:rPr lang="en-US" sz="2800" b="1" dirty="0"/>
            </a:br>
            <a:r>
              <a:rPr lang="en-US" sz="2800" b="1" dirty="0"/>
              <a:t>A Technical Definition of Famine</a:t>
            </a:r>
            <a:br>
              <a:rPr lang="en-US" sz="2800" b="1" dirty="0"/>
            </a:br>
            <a:br>
              <a:rPr lang="en-US" sz="2800" dirty="0"/>
            </a:br>
            <a:endParaRPr lang="en-US" sz="2800" dirty="0"/>
          </a:p>
        </p:txBody>
      </p:sp>
      <p:sp>
        <p:nvSpPr>
          <p:cNvPr id="8" name="Content Placeholder 7"/>
          <p:cNvSpPr>
            <a:spLocks noGrp="1"/>
          </p:cNvSpPr>
          <p:nvPr>
            <p:ph idx="1"/>
          </p:nvPr>
        </p:nvSpPr>
        <p:spPr>
          <a:xfrm>
            <a:off x="457200" y="1465730"/>
            <a:ext cx="8229600" cy="4525963"/>
          </a:xfrm>
        </p:spPr>
        <p:txBody>
          <a:bodyPr>
            <a:normAutofit lnSpcReduction="10000"/>
          </a:bodyPr>
          <a:lstStyle/>
          <a:p>
            <a:endParaRPr lang="en-US" dirty="0"/>
          </a:p>
          <a:p>
            <a:r>
              <a:rPr lang="en-US" dirty="0"/>
              <a:t>Increase in daily death rates</a:t>
            </a:r>
          </a:p>
          <a:p>
            <a:r>
              <a:rPr lang="en-US" dirty="0"/>
              <a:t>Increase in number of ‘wasted’ children (i.e. children who weigh significantly below the mean)</a:t>
            </a:r>
          </a:p>
          <a:p>
            <a:r>
              <a:rPr lang="en-US" dirty="0"/>
              <a:t>Increase in deficiency diseases (especially kwashiorkor)</a:t>
            </a:r>
          </a:p>
          <a:p>
            <a:endParaRPr lang="en-US" dirty="0"/>
          </a:p>
          <a:p>
            <a:pPr marL="0" indent="0">
              <a:buNone/>
            </a:pPr>
            <a:r>
              <a:rPr lang="en-US" sz="2000" dirty="0"/>
              <a:t>(From </a:t>
            </a:r>
            <a:r>
              <a:rPr lang="en-US" sz="2000" dirty="0" err="1"/>
              <a:t>O’Gráda</a:t>
            </a:r>
            <a:r>
              <a:rPr lang="en-US" sz="2000" dirty="0"/>
              <a:t>, </a:t>
            </a:r>
            <a:r>
              <a:rPr lang="en-US" sz="2000" i="1" dirty="0"/>
              <a:t>Famine: A Short History</a:t>
            </a:r>
            <a:r>
              <a:rPr lang="en-US" sz="2000" dirty="0"/>
              <a:t>)</a:t>
            </a:r>
          </a:p>
        </p:txBody>
      </p:sp>
    </p:spTree>
    <p:extLst>
      <p:ext uri="{BB962C8B-B14F-4D97-AF65-F5344CB8AC3E}">
        <p14:creationId xmlns:p14="http://schemas.microsoft.com/office/powerpoint/2010/main" val="42782260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74637"/>
            <a:ext cx="8229600" cy="1782763"/>
          </a:xfrm>
        </p:spPr>
        <p:txBody>
          <a:bodyPr>
            <a:normAutofit/>
          </a:bodyPr>
          <a:lstStyle/>
          <a:p>
            <a:r>
              <a:rPr lang="en-US" sz="3100" b="1" dirty="0"/>
              <a:t>Cormac </a:t>
            </a:r>
            <a:r>
              <a:rPr lang="en-US" sz="3100" b="1" dirty="0" err="1"/>
              <a:t>O’Gráda’s</a:t>
            </a:r>
            <a:r>
              <a:rPr lang="en-US" sz="3100" b="1" dirty="0"/>
              <a:t> definition</a:t>
            </a:r>
            <a:endParaRPr lang="en-US" sz="2800" dirty="0"/>
          </a:p>
        </p:txBody>
      </p:sp>
      <p:sp>
        <p:nvSpPr>
          <p:cNvPr id="8" name="Content Placeholder 7"/>
          <p:cNvSpPr>
            <a:spLocks noGrp="1"/>
          </p:cNvSpPr>
          <p:nvPr>
            <p:ph idx="1"/>
          </p:nvPr>
        </p:nvSpPr>
        <p:spPr/>
        <p:txBody>
          <a:bodyPr/>
          <a:lstStyle/>
          <a:p>
            <a:endParaRPr lang="en-US" dirty="0"/>
          </a:p>
          <a:p>
            <a:endParaRPr lang="en-US" dirty="0"/>
          </a:p>
          <a:p>
            <a:pPr marL="0" indent="0">
              <a:buNone/>
            </a:pPr>
            <a:r>
              <a:rPr lang="en-US" dirty="0"/>
              <a:t>‘a shortage of food or purchasing power that leads directly to excess mortality from starvation or hunger-induced diseases’</a:t>
            </a:r>
          </a:p>
          <a:p>
            <a:endParaRPr lang="en-US" dirty="0"/>
          </a:p>
          <a:p>
            <a:pPr marL="0" indent="0">
              <a:buNone/>
            </a:pPr>
            <a:br>
              <a:rPr lang="en-US" sz="3600" b="1" dirty="0"/>
            </a:br>
            <a:r>
              <a:rPr lang="en-US" sz="2400" dirty="0"/>
              <a:t>(</a:t>
            </a:r>
            <a:r>
              <a:rPr lang="en-US" sz="2400" i="1" dirty="0"/>
              <a:t>Famine: A Short History</a:t>
            </a:r>
            <a:r>
              <a:rPr lang="en-US" sz="2400" dirty="0"/>
              <a:t>)</a:t>
            </a:r>
          </a:p>
        </p:txBody>
      </p:sp>
      <p:pic>
        <p:nvPicPr>
          <p:cNvPr id="2" name="Picture 1">
            <a:extLst>
              <a:ext uri="{FF2B5EF4-FFF2-40B4-BE49-F238E27FC236}">
                <a16:creationId xmlns:a16="http://schemas.microsoft.com/office/drawing/2014/main" id="{761D9A71-0D81-8643-B63F-E29184AE762A}"/>
              </a:ext>
            </a:extLst>
          </p:cNvPr>
          <p:cNvPicPr>
            <a:picLocks noChangeAspect="1"/>
          </p:cNvPicPr>
          <p:nvPr/>
        </p:nvPicPr>
        <p:blipFill>
          <a:blip r:embed="rId2"/>
          <a:stretch>
            <a:fillRect/>
          </a:stretch>
        </p:blipFill>
        <p:spPr>
          <a:xfrm>
            <a:off x="5763185" y="4525963"/>
            <a:ext cx="2781300" cy="2057400"/>
          </a:xfrm>
          <a:prstGeom prst="rect">
            <a:avLst/>
          </a:prstGeom>
        </p:spPr>
      </p:pic>
    </p:spTree>
    <p:extLst>
      <p:ext uri="{BB962C8B-B14F-4D97-AF65-F5344CB8AC3E}">
        <p14:creationId xmlns:p14="http://schemas.microsoft.com/office/powerpoint/2010/main" val="13954793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2800" b="1" dirty="0"/>
              <a:t>Symptoms of Famines</a:t>
            </a:r>
            <a:endParaRPr lang="en-US" sz="2800" dirty="0"/>
          </a:p>
        </p:txBody>
      </p:sp>
      <p:sp>
        <p:nvSpPr>
          <p:cNvPr id="8" name="Content Placeholder 7"/>
          <p:cNvSpPr>
            <a:spLocks noGrp="1"/>
          </p:cNvSpPr>
          <p:nvPr>
            <p:ph idx="1"/>
          </p:nvPr>
        </p:nvSpPr>
        <p:spPr/>
        <p:txBody>
          <a:bodyPr>
            <a:normAutofit fontScale="92500" lnSpcReduction="10000"/>
          </a:bodyPr>
          <a:lstStyle/>
          <a:p>
            <a:endParaRPr lang="en-US" dirty="0"/>
          </a:p>
          <a:p>
            <a:r>
              <a:rPr lang="en-US" dirty="0"/>
              <a:t>Rising prices</a:t>
            </a:r>
          </a:p>
          <a:p>
            <a:r>
              <a:rPr lang="en-US" dirty="0"/>
              <a:t>Food riots</a:t>
            </a:r>
          </a:p>
          <a:p>
            <a:r>
              <a:rPr lang="en-US" dirty="0"/>
              <a:t>Increase in crimes against property</a:t>
            </a:r>
          </a:p>
          <a:p>
            <a:r>
              <a:rPr lang="en-US" dirty="0"/>
              <a:t>Significant number of deaths from starvation</a:t>
            </a:r>
          </a:p>
          <a:p>
            <a:r>
              <a:rPr lang="en-US" dirty="0"/>
              <a:t>Rise in temporary migration</a:t>
            </a:r>
          </a:p>
          <a:p>
            <a:r>
              <a:rPr lang="en-US" dirty="0"/>
              <a:t>Fear of, and emergence of, infectious diseases</a:t>
            </a:r>
          </a:p>
          <a:p>
            <a:pPr marL="0" indent="0">
              <a:buNone/>
            </a:pPr>
            <a:endParaRPr lang="en-US" sz="2200" dirty="0"/>
          </a:p>
          <a:p>
            <a:pPr marL="0" indent="0">
              <a:buNone/>
            </a:pPr>
            <a:r>
              <a:rPr lang="en-US" sz="2200" dirty="0"/>
              <a:t>(from </a:t>
            </a:r>
            <a:r>
              <a:rPr lang="en-US" sz="2200" dirty="0" err="1"/>
              <a:t>O’Gráda</a:t>
            </a:r>
            <a:r>
              <a:rPr lang="en-US" sz="2200" dirty="0"/>
              <a:t>, </a:t>
            </a:r>
            <a:r>
              <a:rPr lang="en-US" sz="2200" i="1" dirty="0"/>
              <a:t>Famine: A Short History</a:t>
            </a:r>
            <a:r>
              <a:rPr lang="en-US" sz="2200" dirty="0"/>
              <a:t>)</a:t>
            </a:r>
          </a:p>
        </p:txBody>
      </p:sp>
    </p:spTree>
    <p:extLst>
      <p:ext uri="{BB962C8B-B14F-4D97-AF65-F5344CB8AC3E}">
        <p14:creationId xmlns:p14="http://schemas.microsoft.com/office/powerpoint/2010/main" val="36219152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9"/>
          </a:xfrm>
        </p:spPr>
        <p:txBody>
          <a:bodyPr>
            <a:normAutofit fontScale="90000"/>
          </a:bodyPr>
          <a:lstStyle/>
          <a:p>
            <a:r>
              <a:rPr lang="en-US" b="1" dirty="0"/>
              <a:t>  </a:t>
            </a:r>
          </a:p>
        </p:txBody>
      </p:sp>
      <p:sp>
        <p:nvSpPr>
          <p:cNvPr id="3" name="Content Placeholder 2"/>
          <p:cNvSpPr>
            <a:spLocks noGrp="1"/>
          </p:cNvSpPr>
          <p:nvPr>
            <p:ph idx="1"/>
          </p:nvPr>
        </p:nvSpPr>
        <p:spPr>
          <a:xfrm>
            <a:off x="457200" y="874059"/>
            <a:ext cx="8229600" cy="5709303"/>
          </a:xfrm>
        </p:spPr>
        <p:txBody>
          <a:bodyPr/>
          <a:lstStyle/>
          <a:p>
            <a:r>
              <a:rPr lang="en-US" dirty="0"/>
              <a:t>Do more women die than men? </a:t>
            </a:r>
          </a:p>
          <a:p>
            <a:pPr marL="0" indent="0">
              <a:buNone/>
            </a:pPr>
            <a:r>
              <a:rPr lang="en-US" dirty="0"/>
              <a:t>	(</a:t>
            </a:r>
            <a:r>
              <a:rPr lang="en-US" dirty="0" err="1"/>
              <a:t>O’Grada</a:t>
            </a:r>
            <a:r>
              <a:rPr lang="en-US" dirty="0"/>
              <a:t> says no)</a:t>
            </a:r>
          </a:p>
          <a:p>
            <a:pPr marL="0" indent="0">
              <a:buNone/>
            </a:pPr>
            <a:endParaRPr lang="en-US" dirty="0"/>
          </a:p>
          <a:p>
            <a:r>
              <a:rPr lang="en-US" dirty="0"/>
              <a:t>Greatest mortality usually among young children but young children usually have the highest death rates even in normal times</a:t>
            </a:r>
          </a:p>
          <a:p>
            <a:pPr marL="0" indent="0">
              <a:buNone/>
            </a:pPr>
            <a:endParaRPr lang="en-US" dirty="0"/>
          </a:p>
          <a:p>
            <a:r>
              <a:rPr lang="en-US" dirty="0"/>
              <a:t>Deaths from starvation vs. deaths from disease (typhus, dysentery, cholera . . .)</a:t>
            </a:r>
          </a:p>
        </p:txBody>
      </p:sp>
    </p:spTree>
    <p:extLst>
      <p:ext uri="{BB962C8B-B14F-4D97-AF65-F5344CB8AC3E}">
        <p14:creationId xmlns:p14="http://schemas.microsoft.com/office/powerpoint/2010/main" val="19824305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5362"/>
          </a:xfrm>
        </p:spPr>
        <p:txBody>
          <a:bodyPr>
            <a:normAutofit fontScale="90000"/>
          </a:bodyPr>
          <a:lstStyle/>
          <a:p>
            <a:r>
              <a:rPr lang="en-GB" sz="3200" b="1" dirty="0"/>
              <a:t>Hunger and the Market: Food Riots</a:t>
            </a:r>
            <a:br>
              <a:rPr lang="en-GB" sz="3200" i="1" dirty="0"/>
            </a:br>
            <a:endParaRPr lang="en-US" sz="3200" dirty="0"/>
          </a:p>
        </p:txBody>
      </p:sp>
      <p:sp>
        <p:nvSpPr>
          <p:cNvPr id="5" name="Text Placeholder 4"/>
          <p:cNvSpPr>
            <a:spLocks noGrp="1"/>
          </p:cNvSpPr>
          <p:nvPr>
            <p:ph type="body" idx="1"/>
          </p:nvPr>
        </p:nvSpPr>
        <p:spPr/>
        <p:txBody>
          <a:bodyPr>
            <a:normAutofit fontScale="92500" lnSpcReduction="20000"/>
          </a:bodyPr>
          <a:lstStyle/>
          <a:p>
            <a:r>
              <a:rPr lang="en-US" dirty="0"/>
              <a:t>Food riot in Dungarvan, County Waterford (1846)</a:t>
            </a:r>
          </a:p>
        </p:txBody>
      </p:sp>
      <p:sp>
        <p:nvSpPr>
          <p:cNvPr id="7" name="Content Placeholder 6"/>
          <p:cNvSpPr>
            <a:spLocks noGrp="1"/>
          </p:cNvSpPr>
          <p:nvPr>
            <p:ph sz="quarter" idx="4"/>
          </p:nvPr>
        </p:nvSpPr>
        <p:spPr>
          <a:xfrm>
            <a:off x="4645025" y="1270000"/>
            <a:ext cx="4041775" cy="4856163"/>
          </a:xfrm>
        </p:spPr>
        <p:txBody>
          <a:bodyPr/>
          <a:lstStyle/>
          <a:p>
            <a:r>
              <a:rPr lang="en-US" dirty="0"/>
              <a:t>Food riots aimed at merchants</a:t>
            </a:r>
          </a:p>
          <a:p>
            <a:endParaRPr lang="en-US" dirty="0"/>
          </a:p>
          <a:p>
            <a:r>
              <a:rPr lang="en-US" dirty="0"/>
              <a:t>Suspicion that ‘there’s no famine at all really . . . It’s profiteers, cornering the market’ </a:t>
            </a:r>
            <a:r>
              <a:rPr lang="en-US" sz="1800" dirty="0"/>
              <a:t>(to quote from Alessandro Manzoni’s 1827 novel </a:t>
            </a:r>
            <a:r>
              <a:rPr lang="en-US" sz="1800" i="1" dirty="0"/>
              <a:t>The Betrothed</a:t>
            </a:r>
            <a:r>
              <a:rPr lang="en-US" sz="1800" dirty="0"/>
              <a:t>)</a:t>
            </a:r>
          </a:p>
          <a:p>
            <a:pPr marL="0" indent="0">
              <a:buNone/>
            </a:pPr>
            <a:endParaRPr lang="en-US" dirty="0"/>
          </a:p>
          <a:p>
            <a:r>
              <a:rPr lang="en-US" dirty="0"/>
              <a:t>Legislation to prevent hoarding </a:t>
            </a:r>
          </a:p>
          <a:p>
            <a:endParaRPr lang="en-US" dirty="0"/>
          </a:p>
          <a:p>
            <a:endParaRPr lang="en-US" dirty="0"/>
          </a:p>
        </p:txBody>
      </p:sp>
      <p:pic>
        <p:nvPicPr>
          <p:cNvPr id="8" name="Content Placeholder 7">
            <a:extLst>
              <a:ext uri="{FF2B5EF4-FFF2-40B4-BE49-F238E27FC236}">
                <a16:creationId xmlns:a16="http://schemas.microsoft.com/office/drawing/2014/main" id="{1E6F2D3B-661E-7346-A46E-04B6B1F9FCC0}"/>
              </a:ext>
            </a:extLst>
          </p:cNvPr>
          <p:cNvPicPr>
            <a:picLocks noGrp="1" noChangeAspect="1"/>
          </p:cNvPicPr>
          <p:nvPr>
            <p:ph sz="half" idx="2"/>
          </p:nvPr>
        </p:nvPicPr>
        <p:blipFill>
          <a:blip r:embed="rId2"/>
          <a:stretch>
            <a:fillRect/>
          </a:stretch>
        </p:blipFill>
        <p:spPr>
          <a:xfrm>
            <a:off x="800894" y="2626519"/>
            <a:ext cx="3352800" cy="3048000"/>
          </a:xfrm>
          <a:prstGeom prst="rect">
            <a:avLst/>
          </a:prstGeom>
        </p:spPr>
      </p:pic>
    </p:spTree>
    <p:extLst>
      <p:ext uri="{BB962C8B-B14F-4D97-AF65-F5344CB8AC3E}">
        <p14:creationId xmlns:p14="http://schemas.microsoft.com/office/powerpoint/2010/main" val="25404911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3130</TotalTime>
  <Words>1263</Words>
  <Application>Microsoft Macintosh PowerPoint</Application>
  <PresentationFormat>On-screen Show (4:3)</PresentationFormat>
  <Paragraphs>169</Paragraphs>
  <Slides>33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33</vt:i4>
      </vt:variant>
    </vt:vector>
  </HeadingPairs>
  <TitlesOfParts>
    <vt:vector size="36" baseType="lpstr">
      <vt:lpstr>Arial</vt:lpstr>
      <vt:lpstr>Calibri</vt:lpstr>
      <vt:lpstr>Office Theme</vt:lpstr>
      <vt:lpstr> Famine, Entitlement and Inequality </vt:lpstr>
      <vt:lpstr>Estimated Death Tolls from Some Modern Famines</vt:lpstr>
      <vt:lpstr> The Russian famine  of 1921</vt:lpstr>
      <vt:lpstr> What is a famine? </vt:lpstr>
      <vt:lpstr>  A Technical Definition of Famine  </vt:lpstr>
      <vt:lpstr>Cormac O’Gráda’s definition</vt:lpstr>
      <vt:lpstr>Symptoms of Famines</vt:lpstr>
      <vt:lpstr>  </vt:lpstr>
      <vt:lpstr>Hunger and the Market: Food Riots </vt:lpstr>
      <vt:lpstr>‘Moral Economy’</vt:lpstr>
      <vt:lpstr>A 'forestaller’ is dragged along to the cheers of a crowd. One shouts: “How much now you rogue in grain?”</vt:lpstr>
      <vt:lpstr>What is the best way to prevent famine?</vt:lpstr>
      <vt:lpstr>Great Irish Famine</vt:lpstr>
      <vt:lpstr>  </vt:lpstr>
      <vt:lpstr>From Peasants to a Rural Proletariat?</vt:lpstr>
      <vt:lpstr>Markets and Famines</vt:lpstr>
      <vt:lpstr>Amartya Sen</vt:lpstr>
      <vt:lpstr>Amartya Sen, Poverty and Famines: An Essay on Entitlement and Deprivation (1981)</vt:lpstr>
      <vt:lpstr>In other words,  </vt:lpstr>
      <vt:lpstr>Sen, Poverty and Famines </vt:lpstr>
      <vt:lpstr>Irish grain imports and exports</vt:lpstr>
      <vt:lpstr>'Entitlement’ Approach</vt:lpstr>
      <vt:lpstr>  ‘Exchange entitlement’  </vt:lpstr>
      <vt:lpstr>Factors determining a person’s exchange entitlement include</vt:lpstr>
      <vt:lpstr>An Entitlement Approach to Starvation</vt:lpstr>
      <vt:lpstr>Sen, Poverty and Famines</vt:lpstr>
      <vt:lpstr>Sen, Poverty and Famines</vt:lpstr>
      <vt:lpstr>Sen, Poverty and Famines</vt:lpstr>
      <vt:lpstr>Great Bengal Famine of 1943-1944</vt:lpstr>
      <vt:lpstr> </vt:lpstr>
      <vt:lpstr>Drawings of the Bengal Famine by the Bangladeshi artist Zoinul Abedin.</vt:lpstr>
      <vt:lpstr> </vt:lpstr>
      <vt:lpstr>Markets and Famines: different views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Earle</dc:creator>
  <cp:lastModifiedBy>Earle, Rebecca</cp:lastModifiedBy>
  <cp:revision>297</cp:revision>
  <dcterms:created xsi:type="dcterms:W3CDTF">2016-10-24T13:09:08Z</dcterms:created>
  <dcterms:modified xsi:type="dcterms:W3CDTF">2021-11-01T08:43:27Z</dcterms:modified>
</cp:coreProperties>
</file>