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451" r:id="rId2"/>
    <p:sldId id="427" r:id="rId3"/>
    <p:sldId id="391" r:id="rId4"/>
    <p:sldId id="360" r:id="rId5"/>
    <p:sldId id="361" r:id="rId6"/>
    <p:sldId id="362" r:id="rId7"/>
    <p:sldId id="453" r:id="rId8"/>
    <p:sldId id="440" r:id="rId9"/>
    <p:sldId id="363" r:id="rId10"/>
    <p:sldId id="285" r:id="rId11"/>
    <p:sldId id="259" r:id="rId12"/>
    <p:sldId id="261" r:id="rId13"/>
    <p:sldId id="286" r:id="rId14"/>
    <p:sldId id="421" r:id="rId15"/>
    <p:sldId id="423" r:id="rId16"/>
    <p:sldId id="424" r:id="rId17"/>
    <p:sldId id="287" r:id="rId18"/>
    <p:sldId id="369" r:id="rId19"/>
    <p:sldId id="372" r:id="rId20"/>
    <p:sldId id="263" r:id="rId21"/>
    <p:sldId id="279" r:id="rId22"/>
    <p:sldId id="386" r:id="rId23"/>
    <p:sldId id="387" r:id="rId24"/>
    <p:sldId id="433" r:id="rId25"/>
    <p:sldId id="294" r:id="rId26"/>
    <p:sldId id="295" r:id="rId27"/>
    <p:sldId id="464" r:id="rId28"/>
    <p:sldId id="463" r:id="rId29"/>
    <p:sldId id="465" r:id="rId30"/>
    <p:sldId id="443" r:id="rId31"/>
    <p:sldId id="450" r:id="rId32"/>
    <p:sldId id="466" r:id="rId33"/>
    <p:sldId id="468" r:id="rId34"/>
    <p:sldId id="446" r:id="rId35"/>
    <p:sldId id="458" r:id="rId36"/>
    <p:sldId id="459" r:id="rId37"/>
    <p:sldId id="431" r:id="rId38"/>
    <p:sldId id="441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99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21" autoAdjust="0"/>
    <p:restoredTop sz="86477" autoAdjust="0"/>
  </p:normalViewPr>
  <p:slideViewPr>
    <p:cSldViewPr>
      <p:cViewPr varScale="1">
        <p:scale>
          <a:sx n="105" d="100"/>
          <a:sy n="105" d="100"/>
        </p:scale>
        <p:origin x="-13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D7661-7A39-6441-A643-5FBB22EA0578}" type="datetimeFigureOut">
              <a:rPr lang="en-US" smtClean="0"/>
              <a:t>24/02/17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5AE23-5514-1C42-85FC-A4764C8A6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68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87221C39-AC72-46E6-8D34-263EDD22B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402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600CBD-D0DE-4A4F-BEBA-BFFB5D1926DE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6384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221C39-AC72-46E6-8D34-263EDD22B0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29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EA9782-7624-4D43-8DB2-B597431A53C2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03842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EBBD2F-1170-4F7D-B0DB-F427DFF1D48D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Vegetarians--Avoid Meat (Poultry and Red Meats) Products</a:t>
            </a:r>
          </a:p>
          <a:p>
            <a:r>
              <a:rPr lang="en-US" dirty="0" smtClean="0"/>
              <a:t>  Lacto-</a:t>
            </a:r>
            <a:r>
              <a:rPr lang="en-US" dirty="0" err="1" smtClean="0"/>
              <a:t>Ovo</a:t>
            </a:r>
            <a:r>
              <a:rPr lang="en-US" dirty="0" smtClean="0"/>
              <a:t> Vegetarians</a:t>
            </a:r>
          </a:p>
          <a:p>
            <a:r>
              <a:rPr lang="en-US" dirty="0" smtClean="0"/>
              <a:t>    Buy Dairy and </a:t>
            </a:r>
            <a:r>
              <a:rPr lang="en-US" dirty="0" err="1" smtClean="0"/>
              <a:t>Pareve</a:t>
            </a:r>
            <a:r>
              <a:rPr lang="en-US" dirty="0" smtClean="0"/>
              <a:t> Products</a:t>
            </a:r>
          </a:p>
          <a:p>
            <a:r>
              <a:rPr lang="en-US" dirty="0" smtClean="0"/>
              <a:t>  Vegans</a:t>
            </a:r>
          </a:p>
          <a:p>
            <a:r>
              <a:rPr lang="en-US" dirty="0" smtClean="0"/>
              <a:t>    Buy </a:t>
            </a:r>
            <a:r>
              <a:rPr lang="en-US" dirty="0" err="1" smtClean="0"/>
              <a:t>Pareve</a:t>
            </a:r>
            <a:r>
              <a:rPr lang="en-US" dirty="0" smtClean="0"/>
              <a:t> Only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Pesca</a:t>
            </a:r>
            <a:r>
              <a:rPr lang="en-US" dirty="0" smtClean="0"/>
              <a:t>-Lacto-</a:t>
            </a:r>
            <a:r>
              <a:rPr lang="en-US" dirty="0" err="1" smtClean="0"/>
              <a:t>Ovo</a:t>
            </a:r>
            <a:r>
              <a:rPr lang="en-US" dirty="0" smtClean="0"/>
              <a:t> Vegetarians</a:t>
            </a:r>
          </a:p>
          <a:p>
            <a:r>
              <a:rPr lang="en-US" dirty="0" smtClean="0"/>
              <a:t>    Buy Dairy and </a:t>
            </a:r>
            <a:r>
              <a:rPr lang="en-US" dirty="0" err="1" smtClean="0"/>
              <a:t>Pareve</a:t>
            </a:r>
            <a:r>
              <a:rPr lang="en-US" dirty="0" smtClean="0"/>
              <a:t> Products</a:t>
            </a:r>
          </a:p>
          <a:p>
            <a:r>
              <a:rPr lang="en-US" dirty="0" smtClean="0"/>
              <a:t>Allergies</a:t>
            </a:r>
          </a:p>
          <a:p>
            <a:r>
              <a:rPr lang="en-US" dirty="0" smtClean="0"/>
              <a:t>  To Dairy Products -- buy </a:t>
            </a:r>
            <a:r>
              <a:rPr lang="en-US" dirty="0" err="1" smtClean="0"/>
              <a:t>pareve</a:t>
            </a:r>
            <a:endParaRPr lang="en-US" dirty="0" smtClean="0"/>
          </a:p>
          <a:p>
            <a:r>
              <a:rPr lang="en-US" dirty="0" smtClean="0"/>
              <a:t>  To Grain Products -- buy Passover</a:t>
            </a:r>
          </a:p>
          <a:p>
            <a:r>
              <a:rPr lang="en-US" dirty="0" smtClean="0"/>
              <a:t>  To Legume Products -- buy Passover</a:t>
            </a:r>
          </a:p>
        </p:txBody>
      </p:sp>
    </p:spTree>
    <p:extLst>
      <p:ext uri="{BB962C8B-B14F-4D97-AF65-F5344CB8AC3E}">
        <p14:creationId xmlns:p14="http://schemas.microsoft.com/office/powerpoint/2010/main" val="3314604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3C496-ADFE-4A93-93FC-CFCDC0D1D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29AA2-BD86-40D2-A701-D8D931219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EE7F4-C9DA-41D6-8D08-456E8378A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99DEE-BBAD-4E42-9035-B38E26506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3935B-CFE0-49EC-B75E-77B3FD9F9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AC001-99F7-4EA5-B1C2-C39D816E8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CEFF9-5C75-4D6D-BCF3-A33B8836C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CE8F-24AE-4E3A-95D2-3C6CB4A64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2900C-5804-4082-802D-66E5E3FAC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A1083-5324-43DB-8D97-93E3217C2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3584B-AD5B-4F87-AB95-B1F5AD770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6B2E5771-9654-47D8-9A80-67785EF5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2209800"/>
          </a:xfrm>
        </p:spPr>
        <p:txBody>
          <a:bodyPr/>
          <a:lstStyle/>
          <a:p>
            <a:r>
              <a:rPr lang="en-US" dirty="0" smtClean="0"/>
              <a:t>Kosher  (Jewish) and Halal (Muslim)  Food Regulations </a:t>
            </a:r>
            <a:endParaRPr lang="en-US" dirty="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514600"/>
            <a:ext cx="7772400" cy="4343400"/>
          </a:xfrm>
        </p:spPr>
        <p:txBody>
          <a:bodyPr/>
          <a:lstStyle/>
          <a:p>
            <a:pPr algn="ctr"/>
            <a:r>
              <a:rPr lang="en-US" sz="3000" dirty="0" smtClean="0"/>
              <a:t>A Secular Food Science Perspective</a:t>
            </a:r>
          </a:p>
          <a:p>
            <a:pPr algn="ctr"/>
            <a:r>
              <a:rPr lang="en-US" sz="3000" dirty="0" smtClean="0"/>
              <a:t>Joe M. Regenstein</a:t>
            </a:r>
          </a:p>
          <a:p>
            <a:pPr algn="ctr"/>
            <a:r>
              <a:rPr lang="en-US" sz="3000" smtClean="0"/>
              <a:t>Professor Emeritus </a:t>
            </a:r>
            <a:r>
              <a:rPr lang="en-US" sz="3000" dirty="0" smtClean="0"/>
              <a:t>of Food Science</a:t>
            </a:r>
          </a:p>
          <a:p>
            <a:pPr algn="ctr"/>
            <a:r>
              <a:rPr lang="en-US" sz="3000" dirty="0" smtClean="0"/>
              <a:t>Head: Cornell Kosher and Halal Food Initiative</a:t>
            </a:r>
          </a:p>
          <a:p>
            <a:pPr algn="ctr"/>
            <a:r>
              <a:rPr lang="en-US" sz="3000" dirty="0" smtClean="0">
                <a:solidFill>
                  <a:schemeClr val="accent2"/>
                </a:solidFill>
              </a:rPr>
              <a:t>jmr9@cornell.edu</a:t>
            </a:r>
            <a:endParaRPr lang="en-US" sz="3000" dirty="0">
              <a:solidFill>
                <a:schemeClr val="accent2"/>
              </a:solidFill>
            </a:endParaRPr>
          </a:p>
          <a:p>
            <a:pPr algn="ctr"/>
            <a:r>
              <a:rPr lang="en-US" sz="3000" dirty="0" smtClean="0"/>
              <a:t>Warwick University</a:t>
            </a:r>
          </a:p>
          <a:p>
            <a:pPr algn="ctr"/>
            <a:r>
              <a:rPr lang="en-US" sz="3000" dirty="0" smtClean="0"/>
              <a:t>February 23, 2017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r>
              <a:rPr lang="en-US" dirty="0" smtClean="0"/>
              <a:t>How Do You Tell That a Food is Kosher or Halal?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0"/>
            <a:ext cx="9144000" cy="5791200"/>
          </a:xfrm>
        </p:spPr>
        <p:txBody>
          <a:bodyPr/>
          <a:lstStyle/>
          <a:p>
            <a:r>
              <a:rPr lang="en-US" dirty="0" smtClean="0"/>
              <a:t>Because it says so specifically on the product </a:t>
            </a:r>
          </a:p>
          <a:p>
            <a:endParaRPr lang="en-US" dirty="0" smtClean="0"/>
          </a:p>
          <a:p>
            <a:r>
              <a:rPr lang="en-US" dirty="0" smtClean="0"/>
              <a:t>It has a kosher (</a:t>
            </a:r>
            <a:r>
              <a:rPr lang="en-US" dirty="0" err="1" smtClean="0"/>
              <a:t>hechsher</a:t>
            </a:r>
            <a:r>
              <a:rPr lang="en-US" dirty="0" smtClean="0"/>
              <a:t>) or halal marking on it</a:t>
            </a:r>
          </a:p>
          <a:p>
            <a:endParaRPr lang="en-US" dirty="0" smtClean="0"/>
          </a:p>
          <a:p>
            <a:r>
              <a:rPr lang="en-US" dirty="0" smtClean="0"/>
              <a:t>The buyer has a “letter/document” from a “recognized” authority attesting to the product’s status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Pepperidge Farms</a:t>
            </a:r>
          </a:p>
        </p:txBody>
      </p:sp>
      <p:pic>
        <p:nvPicPr>
          <p:cNvPr id="13315" name="Picture 3" descr="PEPPER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029200"/>
            <a:ext cx="51816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869581"/>
            <a:ext cx="6629400" cy="4114800"/>
          </a:xfrm>
        </p:spPr>
        <p:txBody>
          <a:bodyPr/>
          <a:lstStyle/>
          <a:p>
            <a:r>
              <a:rPr lang="en-US" dirty="0" smtClean="0"/>
              <a:t>Notice that the </a:t>
            </a:r>
            <a:r>
              <a:rPr lang="en-US" i="1" dirty="0" err="1" smtClean="0"/>
              <a:t>Hechsher</a:t>
            </a:r>
            <a:r>
              <a:rPr lang="en-US" i="1" dirty="0" smtClean="0"/>
              <a:t> </a:t>
            </a:r>
            <a:r>
              <a:rPr lang="en-US" dirty="0" smtClean="0"/>
              <a:t>(kosher symbol) is the same size as the</a:t>
            </a:r>
          </a:p>
          <a:p>
            <a:r>
              <a:rPr lang="en-US" dirty="0" smtClean="0"/>
              <a:t> net weight statement --- clearly</a:t>
            </a:r>
          </a:p>
          <a:p>
            <a:r>
              <a:rPr lang="en-US" dirty="0" smtClean="0"/>
              <a:t>  an advertising symbol </a:t>
            </a:r>
          </a:p>
        </p:txBody>
      </p:sp>
      <p:pic>
        <p:nvPicPr>
          <p:cNvPr id="13317" name="Picture 5" descr="COOKI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4763" y="2013549"/>
            <a:ext cx="2103437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867508"/>
          </a:xfrm>
        </p:spPr>
        <p:txBody>
          <a:bodyPr/>
          <a:lstStyle/>
          <a:p>
            <a:r>
              <a:rPr lang="en-US" dirty="0" smtClean="0"/>
              <a:t>Heinz Vegetarian Beans</a:t>
            </a:r>
          </a:p>
        </p:txBody>
      </p:sp>
      <p:pic>
        <p:nvPicPr>
          <p:cNvPr id="14339" name="Picture 3" descr="60YEA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295400"/>
            <a:ext cx="5105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EIN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69" y="2133600"/>
            <a:ext cx="3871913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175743" y="4499491"/>
            <a:ext cx="48311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Vegetarian Bean: </a:t>
            </a:r>
          </a:p>
          <a:p>
            <a:r>
              <a:rPr lang="en-US" dirty="0" smtClean="0"/>
              <a:t>Superior Stamp of Quality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r>
              <a:rPr lang="en-US" dirty="0" smtClean="0"/>
              <a:t>Who Provides Kosher Supervision?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National supervision agencies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	Some are communally owned and others are privately owned</a:t>
            </a:r>
          </a:p>
          <a:p>
            <a:pPr>
              <a:lnSpc>
                <a:spcPct val="90000"/>
              </a:lnSpc>
            </a:pPr>
            <a:r>
              <a:rPr lang="en-US" dirty="0"/>
              <a:t>	</a:t>
            </a:r>
            <a:r>
              <a:rPr lang="en-US" dirty="0" smtClean="0"/>
              <a:t>They have become global</a:t>
            </a:r>
          </a:p>
          <a:p>
            <a:pPr>
              <a:lnSpc>
                <a:spcPct val="90000"/>
              </a:lnSpc>
            </a:pPr>
            <a:r>
              <a:rPr lang="en-US" dirty="0"/>
              <a:t>	</a:t>
            </a:r>
            <a:r>
              <a:rPr lang="en-US" dirty="0" smtClean="0"/>
              <a:t>	Will certify in Turkey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Local Community Supervisions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	Often called a “</a:t>
            </a:r>
            <a:r>
              <a:rPr lang="en-US" dirty="0" err="1" smtClean="0"/>
              <a:t>Vaad</a:t>
            </a:r>
            <a:r>
              <a:rPr lang="en-US" dirty="0" smtClean="0"/>
              <a:t>”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Individual Rabbis</a:t>
            </a:r>
          </a:p>
          <a:p>
            <a:pPr>
              <a:lnSpc>
                <a:spcPct val="90000"/>
              </a:lnSpc>
            </a:pPr>
            <a:r>
              <a:rPr lang="en-US" dirty="0"/>
              <a:t>	</a:t>
            </a:r>
            <a:r>
              <a:rPr lang="en-US" dirty="0" smtClean="0"/>
              <a:t>Some of these are also global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Examples of a Few Hechshers</a:t>
            </a:r>
          </a:p>
        </p:txBody>
      </p:sp>
      <p:pic>
        <p:nvPicPr>
          <p:cNvPr id="16387" name="Picture 1027" descr="st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29718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028" descr="CIRCL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514600"/>
            <a:ext cx="5364163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29" descr="KOF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876800"/>
            <a:ext cx="2398713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30" descr="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953000"/>
            <a:ext cx="16510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1031"/>
          <p:cNvSpPr>
            <a:spLocks noGrp="1" noChangeArrowheads="1"/>
          </p:cNvSpPr>
          <p:nvPr>
            <p:ph type="body" idx="4294967295"/>
          </p:nvPr>
        </p:nvSpPr>
        <p:spPr>
          <a:xfrm>
            <a:off x="38100" y="1842931"/>
            <a:ext cx="9067800" cy="4114800"/>
          </a:xfrm>
        </p:spPr>
        <p:txBody>
          <a:bodyPr/>
          <a:lstStyle/>
          <a:p>
            <a:r>
              <a:rPr lang="en-US" dirty="0" smtClean="0"/>
              <a:t>The Four Major Mainstream Supervisions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28600"/>
            <a:ext cx="6248400" cy="838200"/>
          </a:xfrm>
        </p:spPr>
        <p:txBody>
          <a:bodyPr/>
          <a:lstStyle/>
          <a:p>
            <a:r>
              <a:rPr lang="en-US" dirty="0" smtClean="0"/>
              <a:t>The Generic K (or H)</a:t>
            </a:r>
          </a:p>
        </p:txBody>
      </p:sp>
      <p:pic>
        <p:nvPicPr>
          <p:cNvPr id="17412" name="Picture 1029" descr="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743200"/>
            <a:ext cx="170815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1032"/>
          <p:cNvSpPr>
            <a:spLocks noGrp="1" noChangeArrowheads="1"/>
          </p:cNvSpPr>
          <p:nvPr>
            <p:ph type="body" idx="4294967295"/>
          </p:nvPr>
        </p:nvSpPr>
        <p:spPr>
          <a:xfrm>
            <a:off x="78376" y="1795463"/>
            <a:ext cx="4460004" cy="4953000"/>
          </a:xfrm>
          <a:solidFill>
            <a:srgbClr val="FFFF00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The Generic  K --- nobody owns it!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Consumer has no idea who is doing the certification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Importance of having a trademark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17418" name="Picture 1035" descr="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8380" y="2037083"/>
            <a:ext cx="4587875" cy="485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051" descr="myow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52575"/>
            <a:ext cx="55626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05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8229600" cy="1295400"/>
          </a:xfrm>
        </p:spPr>
        <p:txBody>
          <a:bodyPr/>
          <a:lstStyle/>
          <a:p>
            <a:r>
              <a:rPr lang="en-US" dirty="0" smtClean="0"/>
              <a:t>Dual Certified Product – Both Kosher and Halal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53200" y="1800871"/>
            <a:ext cx="259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Arabic 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Hebrew</a:t>
            </a:r>
          </a:p>
          <a:p>
            <a:endParaRPr lang="en-US" dirty="0"/>
          </a:p>
          <a:p>
            <a:r>
              <a:rPr lang="en-US" dirty="0" smtClean="0"/>
              <a:t>Many more dual-certified products in the US marketplace today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" y="228600"/>
            <a:ext cx="8305800" cy="1219200"/>
          </a:xfrm>
        </p:spPr>
        <p:txBody>
          <a:bodyPr/>
          <a:lstStyle/>
          <a:p>
            <a:r>
              <a:rPr lang="en-US" dirty="0" smtClean="0"/>
              <a:t>What Do I Mean by “Mainstream Supervision”?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462152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i="1" dirty="0" smtClean="0"/>
              <a:t>de facto </a:t>
            </a:r>
            <a:r>
              <a:rPr lang="en-US" dirty="0" smtClean="0"/>
              <a:t>dominant standard for the American Orthodox Jewish Community covering over 90% of kosher products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Represented nationally by the “big five” national supervision agencies: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OU, </a:t>
            </a:r>
            <a:r>
              <a:rPr lang="en-US" dirty="0" err="1" smtClean="0"/>
              <a:t>Kof</a:t>
            </a:r>
            <a:r>
              <a:rPr lang="en-US" dirty="0" smtClean="0"/>
              <a:t>-K, Star K, OK, and CRC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Many local communal organizations and individual rabbis subscribe to the same standard</a:t>
            </a:r>
          </a:p>
        </p:txBody>
      </p:sp>
      <p:pic>
        <p:nvPicPr>
          <p:cNvPr id="20484" name="Picture 4" descr="PHIL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6006" y="5429250"/>
            <a:ext cx="1316996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MICHIG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411113"/>
            <a:ext cx="196596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mtClean="0"/>
              <a:t>Mainstream -- Part II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04800" y="1219200"/>
            <a:ext cx="9448800" cy="5638800"/>
          </a:xfrm>
        </p:spPr>
        <p:txBody>
          <a:bodyPr/>
          <a:lstStyle/>
          <a:p>
            <a:pPr lvl="1"/>
            <a:r>
              <a:rPr lang="en-US" dirty="0" smtClean="0"/>
              <a:t>The existence of the mainstream is a fact, not a judgment on my part</a:t>
            </a:r>
          </a:p>
          <a:p>
            <a:pPr lvl="1"/>
            <a:r>
              <a:rPr lang="en-US" dirty="0" smtClean="0"/>
              <a:t>The mainstream does not use exactly the same standards as exist in Israel or Europe but they are close</a:t>
            </a:r>
          </a:p>
          <a:p>
            <a:pPr lvl="1"/>
            <a:r>
              <a:rPr lang="en-US" dirty="0" smtClean="0"/>
              <a:t>The US standard is continually evolving -- current trends are definitely moving towards stricter standards</a:t>
            </a:r>
          </a:p>
          <a:p>
            <a:pPr lvl="1"/>
            <a:r>
              <a:rPr lang="en-US" dirty="0"/>
              <a:t>(</a:t>
            </a:r>
            <a:r>
              <a:rPr lang="en-US" dirty="0" smtClean="0"/>
              <a:t>An absolute must for ingredients – critical for export to US, Europe, or Israel)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r>
              <a:rPr lang="en-US" dirty="0" smtClean="0"/>
              <a:t>Kosher and Halal are an important part of the food industry worldwide</a:t>
            </a:r>
          </a:p>
          <a:p>
            <a:pPr lvl="1"/>
            <a:r>
              <a:rPr lang="en-US" dirty="0" smtClean="0"/>
              <a:t>Importance to the industry is not religious but business </a:t>
            </a:r>
          </a:p>
          <a:p>
            <a:pPr lvl="1"/>
            <a:r>
              <a:rPr lang="en-US" dirty="0" smtClean="0"/>
              <a:t>Many food companies are involved in kosher and/or halal food productions because it is a good business decision!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The Food Industry 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What do the Words Themselves Mean?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09700"/>
            <a:ext cx="9144000" cy="4114800"/>
          </a:xfrm>
        </p:spPr>
        <p:txBody>
          <a:bodyPr/>
          <a:lstStyle/>
          <a:p>
            <a:r>
              <a:rPr lang="en-US" dirty="0" smtClean="0"/>
              <a:t>Kosher = Fit or Proper   </a:t>
            </a:r>
            <a:r>
              <a:rPr lang="en-US" dirty="0" err="1" smtClean="0"/>
              <a:t>Treif</a:t>
            </a:r>
            <a:r>
              <a:rPr lang="en-US" dirty="0" smtClean="0"/>
              <a:t> = Not Kosher</a:t>
            </a:r>
          </a:p>
          <a:p>
            <a:r>
              <a:rPr lang="en-US" dirty="0" smtClean="0"/>
              <a:t>Halal = Lawful            Haram = Prohibited </a:t>
            </a:r>
          </a:p>
        </p:txBody>
      </p:sp>
      <p:pic>
        <p:nvPicPr>
          <p:cNvPr id="5124" name="Picture 1028" descr="OUore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459163"/>
            <a:ext cx="5867400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199" y="152400"/>
            <a:ext cx="9051561" cy="1143000"/>
          </a:xfrm>
        </p:spPr>
        <p:txBody>
          <a:bodyPr/>
          <a:lstStyle/>
          <a:p>
            <a:r>
              <a:rPr lang="en-US" dirty="0" smtClean="0"/>
              <a:t>Who Buys Kosher and Halal Foods in the US?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289154"/>
            <a:ext cx="9051561" cy="5568846"/>
          </a:xfrm>
        </p:spPr>
        <p:txBody>
          <a:bodyPr/>
          <a:lstStyle/>
          <a:p>
            <a:r>
              <a:rPr lang="en-US" dirty="0" smtClean="0"/>
              <a:t>Jews (6 million)</a:t>
            </a:r>
          </a:p>
          <a:p>
            <a:r>
              <a:rPr lang="en-US" dirty="0" smtClean="0"/>
              <a:t>Muslims (7 million)</a:t>
            </a:r>
          </a:p>
          <a:p>
            <a:r>
              <a:rPr lang="en-US" dirty="0" smtClean="0"/>
              <a:t>Vegetarians and Vegans (7 million)</a:t>
            </a:r>
          </a:p>
          <a:p>
            <a:r>
              <a:rPr lang="en-US" dirty="0" smtClean="0"/>
              <a:t>Hindu/Buddhist and other eastern religions</a:t>
            </a:r>
          </a:p>
          <a:p>
            <a:r>
              <a:rPr lang="en-US" dirty="0" smtClean="0"/>
              <a:t>People with specific allergies </a:t>
            </a:r>
          </a:p>
          <a:p>
            <a:r>
              <a:rPr lang="en-US" dirty="0" smtClean="0"/>
              <a:t>Quality conscious consumers</a:t>
            </a:r>
          </a:p>
          <a:p>
            <a:r>
              <a:rPr lang="en-US" dirty="0" smtClean="0"/>
              <a:t>Consumers who do not trust the FDA (&gt;inspection)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Consequence: 40% of processed foods in the US are kosher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00200"/>
            <a:ext cx="8534400" cy="5257800"/>
          </a:xfrm>
        </p:spPr>
        <p:txBody>
          <a:bodyPr/>
          <a:lstStyle/>
          <a:p>
            <a:r>
              <a:rPr lang="en-US" dirty="0" smtClean="0"/>
              <a:t>Halal</a:t>
            </a:r>
          </a:p>
          <a:p>
            <a:pPr lvl="1"/>
            <a:r>
              <a:rPr lang="en-US" dirty="0" smtClean="0"/>
              <a:t>US: Estimate of about 4-8 million Muslims</a:t>
            </a:r>
          </a:p>
          <a:p>
            <a:pPr lvl="2"/>
            <a:r>
              <a:rPr lang="en-US" dirty="0" smtClean="0"/>
              <a:t>How many are committed to Halal?</a:t>
            </a:r>
          </a:p>
          <a:p>
            <a:pPr lvl="2"/>
            <a:r>
              <a:rPr lang="en-US" dirty="0" smtClean="0"/>
              <a:t>	Most do not eat pork</a:t>
            </a:r>
          </a:p>
          <a:p>
            <a:pPr lvl="2"/>
            <a:r>
              <a:rPr lang="en-US" dirty="0" smtClean="0"/>
              <a:t>  Many fewer keep Ramadan</a:t>
            </a:r>
          </a:p>
          <a:p>
            <a:pPr lvl="1"/>
            <a:r>
              <a:rPr lang="en-US" dirty="0" smtClean="0"/>
              <a:t>Worldwide: Over 1.3 billion Muslims</a:t>
            </a:r>
          </a:p>
          <a:p>
            <a:pPr lvl="2"/>
            <a:r>
              <a:rPr lang="en-US" dirty="0" smtClean="0"/>
              <a:t>Many countries require Halal certification before products can be imported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z="4800" smtClean="0"/>
              <a:t>Halal Demographics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" y="27482"/>
            <a:ext cx="9108831" cy="1295400"/>
          </a:xfrm>
        </p:spPr>
        <p:txBody>
          <a:bodyPr/>
          <a:lstStyle/>
          <a:p>
            <a:r>
              <a:rPr lang="en-US" dirty="0" smtClean="0"/>
              <a:t>Beyond the Basic Requirements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95400"/>
            <a:ext cx="8001000" cy="4724400"/>
          </a:xfrm>
        </p:spPr>
        <p:txBody>
          <a:bodyPr/>
          <a:lstStyle/>
          <a:p>
            <a:r>
              <a:rPr lang="en-US" dirty="0" smtClean="0"/>
              <a:t>Kosher transportation required</a:t>
            </a:r>
          </a:p>
          <a:p>
            <a:pPr lvl="2"/>
            <a:r>
              <a:rPr lang="en-US" dirty="0" smtClean="0"/>
              <a:t>There are kosher “trucking” companies and kosher holding and storage</a:t>
            </a:r>
          </a:p>
          <a:p>
            <a:pPr lvl="1"/>
            <a:r>
              <a:rPr lang="en-US" dirty="0" smtClean="0"/>
              <a:t>Parallel storage systems in place for kosher and non-kosher </a:t>
            </a:r>
          </a:p>
          <a:p>
            <a:pPr lvl="1"/>
            <a:r>
              <a:rPr lang="en-US" dirty="0" smtClean="0"/>
              <a:t>oil/shortening and industrial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lcohol in the US</a:t>
            </a:r>
          </a:p>
        </p:txBody>
      </p:sp>
      <p:pic>
        <p:nvPicPr>
          <p:cNvPr id="37892" name="Picture 4" descr="K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7031" y="4432788"/>
            <a:ext cx="29718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"/>
            <a:ext cx="8077200" cy="1143000"/>
          </a:xfrm>
        </p:spPr>
        <p:txBody>
          <a:bodyPr/>
          <a:lstStyle/>
          <a:p>
            <a:r>
              <a:rPr lang="en-US" dirty="0" smtClean="0"/>
              <a:t>Equipment </a:t>
            </a:r>
            <a:r>
              <a:rPr lang="en-US" dirty="0" err="1" smtClean="0"/>
              <a:t>Kosherization</a:t>
            </a:r>
            <a:endParaRPr lang="en-US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600200"/>
            <a:ext cx="8991600" cy="5257800"/>
          </a:xfrm>
        </p:spPr>
        <p:txBody>
          <a:bodyPr/>
          <a:lstStyle/>
          <a:p>
            <a:r>
              <a:rPr lang="en-US" dirty="0" smtClean="0"/>
              <a:t>Often the key to making kosher practical in the “real world” of industry is permitting changing the status of a production line </a:t>
            </a:r>
          </a:p>
          <a:p>
            <a:r>
              <a:rPr lang="en-US" dirty="0" smtClean="0"/>
              <a:t>Need for Equipment </a:t>
            </a:r>
            <a:r>
              <a:rPr lang="en-US" dirty="0" err="1" smtClean="0"/>
              <a:t>Kosherization</a:t>
            </a:r>
            <a:endParaRPr lang="en-US" dirty="0" smtClean="0"/>
          </a:p>
          <a:p>
            <a:pPr lvl="1"/>
            <a:r>
              <a:rPr lang="en-US" dirty="0" smtClean="0"/>
              <a:t>Ability to make non-kosher equipment kosher</a:t>
            </a:r>
          </a:p>
          <a:p>
            <a:pPr lvl="1"/>
            <a:r>
              <a:rPr lang="en-US" dirty="0" smtClean="0"/>
              <a:t>Makes it possible for kosher/halal to work in the real world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r>
              <a:rPr lang="en-US" smtClean="0"/>
              <a:t>Equipment Kosherization Simplified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2769" y="1723869"/>
            <a:ext cx="7772400" cy="4114800"/>
          </a:xfrm>
        </p:spPr>
        <p:txBody>
          <a:bodyPr/>
          <a:lstStyle/>
          <a:p>
            <a:r>
              <a:rPr lang="en-US" dirty="0" smtClean="0"/>
              <a:t>Cold: Simple washing</a:t>
            </a:r>
          </a:p>
          <a:p>
            <a:r>
              <a:rPr lang="en-US" dirty="0" smtClean="0"/>
              <a:t>Hot (&gt;120F, &gt;49C) Moist: Normal cleaning, 24 hour idle time, flood with boiling water</a:t>
            </a:r>
            <a:r>
              <a:rPr lang="en-US" altLang="zh-CN" dirty="0" smtClean="0"/>
              <a:t> </a:t>
            </a:r>
            <a:endParaRPr lang="en-US" dirty="0" smtClean="0"/>
          </a:p>
          <a:p>
            <a:r>
              <a:rPr lang="en-US" dirty="0" smtClean="0"/>
              <a:t>Hot Dry: Heat to glowing</a:t>
            </a:r>
          </a:p>
        </p:txBody>
      </p:sp>
      <p:pic>
        <p:nvPicPr>
          <p:cNvPr id="39940" name="Picture 4" descr="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7490" y="4917919"/>
            <a:ext cx="1430338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 descr="hechsh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1777" y="5095719"/>
            <a:ext cx="1676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HALFMO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780" y="5459412"/>
            <a:ext cx="1404938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52400"/>
            <a:ext cx="7772400" cy="838200"/>
          </a:xfrm>
        </p:spPr>
        <p:txBody>
          <a:bodyPr/>
          <a:lstStyle/>
          <a:p>
            <a:r>
              <a:rPr lang="en-US" smtClean="0"/>
              <a:t>The Halal Market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66800"/>
            <a:ext cx="9144000" cy="5257800"/>
          </a:xfrm>
        </p:spPr>
        <p:txBody>
          <a:bodyPr/>
          <a:lstStyle/>
          <a:p>
            <a:r>
              <a:rPr lang="en-US" dirty="0" smtClean="0"/>
              <a:t>Just getting started</a:t>
            </a:r>
          </a:p>
          <a:p>
            <a:r>
              <a:rPr lang="en-US" dirty="0" smtClean="0"/>
              <a:t>More developed in other countries although often generic H – not accountable</a:t>
            </a:r>
          </a:p>
          <a:p>
            <a:pPr lvl="1"/>
            <a:r>
              <a:rPr lang="en-US" dirty="0" smtClean="0"/>
              <a:t>Need for US companies to have certification to be able to export</a:t>
            </a:r>
          </a:p>
          <a:p>
            <a:r>
              <a:rPr lang="en-US" dirty="0" smtClean="0"/>
              <a:t>Are also developing a “product marking” system</a:t>
            </a:r>
          </a:p>
          <a:p>
            <a:r>
              <a:rPr lang="en-US" dirty="0" smtClean="0"/>
              <a:t>Are seeing more “halal” </a:t>
            </a:r>
          </a:p>
          <a:p>
            <a:r>
              <a:rPr lang="en-US" dirty="0" smtClean="0"/>
              <a:t>markets in many urban </a:t>
            </a:r>
          </a:p>
          <a:p>
            <a:r>
              <a:rPr lang="en-US" dirty="0" smtClean="0"/>
              <a:t>areas in the US</a:t>
            </a:r>
          </a:p>
        </p:txBody>
      </p:sp>
      <p:pic>
        <p:nvPicPr>
          <p:cNvPr id="40964" name="Picture 4" descr="myown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9868" y="4564063"/>
            <a:ext cx="41910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The Major US Symbol to Mark Products as Halal </a:t>
            </a:r>
          </a:p>
        </p:txBody>
      </p:sp>
      <p:pic>
        <p:nvPicPr>
          <p:cNvPr id="41987" name="Picture 4" descr="myown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487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2399" y="1447800"/>
            <a:ext cx="92202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4000" dirty="0"/>
              <a:t>“The intellectual difference of opinion in my community is a blessing.”</a:t>
            </a:r>
          </a:p>
          <a:p>
            <a:pPr lvl="2"/>
            <a:r>
              <a:rPr lang="en-US" b="0" dirty="0"/>
              <a:t>The </a:t>
            </a:r>
            <a:r>
              <a:rPr lang="en-US" b="0" dirty="0" smtClean="0"/>
              <a:t>Prophet </a:t>
            </a:r>
            <a:r>
              <a:rPr lang="en-US" b="0" dirty="0"/>
              <a:t>Muhammad (</a:t>
            </a:r>
            <a:r>
              <a:rPr lang="en-US" b="0" dirty="0" err="1"/>
              <a:t>pbuh</a:t>
            </a:r>
            <a:r>
              <a:rPr lang="en-US" b="0" dirty="0"/>
              <a:t>) (c. 570 – 632)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60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6698" y="0"/>
            <a:ext cx="7298204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An American Perspective</a:t>
            </a:r>
            <a:endParaRPr lang="en-US" sz="44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51" y="769441"/>
            <a:ext cx="899160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The importance of freedom of religion 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need to respect internal differences within the religion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The multiple supervisions provide that diversity consistent with freedom of religion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The role of government is to prevent fraud by providing a level playing field: Truth in Labeling and Consumer Right to Know 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In the area of religion, governments should not be defining the religious standards, which inevitably disrespects some of their citizens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883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22119" y="76200"/>
            <a:ext cx="5347361" cy="144655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Dealing with Europe:</a:t>
            </a:r>
          </a:p>
          <a:p>
            <a:r>
              <a:rPr lang="en-US" sz="4400" dirty="0" smtClean="0">
                <a:solidFill>
                  <a:srgbClr val="FFFFFF"/>
                </a:solidFill>
              </a:rPr>
              <a:t>Animal Welfare 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47800"/>
            <a:ext cx="8991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emphasis on animal welfare</a:t>
            </a:r>
          </a:p>
          <a:p>
            <a:r>
              <a:rPr lang="en-US" dirty="0" smtClean="0"/>
              <a:t>Undertones of anti-Semitism and Islamophobia</a:t>
            </a:r>
          </a:p>
          <a:p>
            <a:endParaRPr lang="en-US" dirty="0"/>
          </a:p>
          <a:p>
            <a:r>
              <a:rPr lang="en-US" dirty="0" smtClean="0"/>
              <a:t>Need to focus on improving animal welfare for the halal slaughter of animals</a:t>
            </a:r>
          </a:p>
          <a:p>
            <a:endParaRPr lang="en-US" dirty="0"/>
          </a:p>
          <a:p>
            <a:r>
              <a:rPr lang="en-US" dirty="0" smtClean="0"/>
              <a:t>May become a more important issue if and when Turkey tries to become a member of the EU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61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Initial Clarifications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676400"/>
            <a:ext cx="8382000" cy="5181600"/>
          </a:xfrm>
        </p:spPr>
        <p:txBody>
          <a:bodyPr/>
          <a:lstStyle/>
          <a:p>
            <a:r>
              <a:rPr lang="en-US" dirty="0" smtClean="0"/>
              <a:t>Kosher food is not blessed </a:t>
            </a:r>
          </a:p>
          <a:p>
            <a:r>
              <a:rPr lang="en-US" dirty="0" smtClean="0"/>
              <a:t>A product is or is not kosher according to whether it follows the rules not because the rabbi (Jewish religious leader) is there.</a:t>
            </a:r>
          </a:p>
          <a:p>
            <a:r>
              <a:rPr lang="en-US" dirty="0" smtClean="0"/>
              <a:t>Essentially the same rules hold for halal except that at the time of slaughter in addition to having to follow the rules, a prayer must be said over each animal.</a:t>
            </a:r>
          </a:p>
          <a:p>
            <a:r>
              <a:rPr lang="en-US" dirty="0" smtClean="0"/>
              <a:t>Basically a third party audit!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solidFill>
            <a:srgbClr val="FF3300"/>
          </a:solidFill>
        </p:spPr>
        <p:txBody>
          <a:bodyPr anchor="t"/>
          <a:lstStyle/>
          <a:p>
            <a:pPr eaLnBrk="1" hangingPunct="1"/>
            <a:r>
              <a:rPr lang="en-US" dirty="0" smtClean="0">
                <a:cs typeface="Courier New" pitchFamily="49" charset="0"/>
              </a:rPr>
              <a:t>The knife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6019800"/>
          </a:xfrm>
        </p:spPr>
        <p:txBody>
          <a:bodyPr/>
          <a:lstStyle/>
          <a:p>
            <a:pPr eaLnBrk="1" hangingPunct="1"/>
            <a:endParaRPr lang="en-US" dirty="0">
              <a:solidFill>
                <a:srgbClr val="000000"/>
              </a:solidFill>
              <a:cs typeface="Courier New" pitchFamily="49" charset="0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Development of a halal knife that is twice the width of the animal’s neck and straight edged and of a restraining device for holding sheep/goats for smaller slaughterhouses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alal 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400"/>
            <a:ext cx="9144000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 descr="Halal 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0"/>
            <a:ext cx="52578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 bwMode="auto">
          <a:xfrm>
            <a:off x="-76200" y="1011556"/>
            <a:ext cx="2802255" cy="53892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sz="3675" dirty="0">
                <a:solidFill>
                  <a:schemeClr val="tx1"/>
                </a:solidFill>
              </a:rPr>
              <a:t>A </a:t>
            </a:r>
            <a:r>
              <a:rPr lang="en-US" altLang="en-US" sz="3675" dirty="0" smtClean="0">
                <a:solidFill>
                  <a:schemeClr val="tx1"/>
                </a:solidFill>
              </a:rPr>
              <a:t>Major</a:t>
            </a:r>
            <a:r>
              <a:rPr lang="en-US" altLang="en-US" sz="3675" dirty="0">
                <a:solidFill>
                  <a:schemeClr val="tx1"/>
                </a:solidFill>
              </a:rPr>
              <a:t/>
            </a:r>
            <a:br>
              <a:rPr lang="en-US" altLang="en-US" sz="3675" dirty="0">
                <a:solidFill>
                  <a:schemeClr val="tx1"/>
                </a:solidFill>
              </a:rPr>
            </a:br>
            <a:r>
              <a:rPr lang="en-US" altLang="en-US" sz="3675" dirty="0" smtClean="0">
                <a:solidFill>
                  <a:schemeClr val="tx1"/>
                </a:solidFill>
              </a:rPr>
              <a:t>Breakthrough</a:t>
            </a:r>
            <a:br>
              <a:rPr lang="en-US" altLang="en-US" sz="3675" dirty="0" smtClean="0">
                <a:solidFill>
                  <a:schemeClr val="tx1"/>
                </a:solidFill>
              </a:rPr>
            </a:br>
            <a:r>
              <a:rPr lang="en-US" altLang="en-US" sz="3675" dirty="0">
                <a:solidFill>
                  <a:schemeClr val="tx1"/>
                </a:solidFill>
              </a:rPr>
              <a:t/>
            </a:r>
            <a:br>
              <a:rPr lang="en-US" altLang="en-US" sz="3675" dirty="0">
                <a:solidFill>
                  <a:schemeClr val="tx1"/>
                </a:solidFill>
              </a:rPr>
            </a:br>
            <a:r>
              <a:rPr lang="en-US" altLang="en-US" sz="3675" dirty="0">
                <a:solidFill>
                  <a:schemeClr val="tx1"/>
                </a:solidFill>
              </a:rPr>
              <a:t>A Knife</a:t>
            </a:r>
            <a:br>
              <a:rPr lang="en-US" altLang="en-US" sz="3675" dirty="0">
                <a:solidFill>
                  <a:schemeClr val="tx1"/>
                </a:solidFill>
              </a:rPr>
            </a:br>
            <a:r>
              <a:rPr lang="en-US" altLang="en-US" sz="3675" dirty="0">
                <a:solidFill>
                  <a:schemeClr val="tx1"/>
                </a:solidFill>
              </a:rPr>
              <a:t>Sharpness</a:t>
            </a:r>
            <a:br>
              <a:rPr lang="en-US" altLang="en-US" sz="3675" dirty="0">
                <a:solidFill>
                  <a:schemeClr val="tx1"/>
                </a:solidFill>
              </a:rPr>
            </a:br>
            <a:r>
              <a:rPr lang="en-US" altLang="en-US" sz="3675" dirty="0">
                <a:solidFill>
                  <a:schemeClr val="tx1"/>
                </a:solidFill>
              </a:rPr>
              <a:t>Testing</a:t>
            </a:r>
            <a:br>
              <a:rPr lang="en-US" altLang="en-US" sz="3675" dirty="0">
                <a:solidFill>
                  <a:schemeClr val="tx1"/>
                </a:solidFill>
              </a:rPr>
            </a:br>
            <a:r>
              <a:rPr lang="en-US" altLang="en-US" sz="3675" dirty="0">
                <a:solidFill>
                  <a:schemeClr val="tx1"/>
                </a:solidFill>
              </a:rPr>
              <a:t>Instrument</a:t>
            </a:r>
            <a:br>
              <a:rPr lang="en-US" altLang="en-US" sz="3675" dirty="0">
                <a:solidFill>
                  <a:schemeClr val="tx1"/>
                </a:solidFill>
              </a:rPr>
            </a:br>
            <a:r>
              <a:rPr lang="en-US" altLang="en-US" sz="2700" dirty="0">
                <a:solidFill>
                  <a:schemeClr val="tx1"/>
                </a:solidFill>
              </a:rPr>
              <a:t>(</a:t>
            </a:r>
            <a:r>
              <a:rPr lang="en-US" altLang="en-US" sz="2700" dirty="0" err="1">
                <a:solidFill>
                  <a:schemeClr val="tx1"/>
                </a:solidFill>
              </a:rPr>
              <a:t>Anago</a:t>
            </a:r>
            <a:r>
              <a:rPr lang="en-US" altLang="en-US" sz="2700" dirty="0">
                <a:solidFill>
                  <a:schemeClr val="tx1"/>
                </a:solidFill>
              </a:rPr>
              <a:t>, Ltd.,</a:t>
            </a:r>
            <a:br>
              <a:rPr lang="en-US" altLang="en-US" sz="2700" dirty="0">
                <a:solidFill>
                  <a:schemeClr val="tx1"/>
                </a:solidFill>
              </a:rPr>
            </a:br>
            <a:r>
              <a:rPr lang="en-US" altLang="en-US" sz="2700" dirty="0">
                <a:solidFill>
                  <a:schemeClr val="tx1"/>
                </a:solidFill>
              </a:rPr>
              <a:t>Hamilton,</a:t>
            </a:r>
            <a:br>
              <a:rPr lang="en-US" altLang="en-US" sz="2700" dirty="0">
                <a:solidFill>
                  <a:schemeClr val="tx1"/>
                </a:solidFill>
              </a:rPr>
            </a:br>
            <a:r>
              <a:rPr lang="en-US" altLang="en-US" sz="2700" dirty="0">
                <a:solidFill>
                  <a:schemeClr val="tx1"/>
                </a:solidFill>
              </a:rPr>
              <a:t>New Zealand)</a:t>
            </a:r>
            <a:br>
              <a:rPr lang="en-US" altLang="en-US" sz="2700" dirty="0">
                <a:solidFill>
                  <a:schemeClr val="tx1"/>
                </a:solidFill>
              </a:rPr>
            </a:br>
            <a:endParaRPr lang="en-US" altLang="en-US" sz="2700" dirty="0">
              <a:solidFill>
                <a:schemeClr val="tx1"/>
              </a:solidFill>
            </a:endParaRPr>
          </a:p>
        </p:txBody>
      </p:sp>
      <p:pic>
        <p:nvPicPr>
          <p:cNvPr id="52227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0350" y="857250"/>
            <a:ext cx="6343650" cy="509468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28600"/>
            <a:ext cx="7886700" cy="63531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Testing Knives</a:t>
            </a:r>
            <a:endParaRPr lang="en-US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940118"/>
            <a:ext cx="10629900" cy="2717482"/>
          </a:xfrm>
        </p:spPr>
      </p:pic>
      <p:sp>
        <p:nvSpPr>
          <p:cNvPr id="5" name="TextBox 4"/>
          <p:cNvSpPr txBox="1"/>
          <p:nvPr/>
        </p:nvSpPr>
        <p:spPr>
          <a:xfrm>
            <a:off x="-38100" y="3733800"/>
            <a:ext cx="9182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Data generated at Cornell, September, 2015, with the help of Peter Dowd from </a:t>
            </a:r>
            <a:r>
              <a:rPr lang="en-US" sz="2400" dirty="0" err="1"/>
              <a:t>Anago</a:t>
            </a:r>
            <a:r>
              <a:rPr lang="en-US" sz="2400" dirty="0"/>
              <a:t>, Ltd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Orange: The knife shown in the picture above (Muslim knife) before specific sharpening</a:t>
            </a:r>
          </a:p>
          <a:p>
            <a:r>
              <a:rPr lang="en-US" sz="2400" dirty="0"/>
              <a:t>Blue: Same knife quickly sharpened by a Jewish slaughter man trained to sharpen knives</a:t>
            </a:r>
          </a:p>
          <a:p>
            <a:r>
              <a:rPr lang="en-US" sz="2400" dirty="0"/>
              <a:t>Green: A well sharpened Jewish slaughter knife owned by the Jewish slaughter man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42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slide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0"/>
            <a:ext cx="5140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1" y="9144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proper </a:t>
            </a:r>
          </a:p>
          <a:p>
            <a:r>
              <a:rPr lang="en-US" dirty="0" smtClean="0"/>
              <a:t>small-scale</a:t>
            </a:r>
            <a:endParaRPr lang="en-US" dirty="0"/>
          </a:p>
          <a:p>
            <a:r>
              <a:rPr lang="en-US" dirty="0" smtClean="0"/>
              <a:t>restrainer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r>
              <a:rPr lang="en-US" dirty="0"/>
              <a:t>The Temple Grandin Head-Holder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r>
              <a:rPr lang="en-US" dirty="0"/>
              <a:t>Its role is to prevent the head from any movement, which can compromise the slaughter religiously and for animal welfare</a:t>
            </a:r>
          </a:p>
          <a:p>
            <a:r>
              <a:rPr lang="en-US" dirty="0"/>
              <a:t>Must not restrict the access of the </a:t>
            </a:r>
            <a:r>
              <a:rPr lang="en-US" dirty="0" smtClean="0"/>
              <a:t>slaughter-man </a:t>
            </a:r>
            <a:r>
              <a:rPr lang="en-US" dirty="0"/>
              <a:t>to the animal</a:t>
            </a:r>
          </a:p>
          <a:p>
            <a:r>
              <a:rPr lang="en-US" dirty="0"/>
              <a:t>Should be </a:t>
            </a:r>
            <a:r>
              <a:rPr lang="en-US" dirty="0" smtClean="0"/>
              <a:t>partially released </a:t>
            </a:r>
            <a:r>
              <a:rPr lang="en-US" dirty="0"/>
              <a:t>just after </a:t>
            </a:r>
            <a:r>
              <a:rPr lang="en-US" dirty="0" smtClean="0"/>
              <a:t>slaughter, but still keep the animal bleeding</a:t>
            </a:r>
          </a:p>
          <a:p>
            <a:r>
              <a:rPr lang="en-US" dirty="0" smtClean="0"/>
              <a:t>After unconsciousness can release fully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" y="1028700"/>
            <a:ext cx="90523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4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 dirty="0" smtClean="0"/>
              <a:t>Are These Health Laws?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8200"/>
            <a:ext cx="8305800" cy="5410200"/>
          </a:xfrm>
        </p:spPr>
        <p:txBody>
          <a:bodyPr/>
          <a:lstStyle/>
          <a:p>
            <a:r>
              <a:rPr lang="en-US" dirty="0" smtClean="0"/>
              <a:t>Kosher</a:t>
            </a:r>
          </a:p>
          <a:p>
            <a:pPr lvl="1"/>
            <a:r>
              <a:rPr lang="en-US" dirty="0" smtClean="0"/>
              <a:t>No</a:t>
            </a:r>
          </a:p>
          <a:p>
            <a:pPr lvl="1"/>
            <a:r>
              <a:rPr lang="en-US" dirty="0" smtClean="0"/>
              <a:t>Trichinosis in pork as an example</a:t>
            </a:r>
          </a:p>
          <a:p>
            <a:pPr lvl="2"/>
            <a:r>
              <a:rPr lang="en-US" dirty="0" smtClean="0"/>
              <a:t>No cysts </a:t>
            </a:r>
            <a:r>
              <a:rPr lang="en-US" smtClean="0"/>
              <a:t>in mummified </a:t>
            </a:r>
            <a:r>
              <a:rPr lang="en-US" dirty="0" smtClean="0"/>
              <a:t>pork</a:t>
            </a:r>
          </a:p>
          <a:p>
            <a:pPr lvl="2"/>
            <a:r>
              <a:rPr lang="en-US" dirty="0" smtClean="0"/>
              <a:t>Over 10 day incubation period</a:t>
            </a:r>
          </a:p>
          <a:p>
            <a:r>
              <a:rPr lang="en-US" dirty="0" smtClean="0"/>
              <a:t>Halal</a:t>
            </a:r>
          </a:p>
          <a:p>
            <a:pPr lvl="1"/>
            <a:r>
              <a:rPr lang="en-US" dirty="0" smtClean="0"/>
              <a:t>Yes, but as a “philosophical” set of  </a:t>
            </a:r>
          </a:p>
          <a:p>
            <a:pPr lvl="1"/>
            <a:r>
              <a:rPr lang="en-US" dirty="0" smtClean="0"/>
              <a:t>health concerns and not a modern </a:t>
            </a:r>
          </a:p>
          <a:p>
            <a:pPr lvl="1"/>
            <a:r>
              <a:rPr lang="en-US" dirty="0" smtClean="0"/>
              <a:t>scientific health system</a:t>
            </a:r>
          </a:p>
        </p:txBody>
      </p:sp>
      <p:pic>
        <p:nvPicPr>
          <p:cNvPr id="51204" name="Picture 4" descr="halal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8890" y="4876800"/>
            <a:ext cx="204511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76400"/>
            <a:ext cx="9144000" cy="4648200"/>
          </a:xfrm>
        </p:spPr>
        <p:txBody>
          <a:bodyPr/>
          <a:lstStyle/>
          <a:p>
            <a:r>
              <a:rPr lang="en-US" dirty="0"/>
              <a:t>Contact JMR: </a:t>
            </a:r>
          </a:p>
          <a:p>
            <a:r>
              <a:rPr lang="en-US" dirty="0"/>
              <a:t>Copies of this presentation can be made available electronically. </a:t>
            </a:r>
            <a:r>
              <a:rPr lang="en-US" dirty="0" smtClean="0">
                <a:cs typeface="Times New Roman" pitchFamily="18" charset="0"/>
              </a:rPr>
              <a:t>For a comprehensive article on kosher and halal, go to the web site: ift.org. Go to on-line journals. Go to Comprehensive Reviews, Vol. 2, Issue 3.  For an 80 minute talk, go to cybertower.cornell.edu. (Also hear Dr. Grandin.) A 2 credit course is being offered by Kansas State University. [We hope to have the article in Chinese later this year.]</a:t>
            </a:r>
            <a:endParaRPr lang="en-US" dirty="0" smtClean="0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667000" y="1676400"/>
            <a:ext cx="36576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JMR9@cornell.edu</a:t>
            </a:r>
          </a:p>
        </p:txBody>
      </p:sp>
      <p:sp>
        <p:nvSpPr>
          <p:cNvPr id="5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38400" y="0"/>
            <a:ext cx="3810000" cy="1676400"/>
          </a:xfrm>
          <a:prstGeom prst="actionButtonHelp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152400"/>
            <a:ext cx="6629400" cy="762000"/>
          </a:xfrm>
        </p:spPr>
        <p:txBody>
          <a:bodyPr/>
          <a:lstStyle/>
          <a:p>
            <a:r>
              <a:rPr lang="en-US" smtClean="0"/>
              <a:t>Kosher Laws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09750" y="914400"/>
            <a:ext cx="7334250" cy="594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Generally covers four major areas: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1. The allowed animals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Ruminants 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Split hoof and chew their cud 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	E.g., cow, sheep, goat, deer, giraffe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Traditional domesticated birds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	But not ostrich, emu, rhea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Fish with fins and </a:t>
            </a:r>
            <a:r>
              <a:rPr lang="en-US" u="sng" dirty="0" smtClean="0"/>
              <a:t>removable</a:t>
            </a:r>
            <a:r>
              <a:rPr lang="en-US" dirty="0" smtClean="0"/>
              <a:t> scales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Insects: Locust and grasshoppers  </a:t>
            </a:r>
          </a:p>
        </p:txBody>
      </p:sp>
      <p:pic>
        <p:nvPicPr>
          <p:cNvPr id="7172" name="Picture 4" descr="fishtie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0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en-US" smtClean="0"/>
              <a:t>Kosher  -- Part II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91440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2. The prohibition of blood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Specific slaughter requirements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Inspection of animals after slaughter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Deveining, removing blood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 vessels  and some nerve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Salting and soaking 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All products derived from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animals must be obtained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from kosher animals, e.g., 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gelatin, tallow, fat derivatives (emulsifiers, glycerol)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6219825" y="2362200"/>
          <a:ext cx="2924175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ClipArt" r:id="rId3" imgW="2346667" imgH="2506667" progId="">
                  <p:embed/>
                </p:oleObj>
              </mc:Choice>
              <mc:Fallback>
                <p:oleObj name="ClipArt" r:id="rId3" imgW="2346667" imgH="2506667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9825" y="2362200"/>
                        <a:ext cx="2924175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smtClean="0"/>
              <a:t>Kosher -- Part III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9448800" cy="5943600"/>
          </a:xfrm>
        </p:spPr>
        <p:txBody>
          <a:bodyPr/>
          <a:lstStyle/>
          <a:p>
            <a:r>
              <a:rPr lang="en-US" dirty="0" smtClean="0"/>
              <a:t>3. Separation of milk and meat</a:t>
            </a:r>
          </a:p>
          <a:p>
            <a:pPr lvl="1"/>
            <a:r>
              <a:rPr lang="en-US" dirty="0" smtClean="0"/>
              <a:t>Third category: </a:t>
            </a:r>
            <a:r>
              <a:rPr lang="en-US" dirty="0" err="1" smtClean="0"/>
              <a:t>pareve</a:t>
            </a:r>
            <a:r>
              <a:rPr lang="en-US" dirty="0" smtClean="0"/>
              <a:t> or neutral </a:t>
            </a:r>
          </a:p>
          <a:p>
            <a:pPr lvl="1"/>
            <a:r>
              <a:rPr lang="en-US" dirty="0" smtClean="0"/>
              <a:t>Makes kosher marked products valuable to many other groups, e.g., some allergies and other groups like vegetarians</a:t>
            </a:r>
          </a:p>
          <a:p>
            <a:r>
              <a:rPr lang="en-US" dirty="0" smtClean="0"/>
              <a:t>4. Prohibited grains at Passover, a holiday in the spring</a:t>
            </a:r>
          </a:p>
          <a:p>
            <a:pPr lvl="1"/>
            <a:r>
              <a:rPr lang="en-US" dirty="0" smtClean="0"/>
              <a:t>Brings the kosher laws into the plant kingdom</a:t>
            </a:r>
          </a:p>
          <a:p>
            <a:pPr lvl="1"/>
            <a:r>
              <a:rPr lang="en-US" dirty="0" smtClean="0"/>
              <a:t>Offers a lot of gluten-free products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5437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</a:t>
            </a:r>
            <a:r>
              <a:rPr lang="en-US" dirty="0"/>
              <a:t>are many other laws that are not covered by this </a:t>
            </a:r>
            <a:r>
              <a:rPr lang="en-US" dirty="0" smtClean="0"/>
              <a:t>limited description. </a:t>
            </a:r>
            <a:r>
              <a:rPr lang="en-US" dirty="0"/>
              <a:t>Many of these other laws are very important to the production of the modern kosher food supply.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9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295400"/>
          </a:xfrm>
        </p:spPr>
        <p:txBody>
          <a:bodyPr/>
          <a:lstStyle/>
          <a:p>
            <a:r>
              <a:rPr lang="en-US" smtClean="0"/>
              <a:t>Some Areas of Additional Kosher Laws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 sz="2800" dirty="0" smtClean="0"/>
              <a:t>Jewish cooking </a:t>
            </a:r>
          </a:p>
          <a:p>
            <a:r>
              <a:rPr lang="en-US" sz="2800" dirty="0" smtClean="0"/>
              <a:t>Jewish baking </a:t>
            </a:r>
          </a:p>
          <a:p>
            <a:r>
              <a:rPr lang="en-US" sz="2800" dirty="0" smtClean="0"/>
              <a:t>Jewish cheese </a:t>
            </a:r>
          </a:p>
          <a:p>
            <a:r>
              <a:rPr lang="en-US" sz="2800" dirty="0" smtClean="0"/>
              <a:t>Old (</a:t>
            </a:r>
            <a:r>
              <a:rPr lang="en-US" sz="2800" dirty="0" err="1" smtClean="0"/>
              <a:t>Yashon</a:t>
            </a:r>
            <a:r>
              <a:rPr lang="en-US" sz="2800" dirty="0" smtClean="0"/>
              <a:t>) versus New (</a:t>
            </a:r>
            <a:r>
              <a:rPr lang="en-US" sz="2800" dirty="0" err="1" smtClean="0"/>
              <a:t>Chodesh</a:t>
            </a:r>
            <a:r>
              <a:rPr lang="en-US" sz="2800" dirty="0" smtClean="0"/>
              <a:t>) Flour</a:t>
            </a:r>
          </a:p>
          <a:p>
            <a:r>
              <a:rPr lang="en-US" sz="2800" dirty="0" err="1" smtClean="0"/>
              <a:t>Kitnyos</a:t>
            </a:r>
            <a:r>
              <a:rPr lang="en-US" sz="2800" dirty="0" smtClean="0"/>
              <a:t> on Passover</a:t>
            </a:r>
          </a:p>
          <a:p>
            <a:r>
              <a:rPr lang="en-US" sz="2800" dirty="0" err="1" smtClean="0"/>
              <a:t>Orleh</a:t>
            </a:r>
            <a:r>
              <a:rPr lang="en-US" sz="2800" dirty="0" smtClean="0"/>
              <a:t> – the status of new fruit (under four years old)</a:t>
            </a:r>
          </a:p>
          <a:p>
            <a:r>
              <a:rPr lang="en-US" sz="2800" dirty="0" smtClean="0"/>
              <a:t>Grafting </a:t>
            </a:r>
          </a:p>
          <a:p>
            <a:r>
              <a:rPr lang="en-US" sz="2800" dirty="0" smtClean="0"/>
              <a:t>Sabbath and Holiday rules</a:t>
            </a:r>
          </a:p>
          <a:p>
            <a:r>
              <a:rPr lang="en-US" sz="2800" dirty="0"/>
              <a:t>(</a:t>
            </a:r>
            <a:r>
              <a:rPr lang="en-US" sz="2800" dirty="0" smtClean="0"/>
              <a:t>All need to be taken into account when thinking about producing kosher products – easier to do upfront)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99DEE-BBAD-4E42-9035-B38E2650690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Halal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436670"/>
            <a:ext cx="9034409" cy="5410200"/>
          </a:xfrm>
        </p:spPr>
        <p:txBody>
          <a:bodyPr/>
          <a:lstStyle/>
          <a:p>
            <a:r>
              <a:rPr lang="en-US" dirty="0" smtClean="0"/>
              <a:t>1. Prohibition of specific animals, most specifically PORK but goes beyond food</a:t>
            </a:r>
          </a:p>
          <a:p>
            <a:r>
              <a:rPr lang="en-US" dirty="0" smtClean="0"/>
              <a:t>2. Prohibition of drugs and intoxicants, most specifically drinking ALCOHOL (ethanol, ethyl alcohol) including as an ingredient, such as in vanilla flavor</a:t>
            </a:r>
          </a:p>
          <a:p>
            <a:r>
              <a:rPr lang="en-US" dirty="0" smtClean="0"/>
              <a:t>3. Prohibition of blood: Specific slaughter requirements that are very similar to kosher (can be both simultaneously)</a:t>
            </a:r>
          </a:p>
          <a:p>
            <a:r>
              <a:rPr lang="en-US" dirty="0" smtClean="0"/>
              <a:t>4. Prohibition of vermin and filth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2900C-5804-4082-802D-66E5E3FAC1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CCFF66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E2FFB8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4569</TotalTime>
  <Words>1580</Words>
  <Application>Microsoft Macintosh PowerPoint</Application>
  <PresentationFormat>On-screen Show (4:3)</PresentationFormat>
  <Paragraphs>252</Paragraphs>
  <Slides>38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Default Design</vt:lpstr>
      <vt:lpstr>ClipArt</vt:lpstr>
      <vt:lpstr>Kosher  (Jewish) and Halal (Muslim)  Food Regulations </vt:lpstr>
      <vt:lpstr>What do the Words Themselves Mean?</vt:lpstr>
      <vt:lpstr>Initial Clarifications</vt:lpstr>
      <vt:lpstr>Kosher Laws</vt:lpstr>
      <vt:lpstr>Kosher  -- Part II</vt:lpstr>
      <vt:lpstr>Kosher -- Part III</vt:lpstr>
      <vt:lpstr>PowerPoint Presentation</vt:lpstr>
      <vt:lpstr>Some Areas of Additional Kosher Laws</vt:lpstr>
      <vt:lpstr>Halal</vt:lpstr>
      <vt:lpstr>How Do You Tell That a Food is Kosher or Halal?</vt:lpstr>
      <vt:lpstr>Pepperidge Farms</vt:lpstr>
      <vt:lpstr>Heinz Vegetarian Beans</vt:lpstr>
      <vt:lpstr>Who Provides Kosher Supervision?</vt:lpstr>
      <vt:lpstr>Examples of a Few Hechshers</vt:lpstr>
      <vt:lpstr>The Generic K (or H)</vt:lpstr>
      <vt:lpstr>Dual Certified Product – Both Kosher and Halal</vt:lpstr>
      <vt:lpstr>What Do I Mean by “Mainstream Supervision”?</vt:lpstr>
      <vt:lpstr>Mainstream -- Part II</vt:lpstr>
      <vt:lpstr>The Food Industry View</vt:lpstr>
      <vt:lpstr>Who Buys Kosher and Halal Foods in the US?</vt:lpstr>
      <vt:lpstr>Halal Demographics</vt:lpstr>
      <vt:lpstr>Beyond the Basic Requirements</vt:lpstr>
      <vt:lpstr>Equipment Kosherization</vt:lpstr>
      <vt:lpstr>Equipment Kosherization Simplified</vt:lpstr>
      <vt:lpstr>The Halal Market</vt:lpstr>
      <vt:lpstr>The Major US Symbol to Mark Products as Halal </vt:lpstr>
      <vt:lpstr>PowerPoint Presentation</vt:lpstr>
      <vt:lpstr>PowerPoint Presentation</vt:lpstr>
      <vt:lpstr>PowerPoint Presentation</vt:lpstr>
      <vt:lpstr>The knife</vt:lpstr>
      <vt:lpstr>PowerPoint Presentation</vt:lpstr>
      <vt:lpstr>A Major Breakthrough  A Knife Sharpness Testing Instrument (Anago, Ltd., Hamilton, New Zealand) </vt:lpstr>
      <vt:lpstr>Testing Knives</vt:lpstr>
      <vt:lpstr>PowerPoint Presentation</vt:lpstr>
      <vt:lpstr>The Temple Grandin Head-Holder</vt:lpstr>
      <vt:lpstr>PowerPoint Presentation</vt:lpstr>
      <vt:lpstr>Are These Health Laws?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Should a Student Want to Take this Course?</dc:title>
  <dc:creator>Regenstein, J.</dc:creator>
  <cp:lastModifiedBy>Rebecca Earle</cp:lastModifiedBy>
  <cp:revision>121</cp:revision>
  <cp:lastPrinted>1998-10-16T15:56:39Z</cp:lastPrinted>
  <dcterms:created xsi:type="dcterms:W3CDTF">1998-09-15T00:32:47Z</dcterms:created>
  <dcterms:modified xsi:type="dcterms:W3CDTF">2017-02-24T08:31:33Z</dcterms:modified>
</cp:coreProperties>
</file>