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90" r:id="rId2"/>
    <p:sldId id="258" r:id="rId3"/>
    <p:sldId id="259" r:id="rId4"/>
    <p:sldId id="260" r:id="rId5"/>
    <p:sldId id="261" r:id="rId6"/>
    <p:sldId id="262" r:id="rId7"/>
    <p:sldId id="263" r:id="rId8"/>
    <p:sldId id="288" r:id="rId9"/>
    <p:sldId id="265" r:id="rId10"/>
    <p:sldId id="289" r:id="rId11"/>
    <p:sldId id="287" r:id="rId12"/>
    <p:sldId id="267" r:id="rId13"/>
    <p:sldId id="268" r:id="rId14"/>
    <p:sldId id="281" r:id="rId15"/>
    <p:sldId id="270" r:id="rId16"/>
    <p:sldId id="271" r:id="rId17"/>
    <p:sldId id="284" r:id="rId18"/>
    <p:sldId id="277" r:id="rId19"/>
    <p:sldId id="278" r:id="rId20"/>
    <p:sldId id="279" r:id="rId21"/>
    <p:sldId id="280" r:id="rId22"/>
    <p:sldId id="273" r:id="rId23"/>
    <p:sldId id="275" r:id="rId24"/>
    <p:sldId id="276" r:id="rId25"/>
    <p:sldId id="282" r:id="rId26"/>
    <p:sldId id="286"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099"/>
    <p:restoredTop sz="94672"/>
  </p:normalViewPr>
  <p:slideViewPr>
    <p:cSldViewPr snapToGrid="0" snapToObjects="1">
      <p:cViewPr varScale="1">
        <p:scale>
          <a:sx n="95" d="100"/>
          <a:sy n="95" d="100"/>
        </p:scale>
        <p:origin x="1104" y="168"/>
      </p:cViewPr>
      <p:guideLst>
        <p:guide orient="horz" pos="2160"/>
        <p:guide pos="2880"/>
      </p:guideLst>
    </p:cSldViewPr>
  </p:slideViewPr>
  <p:notesTextViewPr>
    <p:cViewPr>
      <p:scale>
        <a:sx n="100" d="100"/>
        <a:sy n="100" d="100"/>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9B0FD65C-56A8-FD45-B69F-754AF12BB2AD}" type="datetimeFigureOut">
              <a:rPr lang="en-US" smtClean="0"/>
              <a:t>12/4/22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8AE6E-5772-A94F-BCCD-E24722A1F7E1}" type="slidenum">
              <a:rPr lang="en-US" smtClean="0"/>
              <a:t>‹#›</a:t>
            </a:fld>
            <a:endParaRPr lang="en-US"/>
          </a:p>
        </p:txBody>
      </p:sp>
    </p:spTree>
    <p:extLst>
      <p:ext uri="{BB962C8B-B14F-4D97-AF65-F5344CB8AC3E}">
        <p14:creationId xmlns:p14="http://schemas.microsoft.com/office/powerpoint/2010/main" val="35105861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0FD65C-56A8-FD45-B69F-754AF12BB2AD}" type="datetimeFigureOut">
              <a:rPr lang="en-US" smtClean="0"/>
              <a:t>12/4/22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8AE6E-5772-A94F-BCCD-E24722A1F7E1}" type="slidenum">
              <a:rPr lang="en-US" smtClean="0"/>
              <a:t>‹#›</a:t>
            </a:fld>
            <a:endParaRPr lang="en-US"/>
          </a:p>
        </p:txBody>
      </p:sp>
    </p:spTree>
    <p:extLst>
      <p:ext uri="{BB962C8B-B14F-4D97-AF65-F5344CB8AC3E}">
        <p14:creationId xmlns:p14="http://schemas.microsoft.com/office/powerpoint/2010/main" val="2631188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0FD65C-56A8-FD45-B69F-754AF12BB2AD}" type="datetimeFigureOut">
              <a:rPr lang="en-US" smtClean="0"/>
              <a:t>12/4/22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8AE6E-5772-A94F-BCCD-E24722A1F7E1}" type="slidenum">
              <a:rPr lang="en-US" smtClean="0"/>
              <a:t>‹#›</a:t>
            </a:fld>
            <a:endParaRPr lang="en-US"/>
          </a:p>
        </p:txBody>
      </p:sp>
    </p:spTree>
    <p:extLst>
      <p:ext uri="{BB962C8B-B14F-4D97-AF65-F5344CB8AC3E}">
        <p14:creationId xmlns:p14="http://schemas.microsoft.com/office/powerpoint/2010/main" val="1874361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0FD65C-56A8-FD45-B69F-754AF12BB2AD}" type="datetimeFigureOut">
              <a:rPr lang="en-US" smtClean="0"/>
              <a:t>12/4/22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8AE6E-5772-A94F-BCCD-E24722A1F7E1}" type="slidenum">
              <a:rPr lang="en-US" smtClean="0"/>
              <a:t>‹#›</a:t>
            </a:fld>
            <a:endParaRPr lang="en-US"/>
          </a:p>
        </p:txBody>
      </p:sp>
    </p:spTree>
    <p:extLst>
      <p:ext uri="{BB962C8B-B14F-4D97-AF65-F5344CB8AC3E}">
        <p14:creationId xmlns:p14="http://schemas.microsoft.com/office/powerpoint/2010/main" val="2127282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B0FD65C-56A8-FD45-B69F-754AF12BB2AD}" type="datetimeFigureOut">
              <a:rPr lang="en-US" smtClean="0"/>
              <a:t>12/4/22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8AE6E-5772-A94F-BCCD-E24722A1F7E1}" type="slidenum">
              <a:rPr lang="en-US" smtClean="0"/>
              <a:t>‹#›</a:t>
            </a:fld>
            <a:endParaRPr lang="en-US"/>
          </a:p>
        </p:txBody>
      </p:sp>
    </p:spTree>
    <p:extLst>
      <p:ext uri="{BB962C8B-B14F-4D97-AF65-F5344CB8AC3E}">
        <p14:creationId xmlns:p14="http://schemas.microsoft.com/office/powerpoint/2010/main" val="1745604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9B0FD65C-56A8-FD45-B69F-754AF12BB2AD}" type="datetimeFigureOut">
              <a:rPr lang="en-US" smtClean="0"/>
              <a:t>12/4/22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38AE6E-5772-A94F-BCCD-E24722A1F7E1}" type="slidenum">
              <a:rPr lang="en-US" smtClean="0"/>
              <a:t>‹#›</a:t>
            </a:fld>
            <a:endParaRPr lang="en-US"/>
          </a:p>
        </p:txBody>
      </p:sp>
    </p:spTree>
    <p:extLst>
      <p:ext uri="{BB962C8B-B14F-4D97-AF65-F5344CB8AC3E}">
        <p14:creationId xmlns:p14="http://schemas.microsoft.com/office/powerpoint/2010/main" val="1208691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9B0FD65C-56A8-FD45-B69F-754AF12BB2AD}" type="datetimeFigureOut">
              <a:rPr lang="en-US" smtClean="0"/>
              <a:t>12/4/22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38AE6E-5772-A94F-BCCD-E24722A1F7E1}" type="slidenum">
              <a:rPr lang="en-US" smtClean="0"/>
              <a:t>‹#›</a:t>
            </a:fld>
            <a:endParaRPr lang="en-US"/>
          </a:p>
        </p:txBody>
      </p:sp>
    </p:spTree>
    <p:extLst>
      <p:ext uri="{BB962C8B-B14F-4D97-AF65-F5344CB8AC3E}">
        <p14:creationId xmlns:p14="http://schemas.microsoft.com/office/powerpoint/2010/main" val="2017140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9B0FD65C-56A8-FD45-B69F-754AF12BB2AD}" type="datetimeFigureOut">
              <a:rPr lang="en-US" smtClean="0"/>
              <a:t>12/4/22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38AE6E-5772-A94F-BCCD-E24722A1F7E1}" type="slidenum">
              <a:rPr lang="en-US" smtClean="0"/>
              <a:t>‹#›</a:t>
            </a:fld>
            <a:endParaRPr lang="en-US"/>
          </a:p>
        </p:txBody>
      </p:sp>
    </p:spTree>
    <p:extLst>
      <p:ext uri="{BB962C8B-B14F-4D97-AF65-F5344CB8AC3E}">
        <p14:creationId xmlns:p14="http://schemas.microsoft.com/office/powerpoint/2010/main" val="2828495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0FD65C-56A8-FD45-B69F-754AF12BB2AD}" type="datetimeFigureOut">
              <a:rPr lang="en-US" smtClean="0"/>
              <a:t>12/4/22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38AE6E-5772-A94F-BCCD-E24722A1F7E1}" type="slidenum">
              <a:rPr lang="en-US" smtClean="0"/>
              <a:t>‹#›</a:t>
            </a:fld>
            <a:endParaRPr lang="en-US"/>
          </a:p>
        </p:txBody>
      </p:sp>
    </p:spTree>
    <p:extLst>
      <p:ext uri="{BB962C8B-B14F-4D97-AF65-F5344CB8AC3E}">
        <p14:creationId xmlns:p14="http://schemas.microsoft.com/office/powerpoint/2010/main" val="4072655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B0FD65C-56A8-FD45-B69F-754AF12BB2AD}" type="datetimeFigureOut">
              <a:rPr lang="en-US" smtClean="0"/>
              <a:t>12/4/22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38AE6E-5772-A94F-BCCD-E24722A1F7E1}" type="slidenum">
              <a:rPr lang="en-US" smtClean="0"/>
              <a:t>‹#›</a:t>
            </a:fld>
            <a:endParaRPr lang="en-US"/>
          </a:p>
        </p:txBody>
      </p:sp>
    </p:spTree>
    <p:extLst>
      <p:ext uri="{BB962C8B-B14F-4D97-AF65-F5344CB8AC3E}">
        <p14:creationId xmlns:p14="http://schemas.microsoft.com/office/powerpoint/2010/main" val="8769619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B0FD65C-56A8-FD45-B69F-754AF12BB2AD}" type="datetimeFigureOut">
              <a:rPr lang="en-US" smtClean="0"/>
              <a:t>12/4/22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38AE6E-5772-A94F-BCCD-E24722A1F7E1}" type="slidenum">
              <a:rPr lang="en-US" smtClean="0"/>
              <a:t>‹#›</a:t>
            </a:fld>
            <a:endParaRPr lang="en-US"/>
          </a:p>
        </p:txBody>
      </p:sp>
    </p:spTree>
    <p:extLst>
      <p:ext uri="{BB962C8B-B14F-4D97-AF65-F5344CB8AC3E}">
        <p14:creationId xmlns:p14="http://schemas.microsoft.com/office/powerpoint/2010/main" val="1702154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0FD65C-56A8-FD45-B69F-754AF12BB2AD}" type="datetimeFigureOut">
              <a:rPr lang="en-US" smtClean="0"/>
              <a:t>12/4/22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38AE6E-5772-A94F-BCCD-E24722A1F7E1}" type="slidenum">
              <a:rPr lang="en-US" smtClean="0"/>
              <a:t>‹#›</a:t>
            </a:fld>
            <a:endParaRPr lang="en-US"/>
          </a:p>
        </p:txBody>
      </p:sp>
    </p:spTree>
    <p:extLst>
      <p:ext uri="{BB962C8B-B14F-4D97-AF65-F5344CB8AC3E}">
        <p14:creationId xmlns:p14="http://schemas.microsoft.com/office/powerpoint/2010/main" val="6675692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tiff"/><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webcat.warwick.ac.uk/search~S7?/tFood+and+Foodways/tfood+and+foodways/1,2,2,B/frameset&amp;FF=tfood+and+foodways+online&amp;1,1,/indexsort=-" TargetMode="Externa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ebcat.warwick.ac.uk/search~S7/?searchtype=t&amp;searcharg=Food,+Health+and+Identity&amp;searchscope=7&amp;sortdropdown=-&amp;SORT=D&amp;extended=0&amp;SUBMIT=Search&amp;searchlimits=&amp;searchorigarg=tAmerican+Sociological+Review+"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EB48C-75D6-C84A-932A-80C15E562758}"/>
              </a:ext>
            </a:extLst>
          </p:cNvPr>
          <p:cNvSpPr>
            <a:spLocks noGrp="1"/>
          </p:cNvSpPr>
          <p:nvPr>
            <p:ph type="title"/>
          </p:nvPr>
        </p:nvSpPr>
        <p:spPr>
          <a:xfrm>
            <a:off x="89452" y="1054334"/>
            <a:ext cx="5654123" cy="649661"/>
          </a:xfrm>
        </p:spPr>
        <p:txBody>
          <a:bodyPr>
            <a:normAutofit/>
          </a:bodyPr>
          <a:lstStyle/>
          <a:p>
            <a:pPr algn="l"/>
            <a:r>
              <a:rPr lang="en-US" sz="3000" b="1" dirty="0"/>
              <a:t>Imagining the nation through food</a:t>
            </a:r>
          </a:p>
        </p:txBody>
      </p:sp>
      <p:pic>
        <p:nvPicPr>
          <p:cNvPr id="4" name="Content Placeholder 3">
            <a:extLst>
              <a:ext uri="{FF2B5EF4-FFF2-40B4-BE49-F238E27FC236}">
                <a16:creationId xmlns:a16="http://schemas.microsoft.com/office/drawing/2014/main" id="{B290A5B7-2131-7844-80BB-4B191E8EA198}"/>
              </a:ext>
            </a:extLst>
          </p:cNvPr>
          <p:cNvPicPr>
            <a:picLocks noGrp="1" noChangeAspect="1"/>
          </p:cNvPicPr>
          <p:nvPr>
            <p:ph idx="1"/>
          </p:nvPr>
        </p:nvPicPr>
        <p:blipFill>
          <a:blip r:embed="rId2"/>
          <a:stretch>
            <a:fillRect/>
          </a:stretch>
        </p:blipFill>
        <p:spPr>
          <a:xfrm>
            <a:off x="379423" y="4569640"/>
            <a:ext cx="1168544" cy="1422286"/>
          </a:xfrm>
          <a:prstGeom prst="rect">
            <a:avLst/>
          </a:prstGeom>
        </p:spPr>
      </p:pic>
      <p:pic>
        <p:nvPicPr>
          <p:cNvPr id="5" name="Picture 4">
            <a:extLst>
              <a:ext uri="{FF2B5EF4-FFF2-40B4-BE49-F238E27FC236}">
                <a16:creationId xmlns:a16="http://schemas.microsoft.com/office/drawing/2014/main" id="{348EAD1B-7882-3D43-B47A-C0C608DC5D41}"/>
              </a:ext>
            </a:extLst>
          </p:cNvPr>
          <p:cNvPicPr>
            <a:picLocks noChangeAspect="1"/>
          </p:cNvPicPr>
          <p:nvPr/>
        </p:nvPicPr>
        <p:blipFill>
          <a:blip r:embed="rId3"/>
          <a:stretch>
            <a:fillRect/>
          </a:stretch>
        </p:blipFill>
        <p:spPr>
          <a:xfrm>
            <a:off x="7206652" y="1054334"/>
            <a:ext cx="1748873" cy="2289610"/>
          </a:xfrm>
          <a:prstGeom prst="rect">
            <a:avLst/>
          </a:prstGeom>
        </p:spPr>
      </p:pic>
      <p:pic>
        <p:nvPicPr>
          <p:cNvPr id="6" name="Picture 5">
            <a:extLst>
              <a:ext uri="{FF2B5EF4-FFF2-40B4-BE49-F238E27FC236}">
                <a16:creationId xmlns:a16="http://schemas.microsoft.com/office/drawing/2014/main" id="{26347785-0AC9-A244-A4E7-53B1CB3E1A5C}"/>
              </a:ext>
            </a:extLst>
          </p:cNvPr>
          <p:cNvPicPr>
            <a:picLocks noChangeAspect="1"/>
          </p:cNvPicPr>
          <p:nvPr/>
        </p:nvPicPr>
        <p:blipFill>
          <a:blip r:embed="rId4"/>
          <a:stretch>
            <a:fillRect/>
          </a:stretch>
        </p:blipFill>
        <p:spPr>
          <a:xfrm>
            <a:off x="6107215" y="1054334"/>
            <a:ext cx="1057275" cy="1507331"/>
          </a:xfrm>
          <a:prstGeom prst="rect">
            <a:avLst/>
          </a:prstGeom>
        </p:spPr>
      </p:pic>
      <p:pic>
        <p:nvPicPr>
          <p:cNvPr id="8" name="Picture 7">
            <a:extLst>
              <a:ext uri="{FF2B5EF4-FFF2-40B4-BE49-F238E27FC236}">
                <a16:creationId xmlns:a16="http://schemas.microsoft.com/office/drawing/2014/main" id="{838B2D00-7C03-6B44-AA21-B4C5C6D882F9}"/>
              </a:ext>
            </a:extLst>
          </p:cNvPr>
          <p:cNvPicPr>
            <a:picLocks noChangeAspect="1"/>
          </p:cNvPicPr>
          <p:nvPr/>
        </p:nvPicPr>
        <p:blipFill>
          <a:blip r:embed="rId5"/>
          <a:stretch>
            <a:fillRect/>
          </a:stretch>
        </p:blipFill>
        <p:spPr>
          <a:xfrm>
            <a:off x="2233767" y="1807999"/>
            <a:ext cx="2289611" cy="2289611"/>
          </a:xfrm>
          <a:prstGeom prst="rect">
            <a:avLst/>
          </a:prstGeom>
        </p:spPr>
      </p:pic>
      <p:pic>
        <p:nvPicPr>
          <p:cNvPr id="9" name="Content Placeholder 3">
            <a:extLst>
              <a:ext uri="{FF2B5EF4-FFF2-40B4-BE49-F238E27FC236}">
                <a16:creationId xmlns:a16="http://schemas.microsoft.com/office/drawing/2014/main" id="{66055F0C-060B-6540-B5B5-81D434314D14}"/>
              </a:ext>
            </a:extLst>
          </p:cNvPr>
          <p:cNvPicPr>
            <a:picLocks noChangeAspect="1"/>
          </p:cNvPicPr>
          <p:nvPr/>
        </p:nvPicPr>
        <p:blipFill>
          <a:blip r:embed="rId6"/>
          <a:stretch>
            <a:fillRect/>
          </a:stretch>
        </p:blipFill>
        <p:spPr>
          <a:xfrm>
            <a:off x="269747" y="1807999"/>
            <a:ext cx="1965906" cy="2448225"/>
          </a:xfrm>
          <a:prstGeom prst="rect">
            <a:avLst/>
          </a:prstGeom>
        </p:spPr>
      </p:pic>
      <p:pic>
        <p:nvPicPr>
          <p:cNvPr id="3" name="Picture 2">
            <a:extLst>
              <a:ext uri="{FF2B5EF4-FFF2-40B4-BE49-F238E27FC236}">
                <a16:creationId xmlns:a16="http://schemas.microsoft.com/office/drawing/2014/main" id="{2E01DD6F-7346-C2F1-206E-573CF51B30B9}"/>
              </a:ext>
            </a:extLst>
          </p:cNvPr>
          <p:cNvPicPr>
            <a:picLocks noChangeAspect="1"/>
          </p:cNvPicPr>
          <p:nvPr/>
        </p:nvPicPr>
        <p:blipFill>
          <a:blip r:embed="rId7"/>
          <a:stretch>
            <a:fillRect/>
          </a:stretch>
        </p:blipFill>
        <p:spPr>
          <a:xfrm>
            <a:off x="4836468" y="3343944"/>
            <a:ext cx="2343150" cy="2847975"/>
          </a:xfrm>
          <a:prstGeom prst="rect">
            <a:avLst/>
          </a:prstGeom>
        </p:spPr>
      </p:pic>
      <p:pic>
        <p:nvPicPr>
          <p:cNvPr id="7" name="Picture 6">
            <a:extLst>
              <a:ext uri="{FF2B5EF4-FFF2-40B4-BE49-F238E27FC236}">
                <a16:creationId xmlns:a16="http://schemas.microsoft.com/office/drawing/2014/main" id="{6CB8630D-5649-D5F2-28F2-A4B8521E5880}"/>
              </a:ext>
            </a:extLst>
          </p:cNvPr>
          <p:cNvPicPr>
            <a:picLocks noChangeAspect="1"/>
          </p:cNvPicPr>
          <p:nvPr/>
        </p:nvPicPr>
        <p:blipFill>
          <a:blip r:embed="rId8"/>
          <a:stretch>
            <a:fillRect/>
          </a:stretch>
        </p:blipFill>
        <p:spPr>
          <a:xfrm>
            <a:off x="2695849" y="4201614"/>
            <a:ext cx="1611684" cy="2448225"/>
          </a:xfrm>
          <a:prstGeom prst="rect">
            <a:avLst/>
          </a:prstGeom>
        </p:spPr>
      </p:pic>
    </p:spTree>
    <p:extLst>
      <p:ext uri="{BB962C8B-B14F-4D97-AF65-F5344CB8AC3E}">
        <p14:creationId xmlns:p14="http://schemas.microsoft.com/office/powerpoint/2010/main" val="32444428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729" y="295835"/>
            <a:ext cx="8350623" cy="1075765"/>
          </a:xfrm>
        </p:spPr>
        <p:txBody>
          <a:bodyPr>
            <a:noAutofit/>
          </a:bodyPr>
          <a:lstStyle/>
          <a:p>
            <a:r>
              <a:rPr lang="en-GB" sz="3200" dirty="0"/>
              <a:t>‘</a:t>
            </a:r>
            <a:r>
              <a:rPr lang="en-GB" sz="3200" b="1" dirty="0"/>
              <a:t>banal nationalism’</a:t>
            </a:r>
            <a:br>
              <a:rPr lang="en-GB" sz="3200" b="1" dirty="0"/>
            </a:br>
            <a:br>
              <a:rPr lang="en-GB" sz="3200" b="1" dirty="0"/>
            </a:br>
            <a:r>
              <a:rPr lang="en-US" sz="3200" dirty="0"/>
              <a:t>everyday, un-noticed nationalism</a:t>
            </a:r>
            <a:endParaRPr lang="en-GB" sz="3200" dirty="0"/>
          </a:p>
        </p:txBody>
      </p:sp>
      <p:sp>
        <p:nvSpPr>
          <p:cNvPr id="3" name="Content Placeholder 2"/>
          <p:cNvSpPr>
            <a:spLocks noGrp="1"/>
          </p:cNvSpPr>
          <p:nvPr>
            <p:ph sz="half" idx="1"/>
          </p:nvPr>
        </p:nvSpPr>
        <p:spPr>
          <a:xfrm>
            <a:off x="322729" y="2148168"/>
            <a:ext cx="4844304" cy="4239185"/>
          </a:xfrm>
        </p:spPr>
        <p:txBody>
          <a:bodyPr>
            <a:normAutofit fontScale="77500" lnSpcReduction="20000"/>
          </a:bodyPr>
          <a:lstStyle/>
          <a:p>
            <a:pPr marL="0" indent="0">
              <a:buNone/>
            </a:pPr>
            <a:r>
              <a:rPr lang="en-GB" sz="3000" dirty="0"/>
              <a:t>‘The concept of banal nationalism can enable theories of national identity to be related to the lives of ordinary people. . . . The body, </a:t>
            </a:r>
            <a:r>
              <a:rPr lang="en-GB" sz="3000" b="1" dirty="0"/>
              <a:t>food</a:t>
            </a:r>
            <a:r>
              <a:rPr lang="en-GB" sz="3000" dirty="0"/>
              <a:t> and the landscape . . . are as </a:t>
            </a:r>
            <a:r>
              <a:rPr lang="en-GB" sz="3000" b="1" dirty="0"/>
              <a:t>much ‘flags of identity’ as are the more obvious symbols of national belonging: coins, customs, anthems and ceremonies</a:t>
            </a:r>
            <a:r>
              <a:rPr lang="en-GB" sz="3000" dirty="0"/>
              <a:t>.’</a:t>
            </a:r>
          </a:p>
          <a:p>
            <a:pPr marL="0" indent="0">
              <a:buNone/>
            </a:pPr>
            <a:endParaRPr lang="en-GB" sz="3000" dirty="0"/>
          </a:p>
          <a:p>
            <a:pPr marL="0" indent="0">
              <a:buNone/>
            </a:pPr>
            <a:endParaRPr lang="en-US" sz="3000" dirty="0"/>
          </a:p>
          <a:p>
            <a:pPr marL="0" indent="0">
              <a:buNone/>
            </a:pPr>
            <a:r>
              <a:rPr lang="en-GB" sz="2400" dirty="0"/>
              <a:t>Catherine Palmer, ‘From Theory to Practice: Experiencing the Nation in Everyday Life’, </a:t>
            </a:r>
            <a:r>
              <a:rPr lang="en-GB" sz="2400" i="1" dirty="0"/>
              <a:t>Journal of Material Culture</a:t>
            </a:r>
            <a:r>
              <a:rPr lang="en-GB" sz="2400" dirty="0"/>
              <a:t> 3:2 (1998).</a:t>
            </a:r>
            <a:endParaRPr lang="en-US" sz="2400" dirty="0"/>
          </a:p>
        </p:txBody>
      </p:sp>
      <p:sp>
        <p:nvSpPr>
          <p:cNvPr id="4" name="Content Placeholder 3">
            <a:extLst>
              <a:ext uri="{FF2B5EF4-FFF2-40B4-BE49-F238E27FC236}">
                <a16:creationId xmlns:a16="http://schemas.microsoft.com/office/drawing/2014/main" id="{A6BC8AAA-50B1-6B40-94C9-484311971D67}"/>
              </a:ext>
            </a:extLst>
          </p:cNvPr>
          <p:cNvSpPr>
            <a:spLocks noGrp="1"/>
          </p:cNvSpPr>
          <p:nvPr>
            <p:ph sz="half" idx="2"/>
          </p:nvPr>
        </p:nvSpPr>
        <p:spPr>
          <a:xfrm>
            <a:off x="5167033" y="2571750"/>
            <a:ext cx="3506320" cy="3721473"/>
          </a:xfrm>
        </p:spPr>
        <p:txBody>
          <a:bodyPr>
            <a:normAutofit fontScale="77500" lnSpcReduction="20000"/>
          </a:bodyPr>
          <a:lstStyle/>
          <a:p>
            <a:pPr marL="0" indent="0">
              <a:buNone/>
            </a:pPr>
            <a:r>
              <a:rPr lang="en-US" sz="3375" dirty="0"/>
              <a:t>Political scientist Michael </a:t>
            </a:r>
            <a:r>
              <a:rPr lang="en-US" sz="3375" dirty="0" err="1"/>
              <a:t>Billig</a:t>
            </a:r>
            <a:r>
              <a:rPr lang="en-US" sz="3375" dirty="0"/>
              <a:t> (1947-)</a:t>
            </a:r>
          </a:p>
          <a:p>
            <a:pPr marL="0" indent="0">
              <a:buNone/>
            </a:pPr>
            <a:endParaRPr lang="en-US" dirty="0"/>
          </a:p>
        </p:txBody>
      </p:sp>
      <p:pic>
        <p:nvPicPr>
          <p:cNvPr id="5" name="Picture 4">
            <a:extLst>
              <a:ext uri="{FF2B5EF4-FFF2-40B4-BE49-F238E27FC236}">
                <a16:creationId xmlns:a16="http://schemas.microsoft.com/office/drawing/2014/main" id="{270AE573-A063-C141-94C0-FBF426BF2D34}"/>
              </a:ext>
            </a:extLst>
          </p:cNvPr>
          <p:cNvPicPr>
            <a:picLocks noChangeAspect="1"/>
          </p:cNvPicPr>
          <p:nvPr/>
        </p:nvPicPr>
        <p:blipFill>
          <a:blip r:embed="rId2"/>
          <a:stretch>
            <a:fillRect/>
          </a:stretch>
        </p:blipFill>
        <p:spPr>
          <a:xfrm>
            <a:off x="5602940" y="3609515"/>
            <a:ext cx="2277035" cy="2260126"/>
          </a:xfrm>
          <a:prstGeom prst="rect">
            <a:avLst/>
          </a:prstGeom>
        </p:spPr>
      </p:pic>
    </p:spTree>
    <p:extLst>
      <p:ext uri="{BB962C8B-B14F-4D97-AF65-F5344CB8AC3E}">
        <p14:creationId xmlns:p14="http://schemas.microsoft.com/office/powerpoint/2010/main" val="2113691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035430" cy="240573"/>
          </a:xfrm>
        </p:spPr>
        <p:txBody>
          <a:bodyPr>
            <a:normAutofit fontScale="90000"/>
          </a:bodyPr>
          <a:lstStyle/>
          <a:p>
            <a:endParaRPr lang="en-GB" sz="2000" dirty="0"/>
          </a:p>
        </p:txBody>
      </p:sp>
      <p:pic>
        <p:nvPicPr>
          <p:cNvPr id="4" name="Content Placeholder 3"/>
          <p:cNvPicPr>
            <a:picLocks noGrp="1" noChangeAspect="1"/>
          </p:cNvPicPr>
          <p:nvPr>
            <p:ph idx="1"/>
          </p:nvPr>
        </p:nvPicPr>
        <p:blipFill>
          <a:blip r:embed="rId2"/>
          <a:srcRect l="-52053" r="-52053"/>
          <a:stretch>
            <a:fillRect/>
          </a:stretch>
        </p:blipFill>
        <p:spPr>
          <a:xfrm>
            <a:off x="-1652290" y="186365"/>
            <a:ext cx="8229600" cy="4525963"/>
          </a:xfrm>
        </p:spPr>
      </p:pic>
      <p:sp>
        <p:nvSpPr>
          <p:cNvPr id="5" name="Rectangle 4"/>
          <p:cNvSpPr/>
          <p:nvPr/>
        </p:nvSpPr>
        <p:spPr>
          <a:xfrm>
            <a:off x="5067686" y="1600200"/>
            <a:ext cx="3619114" cy="4708982"/>
          </a:xfrm>
          <a:prstGeom prst="rect">
            <a:avLst/>
          </a:prstGeom>
        </p:spPr>
        <p:txBody>
          <a:bodyPr wrap="square">
            <a:spAutoFit/>
          </a:bodyPr>
          <a:lstStyle/>
          <a:p>
            <a:r>
              <a:rPr lang="en-GB" sz="2400" dirty="0"/>
              <a:t>‘By making constant anecdotal references to regional differences in food and preparation, [Pellegrino] Artusi reinforced the idea of Italy as a unique and interesting collection of regions.’ </a:t>
            </a:r>
          </a:p>
          <a:p>
            <a:endParaRPr lang="en-GB" dirty="0"/>
          </a:p>
          <a:p>
            <a:r>
              <a:rPr lang="en-GB" dirty="0"/>
              <a:t>Carol Helstosky, ‘Recipe for the Nation: Reading Italian History through La scienza in cucina and La cucina futurista’, </a:t>
            </a:r>
            <a:r>
              <a:rPr lang="en-GB" u="sng" dirty="0">
                <a:hlinkClick r:id="rId3"/>
              </a:rPr>
              <a:t>Food and Foodways</a:t>
            </a:r>
            <a:r>
              <a:rPr lang="en-GB" dirty="0"/>
              <a:t> 11 (2003).</a:t>
            </a:r>
          </a:p>
        </p:txBody>
      </p:sp>
      <p:sp>
        <p:nvSpPr>
          <p:cNvPr id="6" name="TextBox 5"/>
          <p:cNvSpPr txBox="1"/>
          <p:nvPr/>
        </p:nvSpPr>
        <p:spPr>
          <a:xfrm>
            <a:off x="4876001" y="515211"/>
            <a:ext cx="3486281" cy="830997"/>
          </a:xfrm>
          <a:prstGeom prst="rect">
            <a:avLst/>
          </a:prstGeom>
          <a:noFill/>
        </p:spPr>
        <p:txBody>
          <a:bodyPr wrap="square" rtlCol="0">
            <a:spAutoFit/>
          </a:bodyPr>
          <a:lstStyle/>
          <a:p>
            <a:r>
              <a:rPr lang="en-GB" sz="2400" b="1" dirty="0"/>
              <a:t>Nation-Building Through Food: Italy</a:t>
            </a:r>
          </a:p>
        </p:txBody>
      </p:sp>
      <p:sp>
        <p:nvSpPr>
          <p:cNvPr id="7" name="Rectangle 6"/>
          <p:cNvSpPr/>
          <p:nvPr/>
        </p:nvSpPr>
        <p:spPr>
          <a:xfrm>
            <a:off x="694860" y="4936442"/>
            <a:ext cx="3594104" cy="923330"/>
          </a:xfrm>
          <a:prstGeom prst="rect">
            <a:avLst/>
          </a:prstGeom>
        </p:spPr>
        <p:txBody>
          <a:bodyPr wrap="square">
            <a:spAutoFit/>
          </a:bodyPr>
          <a:lstStyle/>
          <a:p>
            <a:r>
              <a:rPr lang="en-GB" dirty="0"/>
              <a:t>The 1910 edition of Pellegrino Artusi,  </a:t>
            </a:r>
            <a:r>
              <a:rPr lang="en-GB" i="1" dirty="0"/>
              <a:t>Science in the Kitchen and the Art of Eating Well</a:t>
            </a:r>
            <a:r>
              <a:rPr lang="en-GB" dirty="0"/>
              <a:t>.</a:t>
            </a:r>
          </a:p>
        </p:txBody>
      </p:sp>
    </p:spTree>
    <p:extLst>
      <p:ext uri="{BB962C8B-B14F-4D97-AF65-F5344CB8AC3E}">
        <p14:creationId xmlns:p14="http://schemas.microsoft.com/office/powerpoint/2010/main" val="13798314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a:t>National, Regional, Local</a:t>
            </a:r>
            <a:br>
              <a:rPr lang="en-GB" dirty="0"/>
            </a:br>
            <a:endParaRPr lang="en-US" dirty="0"/>
          </a:p>
        </p:txBody>
      </p:sp>
      <p:sp>
        <p:nvSpPr>
          <p:cNvPr id="3" name="Content Placeholder 2"/>
          <p:cNvSpPr>
            <a:spLocks noGrp="1"/>
          </p:cNvSpPr>
          <p:nvPr>
            <p:ph idx="1"/>
          </p:nvPr>
        </p:nvSpPr>
        <p:spPr/>
        <p:txBody>
          <a:bodyPr/>
          <a:lstStyle/>
          <a:p>
            <a:pPr marL="0" indent="0">
              <a:buNone/>
            </a:pPr>
            <a:r>
              <a:rPr lang="en-GB" sz="3600" dirty="0"/>
              <a:t>‘By making constant anecdotal references to regional differences in food and preparation, [Pellegrino] Artusi reinforced the idea of Italy as a unique and interesting collection of regions.’ </a:t>
            </a:r>
          </a:p>
          <a:p>
            <a:pPr marL="0" indent="0">
              <a:buNone/>
            </a:pPr>
            <a:endParaRPr lang="en-GB" sz="2400" dirty="0"/>
          </a:p>
          <a:p>
            <a:pPr marL="0" indent="0">
              <a:buNone/>
            </a:pPr>
            <a:r>
              <a:rPr lang="en-GB" sz="2400" dirty="0"/>
              <a:t>Carol Helstosky, ‘Recipe for the Nation: Reading Italian History through La scienza in cucina and La cucina futurista’, </a:t>
            </a:r>
            <a:r>
              <a:rPr lang="en-GB" sz="2400" i="1" dirty="0"/>
              <a:t>Food and Foodways</a:t>
            </a:r>
            <a:r>
              <a:rPr lang="en-GB" sz="2400" dirty="0"/>
              <a:t> 11 (2003).</a:t>
            </a:r>
          </a:p>
        </p:txBody>
      </p:sp>
    </p:spTree>
    <p:extLst>
      <p:ext uri="{BB962C8B-B14F-4D97-AF65-F5344CB8AC3E}">
        <p14:creationId xmlns:p14="http://schemas.microsoft.com/office/powerpoint/2010/main" val="39686813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a:t>foreign vs. national</a:t>
            </a:r>
            <a:br>
              <a:rPr lang="en-GB" dirty="0"/>
            </a:br>
            <a:endParaRPr lang="en-US" dirty="0"/>
          </a:p>
        </p:txBody>
      </p:sp>
      <p:sp>
        <p:nvSpPr>
          <p:cNvPr id="3" name="Content Placeholder 2"/>
          <p:cNvSpPr>
            <a:spLocks noGrp="1"/>
          </p:cNvSpPr>
          <p:nvPr>
            <p:ph idx="1"/>
          </p:nvPr>
        </p:nvSpPr>
        <p:spPr>
          <a:xfrm>
            <a:off x="457200" y="1600200"/>
            <a:ext cx="8229600" cy="5067300"/>
          </a:xfrm>
        </p:spPr>
        <p:txBody>
          <a:bodyPr>
            <a:normAutofit/>
          </a:bodyPr>
          <a:lstStyle/>
          <a:p>
            <a:pPr marL="0" indent="0">
              <a:buNone/>
            </a:pPr>
            <a:endParaRPr lang="en-GB" sz="4000" dirty="0"/>
          </a:p>
          <a:p>
            <a:pPr marL="0" indent="0">
              <a:buNone/>
            </a:pPr>
            <a:r>
              <a:rPr lang="en-GB" sz="4000" dirty="0"/>
              <a:t>‘Food is one of the primary ways in which notions of ‘otherness’ are articulated.’</a:t>
            </a:r>
          </a:p>
          <a:p>
            <a:pPr marL="0" indent="0">
              <a:buNone/>
            </a:pPr>
            <a:endParaRPr lang="en-GB" sz="4000" dirty="0"/>
          </a:p>
          <a:p>
            <a:pPr marL="0" indent="0">
              <a:buNone/>
            </a:pPr>
            <a:r>
              <a:rPr lang="en-GB" sz="2800" dirty="0"/>
              <a:t>Allison James, ‘How British is British Food?’, </a:t>
            </a:r>
            <a:r>
              <a:rPr lang="en-GB" sz="2800" dirty="0">
                <a:hlinkClick r:id="rId2"/>
              </a:rPr>
              <a:t>Food, Health and Identity</a:t>
            </a:r>
            <a:r>
              <a:rPr lang="en-GB" sz="2800" dirty="0"/>
              <a:t>, ed. Pat </a:t>
            </a:r>
            <a:r>
              <a:rPr lang="en-GB" sz="2800" dirty="0" err="1"/>
              <a:t>Caplan</a:t>
            </a:r>
            <a:r>
              <a:rPr lang="en-GB" sz="2800" dirty="0"/>
              <a:t> (1997)</a:t>
            </a:r>
          </a:p>
        </p:txBody>
      </p:sp>
    </p:spTree>
    <p:extLst>
      <p:ext uri="{BB962C8B-B14F-4D97-AF65-F5344CB8AC3E}">
        <p14:creationId xmlns:p14="http://schemas.microsoft.com/office/powerpoint/2010/main" val="41492533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a:t>foreign vs. national</a:t>
            </a:r>
            <a:br>
              <a:rPr lang="en-GB" dirty="0"/>
            </a:b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GB" sz="4000" dirty="0"/>
              <a:t>Rabbit recipe in 1890 Buenos Aires cookbook: </a:t>
            </a:r>
          </a:p>
          <a:p>
            <a:pPr marL="0" indent="0">
              <a:buNone/>
            </a:pPr>
            <a:endParaRPr lang="en-GB" sz="4000" dirty="0"/>
          </a:p>
          <a:p>
            <a:pPr marL="0" indent="0">
              <a:buNone/>
            </a:pPr>
            <a:r>
              <a:rPr lang="en-GB" sz="4000" dirty="0"/>
              <a:t>‘serve it with yellow chile sauce, for Argentines, and with English mustard for foreigners.’  </a:t>
            </a:r>
          </a:p>
          <a:p>
            <a:pPr marL="0" indent="0">
              <a:buNone/>
            </a:pPr>
            <a:endParaRPr lang="en-GB" sz="2800" dirty="0"/>
          </a:p>
          <a:p>
            <a:pPr marL="0" indent="0">
              <a:buNone/>
            </a:pPr>
            <a:r>
              <a:rPr lang="en-GB" sz="2800" dirty="0"/>
              <a:t>Juan Manuela </a:t>
            </a:r>
            <a:r>
              <a:rPr lang="en-GB" sz="2800" dirty="0" err="1"/>
              <a:t>Gorriti</a:t>
            </a:r>
            <a:r>
              <a:rPr lang="en-GB" sz="2800" dirty="0"/>
              <a:t>, </a:t>
            </a:r>
            <a:r>
              <a:rPr lang="en-GB" sz="2800" i="1" dirty="0"/>
              <a:t>Cocina </a:t>
            </a:r>
            <a:r>
              <a:rPr lang="en-GB" sz="2800" i="1" dirty="0" err="1"/>
              <a:t>Ecléctica</a:t>
            </a:r>
            <a:r>
              <a:rPr lang="en-GB" sz="2800" dirty="0"/>
              <a:t> (1890).</a:t>
            </a:r>
          </a:p>
        </p:txBody>
      </p:sp>
    </p:spTree>
    <p:extLst>
      <p:ext uri="{BB962C8B-B14F-4D97-AF65-F5344CB8AC3E}">
        <p14:creationId xmlns:p14="http://schemas.microsoft.com/office/powerpoint/2010/main" val="28273839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a:t>Carlos Fuentes, </a:t>
            </a:r>
            <a:r>
              <a:rPr lang="en-GB" sz="2800" i="1" dirty="0"/>
              <a:t>The Death of Artemio Cruz</a:t>
            </a:r>
            <a:r>
              <a:rPr lang="en-GB" sz="2800" dirty="0"/>
              <a:t> (1962).</a:t>
            </a:r>
            <a:endParaRPr lang="en-US" sz="2800" dirty="0"/>
          </a:p>
        </p:txBody>
      </p:sp>
      <p:sp>
        <p:nvSpPr>
          <p:cNvPr id="3" name="Content Placeholder 2"/>
          <p:cNvSpPr>
            <a:spLocks noGrp="1"/>
          </p:cNvSpPr>
          <p:nvPr>
            <p:ph idx="1"/>
          </p:nvPr>
        </p:nvSpPr>
        <p:spPr/>
        <p:txBody>
          <a:bodyPr>
            <a:noAutofit/>
          </a:bodyPr>
          <a:lstStyle/>
          <a:p>
            <a:pPr marL="0" indent="0">
              <a:buNone/>
            </a:pPr>
            <a:r>
              <a:rPr lang="en-GB" sz="4000" dirty="0"/>
              <a:t>‘But the present could not disappear because they were living it, sitting on woven chairs and mechanically eating a meal he had ordered specially: Vichyssoise, lobster, </a:t>
            </a:r>
            <a:r>
              <a:rPr lang="en-GB" sz="4000" dirty="0" err="1"/>
              <a:t>Côtes</a:t>
            </a:r>
            <a:r>
              <a:rPr lang="en-GB" sz="4000" dirty="0"/>
              <a:t> du Rhone, Baked Alaska.’</a:t>
            </a:r>
          </a:p>
        </p:txBody>
      </p:sp>
    </p:spTree>
    <p:extLst>
      <p:ext uri="{BB962C8B-B14F-4D97-AF65-F5344CB8AC3E}">
        <p14:creationId xmlns:p14="http://schemas.microsoft.com/office/powerpoint/2010/main" val="17808686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Race and Nation </a:t>
            </a:r>
          </a:p>
        </p:txBody>
      </p:sp>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GB" sz="3600" dirty="0"/>
              <a:t>‘By silencing, ignoring, trivializing, and mocking </a:t>
            </a:r>
            <a:r>
              <a:rPr lang="en-GB" sz="3600" dirty="0" err="1"/>
              <a:t>nonwhite</a:t>
            </a:r>
            <a:r>
              <a:rPr lang="en-GB" sz="3600" dirty="0"/>
              <a:t> Cubans and their culinary traditions, the writers of nearly every cookbook from 1900 to 1959 </a:t>
            </a:r>
            <a:r>
              <a:rPr lang="en-GB" sz="3600" dirty="0" err="1"/>
              <a:t>endeavor</a:t>
            </a:r>
            <a:r>
              <a:rPr lang="en-GB" sz="3600" dirty="0"/>
              <a:t> to position Cuba as principally European and white.’</a:t>
            </a:r>
          </a:p>
          <a:p>
            <a:pPr marL="0" indent="0">
              <a:buNone/>
            </a:pPr>
            <a:endParaRPr lang="en-GB" dirty="0"/>
          </a:p>
          <a:p>
            <a:pPr marL="0" indent="0">
              <a:buNone/>
            </a:pPr>
            <a:r>
              <a:rPr lang="en-GB" sz="2400" dirty="0"/>
              <a:t>Christine </a:t>
            </a:r>
            <a:r>
              <a:rPr lang="en-GB" sz="2400" dirty="0" err="1"/>
              <a:t>Folch</a:t>
            </a:r>
            <a:r>
              <a:rPr lang="en-GB" sz="2400" dirty="0"/>
              <a:t>, ‘Fine Dining: Race in </a:t>
            </a:r>
            <a:r>
              <a:rPr lang="en-GB" sz="2400" dirty="0" err="1"/>
              <a:t>Prerevolution</a:t>
            </a:r>
            <a:r>
              <a:rPr lang="en-GB" sz="2400" dirty="0"/>
              <a:t> Cuban Cookbooks’, </a:t>
            </a:r>
            <a:r>
              <a:rPr lang="en-GB" sz="2400" i="1" dirty="0"/>
              <a:t>Latin American Research Review </a:t>
            </a:r>
            <a:r>
              <a:rPr lang="en-GB" sz="2400" dirty="0"/>
              <a:t>43:2 (2008)</a:t>
            </a:r>
            <a:r>
              <a:rPr lang="en-US" sz="2400" dirty="0"/>
              <a:t>.</a:t>
            </a:r>
            <a:endParaRPr lang="en-GB" sz="2400" dirty="0"/>
          </a:p>
        </p:txBody>
      </p:sp>
    </p:spTree>
    <p:extLst>
      <p:ext uri="{BB962C8B-B14F-4D97-AF65-F5344CB8AC3E}">
        <p14:creationId xmlns:p14="http://schemas.microsoft.com/office/powerpoint/2010/main" val="4791033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b="1" dirty="0"/>
              <a:t>‘Council </a:t>
            </a:r>
            <a:r>
              <a:rPr lang="en-US" b="1" dirty="0" err="1"/>
              <a:t>apologises</a:t>
            </a:r>
            <a:r>
              <a:rPr lang="en-US" b="1" dirty="0"/>
              <a:t> for banning Indian food stall from "English food only" St George's Day event’</a:t>
            </a:r>
          </a:p>
          <a:p>
            <a:pPr marL="0" indent="0">
              <a:buNone/>
            </a:pPr>
            <a:endParaRPr lang="en-US" dirty="0"/>
          </a:p>
          <a:p>
            <a:pPr marL="0" indent="0">
              <a:buNone/>
            </a:pPr>
            <a:r>
              <a:rPr lang="en-US" i="1" dirty="0"/>
              <a:t>Salisbury Journal, </a:t>
            </a:r>
            <a:r>
              <a:rPr lang="en-US" dirty="0"/>
              <a:t>16 April 2015 </a:t>
            </a:r>
          </a:p>
          <a:p>
            <a:pPr marL="0" indent="0">
              <a:buNone/>
            </a:pPr>
            <a:endParaRPr lang="en-US" dirty="0"/>
          </a:p>
        </p:txBody>
      </p:sp>
    </p:spTree>
    <p:extLst>
      <p:ext uri="{BB962C8B-B14F-4D97-AF65-F5344CB8AC3E}">
        <p14:creationId xmlns:p14="http://schemas.microsoft.com/office/powerpoint/2010/main" val="25627587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a:t>Gastronationalism</a:t>
            </a:r>
            <a:br>
              <a:rPr lang="en-GB" dirty="0"/>
            </a:br>
            <a:endParaRPr lang="en-US" dirty="0"/>
          </a:p>
        </p:txBody>
      </p:sp>
      <p:sp>
        <p:nvSpPr>
          <p:cNvPr id="3" name="Content Placeholder 2"/>
          <p:cNvSpPr>
            <a:spLocks noGrp="1"/>
          </p:cNvSpPr>
          <p:nvPr>
            <p:ph idx="1"/>
          </p:nvPr>
        </p:nvSpPr>
        <p:spPr>
          <a:xfrm>
            <a:off x="457200" y="1247425"/>
            <a:ext cx="8229600" cy="5610575"/>
          </a:xfrm>
        </p:spPr>
        <p:txBody>
          <a:bodyPr>
            <a:normAutofit fontScale="92500" lnSpcReduction="20000"/>
          </a:bodyPr>
          <a:lstStyle/>
          <a:p>
            <a:pPr marL="0" indent="0">
              <a:buNone/>
            </a:pPr>
            <a:r>
              <a:rPr lang="en-GB" dirty="0"/>
              <a:t>‘Gastronationalism, in particular, signals the use of food production, distribution, and consumption to demarcate and sustain the emotive power of national attachment, as well as the use of nationalist sentiments to produce and market food. . .[ Gastronationalism] presumes that attacks (symbolic or otherwise) against a nation’s food practices are assaults on heritage and culture, not just on the food item itself. . . It strategically weds consideration of national identity to the idea of the nation as a protector of cultural patrimony.’</a:t>
            </a:r>
          </a:p>
          <a:p>
            <a:pPr marL="0" indent="0">
              <a:buNone/>
            </a:pPr>
            <a:endParaRPr lang="en-GB" sz="2800" dirty="0"/>
          </a:p>
          <a:p>
            <a:pPr marL="0" indent="0">
              <a:buNone/>
            </a:pPr>
            <a:r>
              <a:rPr lang="en-GB" sz="2800" dirty="0"/>
              <a:t>Michaela DeSoucey, ‘Gastronationalism: Food Traditions and Authenticity Politics in the European Union’, </a:t>
            </a:r>
            <a:r>
              <a:rPr lang="en-GB" sz="2800" i="1" dirty="0"/>
              <a:t>American Sociological Review</a:t>
            </a:r>
            <a:r>
              <a:rPr lang="en-GB" sz="2800" dirty="0"/>
              <a:t> 75:3 (2010).</a:t>
            </a:r>
          </a:p>
          <a:p>
            <a:pPr marL="0" indent="0">
              <a:buNone/>
            </a:pPr>
            <a:endParaRPr lang="en-US" dirty="0"/>
          </a:p>
        </p:txBody>
      </p:sp>
    </p:spTree>
    <p:extLst>
      <p:ext uri="{BB962C8B-B14F-4D97-AF65-F5344CB8AC3E}">
        <p14:creationId xmlns:p14="http://schemas.microsoft.com/office/powerpoint/2010/main" val="40387006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Foie</a:t>
            </a:r>
            <a:r>
              <a:rPr lang="en-US" dirty="0"/>
              <a:t> </a:t>
            </a:r>
            <a:r>
              <a:rPr lang="en-US" dirty="0" err="1"/>
              <a:t>gras</a:t>
            </a:r>
            <a:r>
              <a:rPr lang="en-US" dirty="0"/>
              <a:t> and French identity</a:t>
            </a:r>
          </a:p>
        </p:txBody>
      </p:sp>
      <p:sp>
        <p:nvSpPr>
          <p:cNvPr id="3" name="Content Placeholder 2"/>
          <p:cNvSpPr>
            <a:spLocks noGrp="1"/>
          </p:cNvSpPr>
          <p:nvPr>
            <p:ph idx="1"/>
          </p:nvPr>
        </p:nvSpPr>
        <p:spPr/>
        <p:txBody>
          <a:bodyPr>
            <a:normAutofit/>
          </a:bodyPr>
          <a:lstStyle/>
          <a:p>
            <a:pPr marL="0" indent="0">
              <a:buNone/>
            </a:pPr>
            <a:endParaRPr lang="en-GB" sz="4400" dirty="0"/>
          </a:p>
          <a:p>
            <a:pPr marL="0" indent="0">
              <a:buNone/>
            </a:pPr>
            <a:r>
              <a:rPr lang="en-GB" sz="4400" dirty="0"/>
              <a:t>Foie gras ‘is the identity of France. It’s like wine from Bordeaux.’ </a:t>
            </a:r>
          </a:p>
          <a:p>
            <a:pPr marL="0" indent="0">
              <a:buNone/>
            </a:pPr>
            <a:endParaRPr lang="en-GB" sz="2400" dirty="0"/>
          </a:p>
          <a:p>
            <a:pPr marL="0" indent="0">
              <a:buNone/>
            </a:pPr>
            <a:endParaRPr lang="en-GB" sz="2400" dirty="0"/>
          </a:p>
          <a:p>
            <a:pPr marL="0" indent="0">
              <a:buNone/>
            </a:pPr>
            <a:r>
              <a:rPr lang="en-GB" sz="2400" dirty="0"/>
              <a:t>A French nationalist quoted in </a:t>
            </a:r>
            <a:r>
              <a:rPr lang="en-GB" sz="2400" dirty="0" err="1"/>
              <a:t>DeSoucey</a:t>
            </a:r>
            <a:r>
              <a:rPr lang="en-GB" sz="2400" dirty="0"/>
              <a:t>, ‘Gastronationalism’.</a:t>
            </a:r>
          </a:p>
          <a:p>
            <a:pPr marL="0" indent="0">
              <a:buNone/>
            </a:pPr>
            <a:endParaRPr lang="en-US" sz="2400" dirty="0"/>
          </a:p>
        </p:txBody>
      </p:sp>
    </p:spTree>
    <p:extLst>
      <p:ext uri="{BB962C8B-B14F-4D97-AF65-F5344CB8AC3E}">
        <p14:creationId xmlns:p14="http://schemas.microsoft.com/office/powerpoint/2010/main" val="2184657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a:t>Catalan gastronomist Josep Plà</a:t>
            </a:r>
            <a:endParaRPr lang="en-GB" sz="3600" dirty="0"/>
          </a:p>
        </p:txBody>
      </p:sp>
      <p:sp>
        <p:nvSpPr>
          <p:cNvPr id="3" name="Content Placeholder 2"/>
          <p:cNvSpPr>
            <a:spLocks noGrp="1"/>
          </p:cNvSpPr>
          <p:nvPr>
            <p:ph idx="1"/>
          </p:nvPr>
        </p:nvSpPr>
        <p:spPr>
          <a:xfrm>
            <a:off x="457200" y="1600201"/>
            <a:ext cx="8229600" cy="1828800"/>
          </a:xfrm>
        </p:spPr>
        <p:txBody>
          <a:bodyPr>
            <a:normAutofit fontScale="77500" lnSpcReduction="20000"/>
          </a:bodyPr>
          <a:lstStyle/>
          <a:p>
            <a:pPr marL="0" indent="0">
              <a:buNone/>
            </a:pPr>
            <a:endParaRPr lang="en-GB" sz="4000" dirty="0"/>
          </a:p>
          <a:p>
            <a:pPr marL="0" indent="0">
              <a:buNone/>
            </a:pPr>
            <a:endParaRPr lang="en-GB" sz="4000" dirty="0"/>
          </a:p>
          <a:p>
            <a:pPr marL="0" indent="0">
              <a:buNone/>
            </a:pPr>
            <a:r>
              <a:rPr lang="en-US" sz="4000" dirty="0"/>
              <a:t>‘A country’s cuisine is its landscape in a saucepan.’</a:t>
            </a:r>
            <a:endParaRPr lang="en-GB" sz="4000" dirty="0"/>
          </a:p>
          <a:p>
            <a:pPr marL="0" indent="0">
              <a:buNone/>
            </a:pPr>
            <a:endParaRPr lang="en-US" sz="4000" dirty="0"/>
          </a:p>
        </p:txBody>
      </p:sp>
      <p:pic>
        <p:nvPicPr>
          <p:cNvPr id="4" name="Picture 3">
            <a:extLst>
              <a:ext uri="{FF2B5EF4-FFF2-40B4-BE49-F238E27FC236}">
                <a16:creationId xmlns:a16="http://schemas.microsoft.com/office/drawing/2014/main" id="{A437BFE9-C9CF-5446-91C1-EDDD5A8735CD}"/>
              </a:ext>
            </a:extLst>
          </p:cNvPr>
          <p:cNvPicPr>
            <a:picLocks noChangeAspect="1"/>
          </p:cNvPicPr>
          <p:nvPr/>
        </p:nvPicPr>
        <p:blipFill>
          <a:blip r:embed="rId2"/>
          <a:stretch>
            <a:fillRect/>
          </a:stretch>
        </p:blipFill>
        <p:spPr>
          <a:xfrm>
            <a:off x="2299350" y="3394664"/>
            <a:ext cx="5984039" cy="3188698"/>
          </a:xfrm>
          <a:prstGeom prst="rect">
            <a:avLst/>
          </a:prstGeom>
        </p:spPr>
      </p:pic>
    </p:spTree>
    <p:extLst>
      <p:ext uri="{BB962C8B-B14F-4D97-AF65-F5344CB8AC3E}">
        <p14:creationId xmlns:p14="http://schemas.microsoft.com/office/powerpoint/2010/main" val="24193985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Gastronationalism</a:t>
            </a:r>
            <a:endParaRPr lang="en-US" dirty="0"/>
          </a:p>
        </p:txBody>
      </p:sp>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GB" dirty="0"/>
              <a:t>‘In 1989, the French Ministry of Culture created the </a:t>
            </a:r>
            <a:r>
              <a:rPr lang="en-GB" dirty="0" err="1"/>
              <a:t>Conseil</a:t>
            </a:r>
            <a:r>
              <a:rPr lang="en-GB" dirty="0"/>
              <a:t> National des Arts </a:t>
            </a:r>
            <a:r>
              <a:rPr lang="en-GB" dirty="0" err="1"/>
              <a:t>Culinaires</a:t>
            </a:r>
            <a:r>
              <a:rPr lang="en-GB" dirty="0"/>
              <a:t> (National Council of Culinary Arts), with the mission of protecting French gastronomy by teaching about the national palate. Its activities include a taste education program for children and an official inventory of the culinary patrimony of each French region. . .’</a:t>
            </a:r>
          </a:p>
          <a:p>
            <a:pPr marL="0" indent="0">
              <a:buNone/>
            </a:pPr>
            <a:endParaRPr lang="en-GB" sz="2600" dirty="0"/>
          </a:p>
          <a:p>
            <a:pPr marL="0" indent="0">
              <a:buNone/>
            </a:pPr>
            <a:r>
              <a:rPr lang="en-GB" sz="2600" dirty="0"/>
              <a:t>DeSoucey, ‘Gastronationalism’.</a:t>
            </a:r>
          </a:p>
          <a:p>
            <a:pPr marL="0" indent="0">
              <a:buNone/>
            </a:pPr>
            <a:endParaRPr lang="en-US" dirty="0"/>
          </a:p>
        </p:txBody>
      </p:sp>
    </p:spTree>
    <p:extLst>
      <p:ext uri="{BB962C8B-B14F-4D97-AF65-F5344CB8AC3E}">
        <p14:creationId xmlns:p14="http://schemas.microsoft.com/office/powerpoint/2010/main" val="35994980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Sites of </a:t>
            </a:r>
            <a:r>
              <a:rPr lang="en-US" dirty="0" err="1"/>
              <a:t>gastronationalism</a:t>
            </a:r>
            <a:endParaRPr lang="en-US" dirty="0"/>
          </a:p>
        </p:txBody>
      </p:sp>
      <p:sp>
        <p:nvSpPr>
          <p:cNvPr id="3" name="Content Placeholder 2"/>
          <p:cNvSpPr>
            <a:spLocks noGrp="1"/>
          </p:cNvSpPr>
          <p:nvPr>
            <p:ph idx="1"/>
          </p:nvPr>
        </p:nvSpPr>
        <p:spPr/>
        <p:txBody>
          <a:bodyPr/>
          <a:lstStyle/>
          <a:p>
            <a:endParaRPr lang="en-US" dirty="0"/>
          </a:p>
          <a:p>
            <a:r>
              <a:rPr lang="en-US" dirty="0"/>
              <a:t>Restaurants</a:t>
            </a:r>
          </a:p>
          <a:p>
            <a:r>
              <a:rPr lang="en-US" dirty="0"/>
              <a:t>Cookbooks</a:t>
            </a:r>
          </a:p>
          <a:p>
            <a:r>
              <a:rPr lang="en-US" dirty="0"/>
              <a:t>Government websites</a:t>
            </a:r>
          </a:p>
          <a:p>
            <a:r>
              <a:rPr lang="en-US" dirty="0"/>
              <a:t>Cultural </a:t>
            </a:r>
            <a:r>
              <a:rPr lang="en-US" dirty="0" err="1"/>
              <a:t>programmes</a:t>
            </a:r>
            <a:endParaRPr lang="en-US" dirty="0"/>
          </a:p>
          <a:p>
            <a:r>
              <a:rPr lang="en-US" dirty="0"/>
              <a:t>Schools</a:t>
            </a:r>
          </a:p>
          <a:p>
            <a:r>
              <a:rPr lang="en-US" dirty="0"/>
              <a:t>Television and other media . . .</a:t>
            </a:r>
          </a:p>
        </p:txBody>
      </p:sp>
    </p:spTree>
    <p:extLst>
      <p:ext uri="{BB962C8B-B14F-4D97-AF65-F5344CB8AC3E}">
        <p14:creationId xmlns:p14="http://schemas.microsoft.com/office/powerpoint/2010/main" val="11874585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a:t>Invented Traditions</a:t>
            </a:r>
            <a:br>
              <a:rPr lang="en-GB" dirty="0"/>
            </a:br>
            <a:endParaRPr lang="en-US" dirty="0"/>
          </a:p>
        </p:txBody>
      </p:sp>
      <p:sp>
        <p:nvSpPr>
          <p:cNvPr id="3" name="Content Placeholder 2"/>
          <p:cNvSpPr>
            <a:spLocks noGrp="1"/>
          </p:cNvSpPr>
          <p:nvPr>
            <p:ph idx="1"/>
          </p:nvPr>
        </p:nvSpPr>
        <p:spPr>
          <a:xfrm>
            <a:off x="457200" y="1600200"/>
            <a:ext cx="8229600" cy="5135893"/>
          </a:xfrm>
        </p:spPr>
        <p:txBody>
          <a:bodyPr>
            <a:normAutofit lnSpcReduction="10000"/>
          </a:bodyPr>
          <a:lstStyle/>
          <a:p>
            <a:pPr marL="0" indent="0">
              <a:buNone/>
            </a:pPr>
            <a:r>
              <a:rPr lang="en-GB" dirty="0"/>
              <a:t>‘The term ‘invented tradition’ is used in a broad, but not imprecise sense.  It includes both ‘traditions’ actually invented, constructed and formally instituted and those emerging in a less easily traceable manner within a brief and datable period—a matter of a few years perhaps—and establishing themselves with great rapidity.’ </a:t>
            </a:r>
          </a:p>
          <a:p>
            <a:pPr marL="0" indent="0">
              <a:buNone/>
            </a:pPr>
            <a:endParaRPr lang="en-GB" sz="2600" dirty="0"/>
          </a:p>
          <a:p>
            <a:pPr marL="0" indent="0">
              <a:buNone/>
            </a:pPr>
            <a:r>
              <a:rPr lang="en-GB" sz="2600" dirty="0"/>
              <a:t>Eric Hobsbawm, ‘Introduction: Inventing Traditions’, </a:t>
            </a:r>
            <a:r>
              <a:rPr lang="en-GB" sz="2600" i="1" dirty="0"/>
              <a:t>The Invention of Tradition</a:t>
            </a:r>
            <a:r>
              <a:rPr lang="en-GB" sz="2600" dirty="0"/>
              <a:t> (1992).</a:t>
            </a:r>
          </a:p>
        </p:txBody>
      </p:sp>
    </p:spTree>
    <p:extLst>
      <p:ext uri="{BB962C8B-B14F-4D97-AF65-F5344CB8AC3E}">
        <p14:creationId xmlns:p14="http://schemas.microsoft.com/office/powerpoint/2010/main" val="6981077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t>Invented Traditions</a:t>
            </a:r>
          </a:p>
        </p:txBody>
      </p:sp>
      <p:sp>
        <p:nvSpPr>
          <p:cNvPr id="3" name="Content Placeholder 2"/>
          <p:cNvSpPr>
            <a:spLocks noGrp="1"/>
          </p:cNvSpPr>
          <p:nvPr>
            <p:ph idx="1"/>
          </p:nvPr>
        </p:nvSpPr>
        <p:spPr/>
        <p:txBody>
          <a:bodyPr/>
          <a:lstStyle/>
          <a:p>
            <a:pPr marL="0" indent="0">
              <a:buNone/>
            </a:pPr>
            <a:endParaRPr lang="en-GB" sz="4400" dirty="0"/>
          </a:p>
          <a:p>
            <a:pPr marL="0" indent="0">
              <a:buNone/>
            </a:pPr>
            <a:r>
              <a:rPr lang="en-GB" sz="4400" dirty="0"/>
              <a:t>‘Nations lose their origins in the myths of time.’</a:t>
            </a:r>
          </a:p>
          <a:p>
            <a:pPr marL="0" indent="0">
              <a:buNone/>
            </a:pPr>
            <a:endParaRPr lang="en-GB" sz="4400" dirty="0"/>
          </a:p>
          <a:p>
            <a:pPr marL="0" indent="0">
              <a:buNone/>
            </a:pPr>
            <a:endParaRPr lang="en-GB" dirty="0"/>
          </a:p>
          <a:p>
            <a:pPr marL="0" indent="0">
              <a:buNone/>
            </a:pPr>
            <a:r>
              <a:rPr lang="en-GB" sz="2400" dirty="0"/>
              <a:t>Homi Bhabha, </a:t>
            </a:r>
            <a:r>
              <a:rPr lang="en-GB" sz="2400" i="1" dirty="0"/>
              <a:t>Nation and Narration</a:t>
            </a:r>
            <a:r>
              <a:rPr lang="en-GB" sz="2400" dirty="0"/>
              <a:t> (1990).</a:t>
            </a:r>
          </a:p>
          <a:p>
            <a:pPr marL="0" indent="0">
              <a:buNone/>
            </a:pPr>
            <a:endParaRPr lang="en-US" dirty="0"/>
          </a:p>
        </p:txBody>
      </p:sp>
    </p:spTree>
    <p:extLst>
      <p:ext uri="{BB962C8B-B14F-4D97-AF65-F5344CB8AC3E}">
        <p14:creationId xmlns:p14="http://schemas.microsoft.com/office/powerpoint/2010/main" val="42269586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t>Food and Invented Traditions</a:t>
            </a:r>
          </a:p>
        </p:txBody>
      </p:sp>
      <p:sp>
        <p:nvSpPr>
          <p:cNvPr id="3" name="Content Placeholder 2"/>
          <p:cNvSpPr>
            <a:spLocks noGrp="1"/>
          </p:cNvSpPr>
          <p:nvPr>
            <p:ph idx="1"/>
          </p:nvPr>
        </p:nvSpPr>
        <p:spPr>
          <a:xfrm>
            <a:off x="457200" y="1600200"/>
            <a:ext cx="8229600" cy="5257800"/>
          </a:xfrm>
        </p:spPr>
        <p:txBody>
          <a:bodyPr>
            <a:normAutofit lnSpcReduction="10000"/>
          </a:bodyPr>
          <a:lstStyle/>
          <a:p>
            <a:pPr marL="0" indent="0">
              <a:buNone/>
            </a:pPr>
            <a:r>
              <a:rPr lang="en-GB" dirty="0"/>
              <a:t>Symbolic foods ‘may be associated with specific events in the nation’s history, but they are not merely commemorative.  In some profound way connected with the efficacy of symbols, </a:t>
            </a:r>
            <a:r>
              <a:rPr lang="en-GB" b="1" dirty="0"/>
              <a:t>the consumption of emblematic foods is experienced as an act of communion that puts the eater in direct touch with the values, achievements and heritage of an idealized past</a:t>
            </a:r>
            <a:r>
              <a:rPr lang="en-GB" dirty="0"/>
              <a:t>.’</a:t>
            </a:r>
          </a:p>
          <a:p>
            <a:pPr marL="0" indent="0">
              <a:buNone/>
            </a:pPr>
            <a:endParaRPr lang="en-GB" dirty="0"/>
          </a:p>
          <a:p>
            <a:pPr marL="0" indent="0">
              <a:buNone/>
            </a:pPr>
            <a:r>
              <a:rPr lang="en-GB" sz="2000" dirty="0"/>
              <a:t>O’Connor, ‘The King’s Christmas Pudding’.</a:t>
            </a:r>
          </a:p>
          <a:p>
            <a:pPr marL="0" indent="0">
              <a:buNone/>
            </a:pPr>
            <a:endParaRPr lang="en-US" dirty="0"/>
          </a:p>
        </p:txBody>
      </p:sp>
    </p:spTree>
    <p:extLst>
      <p:ext uri="{BB962C8B-B14F-4D97-AF65-F5344CB8AC3E}">
        <p14:creationId xmlns:p14="http://schemas.microsoft.com/office/powerpoint/2010/main" val="3627513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food and identity</a:t>
            </a:r>
          </a:p>
        </p:txBody>
      </p:sp>
      <p:sp>
        <p:nvSpPr>
          <p:cNvPr id="3" name="Content Placeholder 2"/>
          <p:cNvSpPr>
            <a:spLocks noGrp="1"/>
          </p:cNvSpPr>
          <p:nvPr>
            <p:ph idx="1"/>
          </p:nvPr>
        </p:nvSpPr>
        <p:spPr>
          <a:xfrm>
            <a:off x="457200" y="1600200"/>
            <a:ext cx="8229600" cy="5088467"/>
          </a:xfrm>
        </p:spPr>
        <p:txBody>
          <a:bodyPr>
            <a:normAutofit fontScale="92500" lnSpcReduction="20000"/>
          </a:bodyPr>
          <a:lstStyle/>
          <a:p>
            <a:pPr marL="0" indent="0">
              <a:buNone/>
            </a:pPr>
            <a:endParaRPr lang="en-US" sz="4200" dirty="0"/>
          </a:p>
          <a:p>
            <a:pPr marL="0" indent="0">
              <a:buNone/>
            </a:pPr>
            <a:r>
              <a:rPr lang="en-US" sz="4200" dirty="0"/>
              <a:t>‘What I eat may reveal that I am English or Cornish, a Hindu or a Jew, a child or an adult or an international traveller or </a:t>
            </a:r>
            <a:r>
              <a:rPr lang="en-US" sz="4200" dirty="0" err="1"/>
              <a:t>tendsetter</a:t>
            </a:r>
            <a:r>
              <a:rPr lang="en-US" sz="4200" dirty="0"/>
              <a:t>. It may, also, more prosaically, indicate my social class and status.’</a:t>
            </a:r>
          </a:p>
          <a:p>
            <a:pPr marL="0" indent="0">
              <a:buNone/>
            </a:pPr>
            <a:endParaRPr lang="en-GB" sz="4400" dirty="0"/>
          </a:p>
          <a:p>
            <a:pPr marL="0" indent="0">
              <a:buNone/>
            </a:pPr>
            <a:r>
              <a:rPr lang="en-GB" dirty="0"/>
              <a:t>James, ‘How British is British Food?’</a:t>
            </a:r>
            <a:endParaRPr lang="en-US" dirty="0"/>
          </a:p>
        </p:txBody>
      </p:sp>
    </p:spTree>
    <p:extLst>
      <p:ext uri="{BB962C8B-B14F-4D97-AF65-F5344CB8AC3E}">
        <p14:creationId xmlns:p14="http://schemas.microsoft.com/office/powerpoint/2010/main" val="1883306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49076"/>
          </a:xfrm>
        </p:spPr>
        <p:txBody>
          <a:bodyPr>
            <a:normAutofit fontScale="90000"/>
          </a:bodyPr>
          <a:lstStyle/>
          <a:p>
            <a:pPr marL="0" indent="0"/>
            <a:r>
              <a:rPr lang="en-GB" sz="3200" dirty="0"/>
              <a:t>Kaori O’Connor, ‘The King’s Christmas Pudding: Globalization, Recipes, and the Commodities of Empire’, </a:t>
            </a:r>
            <a:r>
              <a:rPr lang="en-GB" sz="3200" i="1" dirty="0"/>
              <a:t>Journal of Global History</a:t>
            </a:r>
            <a:r>
              <a:rPr lang="en-GB" sz="3200" dirty="0"/>
              <a:t> 4 (2009).</a:t>
            </a:r>
          </a:p>
        </p:txBody>
      </p:sp>
      <p:sp>
        <p:nvSpPr>
          <p:cNvPr id="3" name="Content Placeholder 2"/>
          <p:cNvSpPr>
            <a:spLocks noGrp="1"/>
          </p:cNvSpPr>
          <p:nvPr>
            <p:ph idx="1"/>
          </p:nvPr>
        </p:nvSpPr>
        <p:spPr>
          <a:xfrm>
            <a:off x="457200" y="1600200"/>
            <a:ext cx="8229600" cy="5257800"/>
          </a:xfrm>
        </p:spPr>
        <p:txBody>
          <a:bodyPr>
            <a:noAutofit/>
          </a:bodyPr>
          <a:lstStyle/>
          <a:p>
            <a:pPr marL="0" indent="0">
              <a:buNone/>
            </a:pPr>
            <a:endParaRPr lang="en-GB" sz="4000" dirty="0"/>
          </a:p>
          <a:p>
            <a:pPr marL="0" indent="0">
              <a:buNone/>
            </a:pPr>
            <a:r>
              <a:rPr lang="en-GB" sz="4000" dirty="0"/>
              <a:t>‘It is through food rather than political rhetoric that most people experience the nation in everyday life. . . It is an anthropological commonplace that particular foods, meals, or cuisines are emblematic of nations, ethnicities, regions, and communities.’</a:t>
            </a:r>
            <a:endParaRPr lang="en-US" sz="4000" dirty="0"/>
          </a:p>
        </p:txBody>
      </p:sp>
    </p:spTree>
    <p:extLst>
      <p:ext uri="{BB962C8B-B14F-4D97-AF65-F5344CB8AC3E}">
        <p14:creationId xmlns:p14="http://schemas.microsoft.com/office/powerpoint/2010/main" val="2723636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Autofit/>
          </a:bodyPr>
          <a:lstStyle/>
          <a:p>
            <a:r>
              <a:rPr lang="en-GB" sz="2400" dirty="0"/>
              <a:t>Manuel </a:t>
            </a:r>
            <a:r>
              <a:rPr lang="en-GB" sz="2400" dirty="0" err="1"/>
              <a:t>Payno</a:t>
            </a:r>
            <a:r>
              <a:rPr lang="en-GB" sz="2400" dirty="0"/>
              <a:t>, </a:t>
            </a:r>
            <a:r>
              <a:rPr lang="en-GB" sz="2400" i="1" dirty="0"/>
              <a:t>The Devil’s lapel pin. A novel of </a:t>
            </a:r>
            <a:r>
              <a:rPr lang="en-GB" sz="2400" i="1"/>
              <a:t>Mexican customs</a:t>
            </a:r>
            <a:r>
              <a:rPr lang="en-GB" sz="2400"/>
              <a:t>, </a:t>
            </a:r>
            <a:r>
              <a:rPr lang="en-GB" sz="2400" dirty="0"/>
              <a:t>1859 </a:t>
            </a:r>
            <a:endParaRPr lang="en-US" sz="2400" dirty="0"/>
          </a:p>
        </p:txBody>
      </p:sp>
      <p:sp>
        <p:nvSpPr>
          <p:cNvPr id="3" name="Content Placeholder 2"/>
          <p:cNvSpPr>
            <a:spLocks noGrp="1"/>
          </p:cNvSpPr>
          <p:nvPr>
            <p:ph idx="1"/>
          </p:nvPr>
        </p:nvSpPr>
        <p:spPr>
          <a:xfrm>
            <a:off x="457200" y="2120622"/>
            <a:ext cx="8229600" cy="4636889"/>
          </a:xfrm>
        </p:spPr>
        <p:txBody>
          <a:bodyPr>
            <a:normAutofit/>
          </a:bodyPr>
          <a:lstStyle/>
          <a:p>
            <a:pPr marL="0" indent="0">
              <a:buNone/>
            </a:pPr>
            <a:r>
              <a:rPr lang="en-GB" dirty="0"/>
              <a:t>‘Some had a meal at 10am, lunched at 4pm, took chocolate or a sweet at evensong, and dined at 11pm; others ate in the French style, lunching at noon and dining at 7pm, not sparing the Burgundy or sherry; yet </a:t>
            </a:r>
            <a:r>
              <a:rPr lang="en-GB" b="1" dirty="0"/>
              <a:t>others who described themselves as Mexicans above all else </a:t>
            </a:r>
            <a:r>
              <a:rPr lang="en-GB" dirty="0"/>
              <a:t>didn’t stint on the pulque, the chicken mole and the refried beans when they dined.’</a:t>
            </a:r>
          </a:p>
          <a:p>
            <a:pPr marL="0" indent="0">
              <a:buNone/>
            </a:pPr>
            <a:endParaRPr lang="en-US" dirty="0"/>
          </a:p>
        </p:txBody>
      </p:sp>
    </p:spTree>
    <p:extLst>
      <p:ext uri="{BB962C8B-B14F-4D97-AF65-F5344CB8AC3E}">
        <p14:creationId xmlns:p14="http://schemas.microsoft.com/office/powerpoint/2010/main" val="3251894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80734"/>
          </a:xfrm>
        </p:spPr>
        <p:txBody>
          <a:bodyPr>
            <a:normAutofit/>
          </a:bodyPr>
          <a:lstStyle/>
          <a:p>
            <a:r>
              <a:rPr lang="en-US" sz="3200" dirty="0" err="1"/>
              <a:t>Aluísio</a:t>
            </a:r>
            <a:r>
              <a:rPr lang="en-US" sz="3200" dirty="0"/>
              <a:t> </a:t>
            </a:r>
            <a:r>
              <a:rPr lang="en-US" sz="3200" dirty="0" err="1"/>
              <a:t>Azevedo</a:t>
            </a:r>
            <a:r>
              <a:rPr lang="en-GB" sz="3200" dirty="0"/>
              <a:t>, </a:t>
            </a:r>
            <a:r>
              <a:rPr lang="en-GB" sz="3200" i="1" dirty="0"/>
              <a:t>The Slum</a:t>
            </a:r>
            <a:r>
              <a:rPr lang="en-GB" sz="3200" dirty="0"/>
              <a:t> (1890)</a:t>
            </a:r>
            <a:endParaRPr lang="en-US" sz="3200" dirty="0"/>
          </a:p>
        </p:txBody>
      </p:sp>
      <p:sp>
        <p:nvSpPr>
          <p:cNvPr id="3" name="Content Placeholder 2"/>
          <p:cNvSpPr>
            <a:spLocks noGrp="1"/>
          </p:cNvSpPr>
          <p:nvPr>
            <p:ph idx="1"/>
          </p:nvPr>
        </p:nvSpPr>
        <p:spPr>
          <a:xfrm>
            <a:off x="457200" y="1246644"/>
            <a:ext cx="8229600" cy="5611356"/>
          </a:xfrm>
        </p:spPr>
        <p:txBody>
          <a:bodyPr>
            <a:normAutofit fontScale="92500" lnSpcReduction="20000"/>
          </a:bodyPr>
          <a:lstStyle/>
          <a:p>
            <a:pPr marL="0" indent="0">
              <a:buNone/>
            </a:pPr>
            <a:r>
              <a:rPr lang="en-GB" dirty="0"/>
              <a:t>‘And so, little by little, </a:t>
            </a:r>
            <a:r>
              <a:rPr lang="en-GB" b="1" dirty="0"/>
              <a:t>all the sober habits of a Portuguese peasant were transformed, and </a:t>
            </a:r>
            <a:r>
              <a:rPr lang="en-GB" b="1" dirty="0" err="1"/>
              <a:t>Jerônimo</a:t>
            </a:r>
            <a:r>
              <a:rPr lang="en-GB" b="1" dirty="0"/>
              <a:t> became a Brazilian</a:t>
            </a:r>
            <a:r>
              <a:rPr lang="en-GB" dirty="0"/>
              <a:t>. . . The revolution was soon complete: cane liquor replaced wine; manioc flour supplanted bread; stewed codfish gave way to dried beef and black beans; chile peppers invaded his table; bacon soups and meat pies were pushed aside by </a:t>
            </a:r>
            <a:r>
              <a:rPr lang="en-GB" dirty="0" err="1"/>
              <a:t>Bahian</a:t>
            </a:r>
            <a:r>
              <a:rPr lang="en-GB" dirty="0"/>
              <a:t> delicacies, by dishes cooked with palm oil, coconut milk, and strange herbs.  Brazilian kale displaced Portuguese cabbage; cornmeal mush dethroned brown bread, and, once the aroma of hot coffee had begun to fill his house, </a:t>
            </a:r>
            <a:r>
              <a:rPr lang="en-GB" dirty="0" err="1"/>
              <a:t>Jerônimo</a:t>
            </a:r>
            <a:r>
              <a:rPr lang="en-GB" dirty="0"/>
              <a:t> discovered the pleasures of tobacco, and started smoking with his friends.’</a:t>
            </a:r>
          </a:p>
        </p:txBody>
      </p:sp>
    </p:spTree>
    <p:extLst>
      <p:ext uri="{BB962C8B-B14F-4D97-AF65-F5344CB8AC3E}">
        <p14:creationId xmlns:p14="http://schemas.microsoft.com/office/powerpoint/2010/main" val="4088098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Robin Cook (UK foreign secretary), 19 April 2001</a:t>
            </a:r>
          </a:p>
        </p:txBody>
      </p:sp>
      <p:sp>
        <p:nvSpPr>
          <p:cNvPr id="3" name="Content Placeholder 2"/>
          <p:cNvSpPr>
            <a:spLocks noGrp="1"/>
          </p:cNvSpPr>
          <p:nvPr>
            <p:ph idx="1"/>
          </p:nvPr>
        </p:nvSpPr>
        <p:spPr>
          <a:xfrm>
            <a:off x="457200" y="2268044"/>
            <a:ext cx="8229600" cy="4331965"/>
          </a:xfrm>
        </p:spPr>
        <p:txBody>
          <a:bodyPr>
            <a:normAutofit/>
          </a:bodyPr>
          <a:lstStyle/>
          <a:p>
            <a:pPr marL="0" indent="0">
              <a:buNone/>
            </a:pPr>
            <a:r>
              <a:rPr lang="en-GB" sz="4000" dirty="0"/>
              <a:t>‘Chicken Tikka </a:t>
            </a:r>
            <a:r>
              <a:rPr lang="en-GB" sz="4000" dirty="0" err="1"/>
              <a:t>Massala</a:t>
            </a:r>
            <a:r>
              <a:rPr lang="en-GB" sz="4000" dirty="0"/>
              <a:t> is now a true British national dish, not only because it is the most popular, but because it is a perfect illustration of the way Britain absorbs and adapts external influences.’</a:t>
            </a:r>
          </a:p>
        </p:txBody>
      </p:sp>
    </p:spTree>
    <p:extLst>
      <p:ext uri="{BB962C8B-B14F-4D97-AF65-F5344CB8AC3E}">
        <p14:creationId xmlns:p14="http://schemas.microsoft.com/office/powerpoint/2010/main" val="4071857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1343"/>
          </a:xfrm>
        </p:spPr>
        <p:txBody>
          <a:bodyPr>
            <a:normAutofit/>
          </a:bodyPr>
          <a:lstStyle/>
          <a:p>
            <a:r>
              <a:rPr lang="en-US" sz="3600" dirty="0"/>
              <a:t>Cuisine</a:t>
            </a:r>
          </a:p>
        </p:txBody>
      </p:sp>
      <p:sp>
        <p:nvSpPr>
          <p:cNvPr id="3" name="Content Placeholder 2"/>
          <p:cNvSpPr>
            <a:spLocks noGrp="1"/>
          </p:cNvSpPr>
          <p:nvPr>
            <p:ph idx="1"/>
          </p:nvPr>
        </p:nvSpPr>
        <p:spPr>
          <a:xfrm>
            <a:off x="457200" y="1179383"/>
            <a:ext cx="8229600" cy="5678617"/>
          </a:xfrm>
        </p:spPr>
        <p:txBody>
          <a:bodyPr>
            <a:noAutofit/>
          </a:bodyPr>
          <a:lstStyle/>
          <a:p>
            <a:r>
              <a:rPr lang="en-GB" sz="2800" dirty="0"/>
              <a:t>‘The rules of exclusion and inclusion that order menus. . . The cultural knowledge about foods, and the pattern of their preparation and combination.’  </a:t>
            </a:r>
          </a:p>
          <a:p>
            <a:pPr marL="0" indent="0">
              <a:buNone/>
            </a:pPr>
            <a:r>
              <a:rPr lang="en-GB" sz="2000" dirty="0"/>
              <a:t>Mary </a:t>
            </a:r>
            <a:r>
              <a:rPr lang="en-GB" sz="2000" dirty="0" err="1"/>
              <a:t>Weismantel</a:t>
            </a:r>
            <a:r>
              <a:rPr lang="en-GB" sz="2000" dirty="0"/>
              <a:t>, </a:t>
            </a:r>
            <a:r>
              <a:rPr lang="en-GB" sz="2000" i="1" dirty="0"/>
              <a:t>Food, Gender and Poverty in the Ecuadorian Andes</a:t>
            </a:r>
            <a:r>
              <a:rPr lang="en-GB" sz="2000" dirty="0"/>
              <a:t> (1988)</a:t>
            </a:r>
          </a:p>
          <a:p>
            <a:pPr marL="0" indent="0">
              <a:buNone/>
            </a:pPr>
            <a:endParaRPr lang="en-GB" sz="2800" dirty="0"/>
          </a:p>
          <a:p>
            <a:r>
              <a:rPr lang="en-GB" sz="2800" dirty="0"/>
              <a:t>a set of particular foods associated with a particular setting eaten by a group of people who eat it with sufficient frequency to consider themselves experts on it.  ‘They all believe, and </a:t>
            </a:r>
            <a:r>
              <a:rPr lang="en-GB" sz="2800" i="1" dirty="0"/>
              <a:t>care</a:t>
            </a:r>
            <a:r>
              <a:rPr lang="en-GB" sz="2800" dirty="0"/>
              <a:t> that they believe, that they know what it consists of, how it is made, and how it should be made, and how it should taste.’</a:t>
            </a:r>
            <a:endParaRPr lang="en-GB" sz="2000" dirty="0"/>
          </a:p>
          <a:p>
            <a:pPr marL="0" indent="0">
              <a:buNone/>
            </a:pPr>
            <a:r>
              <a:rPr lang="en-GB" sz="2000" dirty="0"/>
              <a:t>Sidney Mintz, </a:t>
            </a:r>
            <a:r>
              <a:rPr lang="en-GB" sz="2000" i="1" dirty="0"/>
              <a:t>Tasting Food, Tasting Freedom</a:t>
            </a:r>
            <a:r>
              <a:rPr lang="en-GB" sz="2000" dirty="0"/>
              <a:t> (1996)</a:t>
            </a:r>
          </a:p>
          <a:p>
            <a:pPr marL="0" indent="0">
              <a:buNone/>
            </a:pPr>
            <a:endParaRPr lang="en-US" sz="2800" dirty="0"/>
          </a:p>
        </p:txBody>
      </p:sp>
    </p:spTree>
    <p:extLst>
      <p:ext uri="{BB962C8B-B14F-4D97-AF65-F5344CB8AC3E}">
        <p14:creationId xmlns:p14="http://schemas.microsoft.com/office/powerpoint/2010/main" val="1527259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382"/>
            <a:ext cx="8229600" cy="1338256"/>
          </a:xfrm>
        </p:spPr>
        <p:txBody>
          <a:bodyPr>
            <a:noAutofit/>
          </a:bodyPr>
          <a:lstStyle/>
          <a:p>
            <a:r>
              <a:rPr lang="en-GB" sz="2800" dirty="0"/>
              <a:t>Richard Wilk, ‘Beauty and the Feast: Official and Visceral Nationalism, in Belize’, </a:t>
            </a:r>
            <a:r>
              <a:rPr lang="en-GB" sz="2800" i="1" dirty="0"/>
              <a:t>Ethnos</a:t>
            </a:r>
            <a:r>
              <a:rPr lang="en-GB" sz="2800" dirty="0"/>
              <a:t> 58 (1993).</a:t>
            </a:r>
            <a:br>
              <a:rPr lang="en-GB" sz="2800" dirty="0"/>
            </a:br>
            <a:endParaRPr lang="en-US" sz="2800" dirty="0"/>
          </a:p>
        </p:txBody>
      </p:sp>
      <p:sp>
        <p:nvSpPr>
          <p:cNvPr id="3" name="Content Placeholder 2"/>
          <p:cNvSpPr>
            <a:spLocks noGrp="1"/>
          </p:cNvSpPr>
          <p:nvPr>
            <p:ph idx="1"/>
          </p:nvPr>
        </p:nvSpPr>
        <p:spPr>
          <a:xfrm>
            <a:off x="457200" y="1417638"/>
            <a:ext cx="8229600" cy="5316571"/>
          </a:xfrm>
        </p:spPr>
        <p:txBody>
          <a:bodyPr>
            <a:normAutofit/>
          </a:bodyPr>
          <a:lstStyle/>
          <a:p>
            <a:pPr marL="0" indent="0">
              <a:buNone/>
            </a:pPr>
            <a:r>
              <a:rPr lang="en-GB" sz="3600" dirty="0"/>
              <a:t>‘It is no coincidence that an objectively unified Belizean culture has emerged . . . in the intensely private realm of the kitchen and dining room.  On a daily basis, in intimate and personal relationships, Belizeans have built a national cuisine out of diverse regional and ethnic styles.  </a:t>
            </a:r>
            <a:r>
              <a:rPr lang="en-GB" sz="3600" b="1" dirty="0"/>
              <a:t>Food has become an area where nationalism is practised daily in a non-rhetorical form</a:t>
            </a:r>
            <a:r>
              <a:rPr lang="en-GB" sz="3600" dirty="0"/>
              <a:t>.’</a:t>
            </a:r>
          </a:p>
          <a:p>
            <a:pPr marL="0" indent="0">
              <a:buNone/>
            </a:pPr>
            <a:endParaRPr lang="en-US" sz="3600" dirty="0"/>
          </a:p>
        </p:txBody>
      </p:sp>
    </p:spTree>
    <p:extLst>
      <p:ext uri="{BB962C8B-B14F-4D97-AF65-F5344CB8AC3E}">
        <p14:creationId xmlns:p14="http://schemas.microsoft.com/office/powerpoint/2010/main" val="20723990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nation: </a:t>
            </a:r>
            <a:r>
              <a:rPr lang="en-US" b="1" i="1" dirty="0"/>
              <a:t>an imagined political community</a:t>
            </a:r>
          </a:p>
        </p:txBody>
      </p:sp>
      <p:sp>
        <p:nvSpPr>
          <p:cNvPr id="3" name="Content Placeholder 2"/>
          <p:cNvSpPr>
            <a:spLocks noGrp="1"/>
          </p:cNvSpPr>
          <p:nvPr>
            <p:ph sz="half" idx="1"/>
          </p:nvPr>
        </p:nvSpPr>
        <p:spPr>
          <a:xfrm>
            <a:off x="201707" y="1875653"/>
            <a:ext cx="4057650" cy="4433032"/>
          </a:xfrm>
        </p:spPr>
        <p:txBody>
          <a:bodyPr/>
          <a:lstStyle/>
          <a:p>
            <a:pPr marL="0" indent="0">
              <a:buNone/>
            </a:pPr>
            <a:r>
              <a:rPr lang="en-GB" dirty="0"/>
              <a:t>Benedict Anderson, </a:t>
            </a:r>
            <a:r>
              <a:rPr lang="en-GB" i="1" dirty="0"/>
              <a:t>Imagined Communities: Reflections on the Origin and Spread of Nationalism</a:t>
            </a:r>
            <a:r>
              <a:rPr lang="en-GB" dirty="0"/>
              <a:t> (1991).</a:t>
            </a:r>
          </a:p>
          <a:p>
            <a:pPr marL="0" indent="0">
              <a:buNone/>
            </a:pPr>
            <a:endParaRPr lang="en-US" dirty="0"/>
          </a:p>
        </p:txBody>
      </p:sp>
      <p:pic>
        <p:nvPicPr>
          <p:cNvPr id="5" name="Content Placeholder 4">
            <a:extLst>
              <a:ext uri="{FF2B5EF4-FFF2-40B4-BE49-F238E27FC236}">
                <a16:creationId xmlns:a16="http://schemas.microsoft.com/office/drawing/2014/main" id="{7AEFAB51-D696-5C41-ABBD-FE7CF6AAD640}"/>
              </a:ext>
            </a:extLst>
          </p:cNvPr>
          <p:cNvPicPr>
            <a:picLocks noGrp="1" noChangeAspect="1"/>
          </p:cNvPicPr>
          <p:nvPr>
            <p:ph sz="half" idx="2"/>
          </p:nvPr>
        </p:nvPicPr>
        <p:blipFill>
          <a:blip r:embed="rId2"/>
          <a:stretch>
            <a:fillRect/>
          </a:stretch>
        </p:blipFill>
        <p:spPr>
          <a:xfrm>
            <a:off x="4884644" y="2119917"/>
            <a:ext cx="3638584" cy="2169695"/>
          </a:xfrm>
          <a:prstGeom prst="rect">
            <a:avLst/>
          </a:prstGeom>
        </p:spPr>
      </p:pic>
      <p:pic>
        <p:nvPicPr>
          <p:cNvPr id="6" name="Picture 5">
            <a:extLst>
              <a:ext uri="{FF2B5EF4-FFF2-40B4-BE49-F238E27FC236}">
                <a16:creationId xmlns:a16="http://schemas.microsoft.com/office/drawing/2014/main" id="{F7F8AA90-B498-2945-A4F3-19BB01BAEE37}"/>
              </a:ext>
            </a:extLst>
          </p:cNvPr>
          <p:cNvPicPr>
            <a:picLocks noChangeAspect="1"/>
          </p:cNvPicPr>
          <p:nvPr/>
        </p:nvPicPr>
        <p:blipFill>
          <a:blip r:embed="rId3"/>
          <a:stretch>
            <a:fillRect/>
          </a:stretch>
        </p:blipFill>
        <p:spPr>
          <a:xfrm>
            <a:off x="2111189" y="3905568"/>
            <a:ext cx="1707776" cy="2677794"/>
          </a:xfrm>
          <a:prstGeom prst="rect">
            <a:avLst/>
          </a:prstGeom>
        </p:spPr>
      </p:pic>
      <p:sp>
        <p:nvSpPr>
          <p:cNvPr id="4" name="TextBox 3">
            <a:extLst>
              <a:ext uri="{FF2B5EF4-FFF2-40B4-BE49-F238E27FC236}">
                <a16:creationId xmlns:a16="http://schemas.microsoft.com/office/drawing/2014/main" id="{B33465C7-875C-672D-12D0-90E86B802A87}"/>
              </a:ext>
            </a:extLst>
          </p:cNvPr>
          <p:cNvSpPr txBox="1"/>
          <p:nvPr/>
        </p:nvSpPr>
        <p:spPr>
          <a:xfrm>
            <a:off x="5217459" y="4760259"/>
            <a:ext cx="3028949" cy="923330"/>
          </a:xfrm>
          <a:prstGeom prst="rect">
            <a:avLst/>
          </a:prstGeom>
          <a:noFill/>
        </p:spPr>
        <p:txBody>
          <a:bodyPr wrap="square" rtlCol="0">
            <a:spAutoFit/>
          </a:bodyPr>
          <a:lstStyle/>
          <a:p>
            <a:r>
              <a:rPr lang="en-GB" dirty="0"/>
              <a:t>historian and political scientist Benedict Anderson (1936-2015)</a:t>
            </a:r>
          </a:p>
        </p:txBody>
      </p:sp>
    </p:spTree>
    <p:extLst>
      <p:ext uri="{BB962C8B-B14F-4D97-AF65-F5344CB8AC3E}">
        <p14:creationId xmlns:p14="http://schemas.microsoft.com/office/powerpoint/2010/main" val="8659403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49076"/>
          </a:xfrm>
        </p:spPr>
        <p:txBody>
          <a:bodyPr>
            <a:normAutofit fontScale="90000"/>
          </a:bodyPr>
          <a:lstStyle/>
          <a:p>
            <a:pPr marL="0" indent="0"/>
            <a:r>
              <a:rPr lang="en-GB" sz="3200" dirty="0"/>
              <a:t>Kaori O’Connor, ‘The King’s Christmas Pudding: Globalization, Recipes, and the Commodities of Empire’, </a:t>
            </a:r>
            <a:r>
              <a:rPr lang="en-GB" sz="3200" i="1" dirty="0"/>
              <a:t>Journal of Global History</a:t>
            </a:r>
            <a:r>
              <a:rPr lang="en-GB" sz="3200" dirty="0"/>
              <a:t> 4 (2009).</a:t>
            </a:r>
          </a:p>
        </p:txBody>
      </p:sp>
      <p:sp>
        <p:nvSpPr>
          <p:cNvPr id="3" name="Content Placeholder 2"/>
          <p:cNvSpPr>
            <a:spLocks noGrp="1"/>
          </p:cNvSpPr>
          <p:nvPr>
            <p:ph idx="1"/>
          </p:nvPr>
        </p:nvSpPr>
        <p:spPr>
          <a:xfrm>
            <a:off x="457200" y="1600200"/>
            <a:ext cx="8229600" cy="5257800"/>
          </a:xfrm>
        </p:spPr>
        <p:txBody>
          <a:bodyPr>
            <a:noAutofit/>
          </a:bodyPr>
          <a:lstStyle/>
          <a:p>
            <a:pPr marL="0" indent="0">
              <a:buNone/>
            </a:pPr>
            <a:endParaRPr lang="en-GB" sz="4000" dirty="0"/>
          </a:p>
          <a:p>
            <a:pPr marL="0" indent="0">
              <a:buNone/>
            </a:pPr>
            <a:r>
              <a:rPr lang="en-GB" sz="4000" dirty="0"/>
              <a:t>‘It is through food rather than political rhetoric that most people experience the nation in everyday life. . . It is an anthropological commonplace that particular foods, meals, or cuisines are emblematic of nations, ethnicities, regions, and communities.’</a:t>
            </a:r>
            <a:endParaRPr lang="en-US" sz="4000" dirty="0"/>
          </a:p>
        </p:txBody>
      </p:sp>
    </p:spTree>
    <p:extLst>
      <p:ext uri="{BB962C8B-B14F-4D97-AF65-F5344CB8AC3E}">
        <p14:creationId xmlns:p14="http://schemas.microsoft.com/office/powerpoint/2010/main" val="2401233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2744</TotalTime>
  <Words>1629</Words>
  <Application>Microsoft Macintosh PowerPoint</Application>
  <PresentationFormat>On-screen Show (4:3)</PresentationFormat>
  <Paragraphs>104</Paragraphs>
  <Slides>26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Calibri</vt:lpstr>
      <vt:lpstr>Office Theme</vt:lpstr>
      <vt:lpstr>Imagining the nation through food</vt:lpstr>
      <vt:lpstr>Catalan gastronomist Josep Plà</vt:lpstr>
      <vt:lpstr>Manuel Payno, The Devil’s lapel pin. A novel of Mexican customs, 1859 </vt:lpstr>
      <vt:lpstr>Aluísio Azevedo, The Slum (1890)</vt:lpstr>
      <vt:lpstr>Robin Cook (UK foreign secretary), 19 April 2001</vt:lpstr>
      <vt:lpstr>Cuisine</vt:lpstr>
      <vt:lpstr>Richard Wilk, ‘Beauty and the Feast: Official and Visceral Nationalism, in Belize’, Ethnos 58 (1993). </vt:lpstr>
      <vt:lpstr>The nation: an imagined political community</vt:lpstr>
      <vt:lpstr>Kaori O’Connor, ‘The King’s Christmas Pudding: Globalization, Recipes, and the Commodities of Empire’, Journal of Global History 4 (2009).</vt:lpstr>
      <vt:lpstr>‘banal nationalism’  everyday, un-noticed nationalism</vt:lpstr>
      <vt:lpstr>PowerPoint Presentation</vt:lpstr>
      <vt:lpstr>National, Regional, Local </vt:lpstr>
      <vt:lpstr>foreign vs. national </vt:lpstr>
      <vt:lpstr>foreign vs. national </vt:lpstr>
      <vt:lpstr>Carlos Fuentes, The Death of Artemio Cruz (1962).</vt:lpstr>
      <vt:lpstr>Race and Nation </vt:lpstr>
      <vt:lpstr>PowerPoint Presentation</vt:lpstr>
      <vt:lpstr>Gastronationalism </vt:lpstr>
      <vt:lpstr>Foie gras and French identity</vt:lpstr>
      <vt:lpstr>Gastronationalism</vt:lpstr>
      <vt:lpstr>Sites of gastronationalism</vt:lpstr>
      <vt:lpstr>Invented Traditions </vt:lpstr>
      <vt:lpstr>Invented Traditions</vt:lpstr>
      <vt:lpstr>Food and Invented Traditions</vt:lpstr>
      <vt:lpstr>food and identity</vt:lpstr>
      <vt:lpstr>Kaori O’Connor, ‘The King’s Christmas Pudding: Globalization, Recipes, and the Commodities of Empire’, Journal of Global History 4 (2009).</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Earle</dc:creator>
  <cp:lastModifiedBy>Earle, Rebecca</cp:lastModifiedBy>
  <cp:revision>149</cp:revision>
  <dcterms:created xsi:type="dcterms:W3CDTF">2016-11-30T11:34:52Z</dcterms:created>
  <dcterms:modified xsi:type="dcterms:W3CDTF">2022-12-04T09:17:46Z</dcterms:modified>
</cp:coreProperties>
</file>