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71" r:id="rId4"/>
    <p:sldId id="257" r:id="rId5"/>
    <p:sldId id="272" r:id="rId6"/>
    <p:sldId id="273" r:id="rId7"/>
    <p:sldId id="274" r:id="rId8"/>
    <p:sldId id="275" r:id="rId9"/>
    <p:sldId id="276" r:id="rId10"/>
    <p:sldId id="277" r:id="rId11"/>
    <p:sldId id="278" r:id="rId12"/>
    <p:sldId id="279" r:id="rId13"/>
    <p:sldId id="280" r:id="rId14"/>
    <p:sldId id="281" r:id="rId15"/>
    <p:sldId id="283" r:id="rId16"/>
    <p:sldId id="284" r:id="rId17"/>
    <p:sldId id="285" r:id="rId18"/>
    <p:sldId id="286" r:id="rId19"/>
    <p:sldId id="310" r:id="rId20"/>
    <p:sldId id="289" r:id="rId21"/>
    <p:sldId id="290" r:id="rId22"/>
    <p:sldId id="291" r:id="rId23"/>
    <p:sldId id="287" r:id="rId24"/>
    <p:sldId id="269" r:id="rId25"/>
    <p:sldId id="294" r:id="rId26"/>
    <p:sldId id="293" r:id="rId27"/>
    <p:sldId id="295" r:id="rId28"/>
    <p:sldId id="305" r:id="rId29"/>
    <p:sldId id="270" r:id="rId30"/>
    <p:sldId id="296" r:id="rId31"/>
    <p:sldId id="297" r:id="rId32"/>
    <p:sldId id="298" r:id="rId33"/>
    <p:sldId id="300" r:id="rId34"/>
    <p:sldId id="301" r:id="rId35"/>
    <p:sldId id="299" r:id="rId36"/>
    <p:sldId id="302" r:id="rId37"/>
    <p:sldId id="303" r:id="rId38"/>
    <p:sldId id="304" r:id="rId39"/>
    <p:sldId id="306" r:id="rId40"/>
    <p:sldId id="307" r:id="rId41"/>
    <p:sldId id="308" r:id="rId42"/>
    <p:sldId id="309"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125" autoAdjust="0"/>
    <p:restoredTop sz="94660"/>
  </p:normalViewPr>
  <p:slideViewPr>
    <p:cSldViewPr snapToGrid="0" snapToObjects="1">
      <p:cViewPr varScale="1">
        <p:scale>
          <a:sx n="107" d="100"/>
          <a:sy n="107" d="100"/>
        </p:scale>
        <p:origin x="-75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92"/>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9F7E952-4A49-114D-890E-C231511A9842}" type="datetimeFigureOut">
              <a:rPr lang="en-US" smtClean="0"/>
              <a:t>05/05/17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929930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E9F7E952-4A49-114D-890E-C231511A9842}" type="datetimeFigureOut">
              <a:rPr lang="en-US" smtClean="0"/>
              <a:t>05/05/17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1418470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E9F7E952-4A49-114D-890E-C231511A9842}" type="datetimeFigureOut">
              <a:rPr lang="en-US" smtClean="0"/>
              <a:t>05/05/17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344314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E9F7E952-4A49-114D-890E-C231511A9842}" type="datetimeFigureOut">
              <a:rPr lang="en-US" smtClean="0"/>
              <a:t>05/05/17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3712162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E9F7E952-4A49-114D-890E-C231511A9842}" type="datetimeFigureOut">
              <a:rPr lang="en-US" smtClean="0"/>
              <a:t>05/05/17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3326975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E9F7E952-4A49-114D-890E-C231511A9842}" type="datetimeFigureOut">
              <a:rPr lang="en-US" smtClean="0"/>
              <a:t>05/05/17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3221525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E9F7E952-4A49-114D-890E-C231511A9842}" type="datetimeFigureOut">
              <a:rPr lang="en-US" smtClean="0"/>
              <a:t>05/05/17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4132243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E9F7E952-4A49-114D-890E-C231511A9842}" type="datetimeFigureOut">
              <a:rPr lang="en-US" smtClean="0"/>
              <a:t>05/05/17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1112388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F7E952-4A49-114D-890E-C231511A9842}" type="datetimeFigureOut">
              <a:rPr lang="en-US" smtClean="0"/>
              <a:t>05/05/17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4071375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9F7E952-4A49-114D-890E-C231511A9842}" type="datetimeFigureOut">
              <a:rPr lang="en-US" smtClean="0"/>
              <a:t>05/05/17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3777006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9F7E952-4A49-114D-890E-C231511A9842}" type="datetimeFigureOut">
              <a:rPr lang="en-US" smtClean="0"/>
              <a:t>05/05/17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1B1F6D-2B4F-F44B-8C03-3B48C8915E2E}" type="slidenum">
              <a:rPr lang="en-GB" smtClean="0"/>
              <a:t>‹#›</a:t>
            </a:fld>
            <a:endParaRPr lang="en-GB"/>
          </a:p>
        </p:txBody>
      </p:sp>
    </p:spTree>
    <p:extLst>
      <p:ext uri="{BB962C8B-B14F-4D97-AF65-F5344CB8AC3E}">
        <p14:creationId xmlns:p14="http://schemas.microsoft.com/office/powerpoint/2010/main" val="6287267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F7E952-4A49-114D-890E-C231511A9842}" type="datetimeFigureOut">
              <a:rPr lang="en-US" smtClean="0"/>
              <a:t>05/05/17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1B1F6D-2B4F-F44B-8C03-3B48C8915E2E}" type="slidenum">
              <a:rPr lang="en-GB" smtClean="0"/>
              <a:t>‹#›</a:t>
            </a:fld>
            <a:endParaRPr lang="en-GB"/>
          </a:p>
        </p:txBody>
      </p:sp>
    </p:spTree>
    <p:extLst>
      <p:ext uri="{BB962C8B-B14F-4D97-AF65-F5344CB8AC3E}">
        <p14:creationId xmlns:p14="http://schemas.microsoft.com/office/powerpoint/2010/main" val="562638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bc.co.uk/programmes/p04pwrgf"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9.png"/><Relationship Id="rId3"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openxmlformats.org/officeDocument/2006/relationships/image" Target="../media/image3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lobalwellnessinstitute.org/press-room/statistics-and-facts/"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Healthy Foods, Dangerous Foods</a:t>
            </a:r>
            <a:endParaRPr lang="en-GB" dirty="0"/>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639475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Sebastian Brant, </a:t>
            </a:r>
            <a:r>
              <a:rPr lang="en-US" sz="2800" i="1" dirty="0" err="1" smtClean="0"/>
              <a:t>Narrenschiff</a:t>
            </a:r>
            <a:r>
              <a:rPr lang="en-US" sz="2800" dirty="0" smtClean="0"/>
              <a:t> (1494).</a:t>
            </a:r>
            <a:endParaRPr lang="en-GB" sz="2800" dirty="0"/>
          </a:p>
        </p:txBody>
      </p:sp>
      <p:sp>
        <p:nvSpPr>
          <p:cNvPr id="3" name="Content Placeholder 2"/>
          <p:cNvSpPr>
            <a:spLocks noGrp="1"/>
          </p:cNvSpPr>
          <p:nvPr>
            <p:ph idx="1"/>
          </p:nvPr>
        </p:nvSpPr>
        <p:spPr>
          <a:xfrm>
            <a:off x="457200" y="2355784"/>
            <a:ext cx="8229600" cy="3770379"/>
          </a:xfrm>
        </p:spPr>
        <p:txBody>
          <a:bodyPr>
            <a:normAutofit/>
          </a:bodyPr>
          <a:lstStyle/>
          <a:p>
            <a:pPr marL="0" indent="0">
              <a:buNone/>
            </a:pPr>
            <a:r>
              <a:rPr lang="en-GB" sz="4400" dirty="0"/>
              <a:t>‘He is a fool . . . who does not wish to live correctly according to the diet that the doctor has given to him.</a:t>
            </a:r>
            <a:r>
              <a:rPr lang="en-GB" sz="4400" dirty="0" smtClean="0"/>
              <a:t>’</a:t>
            </a:r>
            <a:endParaRPr lang="en-GB" sz="4400" dirty="0"/>
          </a:p>
        </p:txBody>
      </p:sp>
    </p:spTree>
    <p:extLst>
      <p:ext uri="{BB962C8B-B14F-4D97-AF65-F5344CB8AC3E}">
        <p14:creationId xmlns:p14="http://schemas.microsoft.com/office/powerpoint/2010/main" val="2807276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02627"/>
          </a:xfrm>
        </p:spPr>
        <p:txBody>
          <a:bodyPr>
            <a:noAutofit/>
          </a:bodyPr>
          <a:lstStyle/>
          <a:p>
            <a:r>
              <a:rPr lang="en-US" sz="2400" dirty="0" smtClean="0"/>
              <a:t>Michael </a:t>
            </a:r>
            <a:r>
              <a:rPr lang="en-US" sz="2400" dirty="0" err="1" smtClean="0"/>
              <a:t>Schoenfeldt</a:t>
            </a:r>
            <a:r>
              <a:rPr lang="en-US" sz="2400" dirty="0" smtClean="0"/>
              <a:t>, ‘Fables of the Belly in Early Modern England’, </a:t>
            </a:r>
            <a:r>
              <a:rPr lang="en-US" sz="2400" i="1" dirty="0" smtClean="0"/>
              <a:t>The Body in Parts: Fantasies of Corporeality in Early Modern Europe, eds. </a:t>
            </a:r>
            <a:r>
              <a:rPr lang="en-US" sz="2400" dirty="0" smtClean="0"/>
              <a:t>in David Hillman and Carla </a:t>
            </a:r>
            <a:r>
              <a:rPr lang="en-US" sz="2400" dirty="0" err="1" smtClean="0"/>
              <a:t>Mazzio</a:t>
            </a:r>
            <a:r>
              <a:rPr lang="en-US" sz="2400" dirty="0" smtClean="0"/>
              <a:t>  (1997).</a:t>
            </a:r>
            <a:endParaRPr lang="en-GB" sz="2400" dirty="0"/>
          </a:p>
        </p:txBody>
      </p:sp>
      <p:sp>
        <p:nvSpPr>
          <p:cNvPr id="3" name="Content Placeholder 2"/>
          <p:cNvSpPr>
            <a:spLocks noGrp="1"/>
          </p:cNvSpPr>
          <p:nvPr>
            <p:ph idx="1"/>
          </p:nvPr>
        </p:nvSpPr>
        <p:spPr>
          <a:xfrm>
            <a:off x="457200" y="2484616"/>
            <a:ext cx="8229600" cy="3641547"/>
          </a:xfrm>
        </p:spPr>
        <p:txBody>
          <a:bodyPr>
            <a:normAutofit/>
          </a:bodyPr>
          <a:lstStyle/>
          <a:p>
            <a:pPr marL="0" indent="0">
              <a:buNone/>
            </a:pPr>
            <a:r>
              <a:rPr lang="en-GB" sz="4400" dirty="0" smtClean="0"/>
              <a:t>‘The </a:t>
            </a:r>
            <a:r>
              <a:rPr lang="en-GB" sz="4400" dirty="0"/>
              <a:t>stomach assumed a position of particular importance in early modern regimes of mental and physical </a:t>
            </a:r>
            <a:r>
              <a:rPr lang="en-GB" sz="4400" dirty="0" smtClean="0"/>
              <a:t>health.’ </a:t>
            </a:r>
            <a:endParaRPr lang="en-GB" sz="4400" dirty="0"/>
          </a:p>
          <a:p>
            <a:pPr marL="0" indent="0">
              <a:buNone/>
            </a:pPr>
            <a:endParaRPr lang="en-GB" sz="4400" dirty="0"/>
          </a:p>
        </p:txBody>
      </p:sp>
    </p:spTree>
    <p:extLst>
      <p:ext uri="{BB962C8B-B14F-4D97-AF65-F5344CB8AC3E}">
        <p14:creationId xmlns:p14="http://schemas.microsoft.com/office/powerpoint/2010/main" val="1883000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28457"/>
          </a:xfrm>
        </p:spPr>
        <p:txBody>
          <a:bodyPr>
            <a:normAutofit/>
          </a:bodyPr>
          <a:lstStyle/>
          <a:p>
            <a:r>
              <a:rPr lang="en-US" dirty="0" smtClean="0"/>
              <a:t>UK nutritional guidelines: </a:t>
            </a:r>
            <a:br>
              <a:rPr lang="en-US" dirty="0" smtClean="0"/>
            </a:br>
            <a:r>
              <a:rPr lang="en-US" dirty="0" smtClean="0"/>
              <a:t>the </a:t>
            </a:r>
            <a:r>
              <a:rPr lang="en-US" dirty="0" err="1" smtClean="0"/>
              <a:t>eatwell</a:t>
            </a:r>
            <a:r>
              <a:rPr lang="en-US" dirty="0" smtClean="0"/>
              <a:t> plate</a:t>
            </a:r>
            <a:endParaRPr lang="en-US" dirty="0"/>
          </a:p>
        </p:txBody>
      </p:sp>
      <p:pic>
        <p:nvPicPr>
          <p:cNvPr id="4" name="Content Placeholder 3" descr="eatwell plate.jpeg"/>
          <p:cNvPicPr>
            <a:picLocks noGrp="1" noChangeAspect="1"/>
          </p:cNvPicPr>
          <p:nvPr>
            <p:ph idx="1"/>
          </p:nvPr>
        </p:nvPicPr>
        <p:blipFill>
          <a:blip r:embed="rId2">
            <a:extLst>
              <a:ext uri="{28A0092B-C50C-407E-A947-70E740481C1C}">
                <a14:useLocalDpi xmlns:a14="http://schemas.microsoft.com/office/drawing/2010/main" val="0"/>
              </a:ext>
            </a:extLst>
          </a:blip>
          <a:srcRect l="-14084" r="-14084"/>
          <a:stretch>
            <a:fillRect/>
          </a:stretch>
        </p:blipFill>
        <p:spPr/>
      </p:pic>
    </p:spTree>
    <p:extLst>
      <p:ext uri="{BB962C8B-B14F-4D97-AF65-F5344CB8AC3E}">
        <p14:creationId xmlns:p14="http://schemas.microsoft.com/office/powerpoint/2010/main" val="39697324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French nutritional pyramid</a:t>
            </a:r>
            <a:endParaRPr lang="en-US" dirty="0"/>
          </a:p>
        </p:txBody>
      </p:sp>
      <p:pic>
        <p:nvPicPr>
          <p:cNvPr id="4" name="Content Placeholder 3" descr="french-pyramid.png"/>
          <p:cNvPicPr>
            <a:picLocks noGrp="1" noChangeAspect="1"/>
          </p:cNvPicPr>
          <p:nvPr>
            <p:ph idx="1"/>
          </p:nvPr>
        </p:nvPicPr>
        <p:blipFill>
          <a:blip r:embed="rId2">
            <a:extLst>
              <a:ext uri="{28A0092B-C50C-407E-A947-70E740481C1C}">
                <a14:useLocalDpi xmlns:a14="http://schemas.microsoft.com/office/drawing/2010/main" val="0"/>
              </a:ext>
            </a:extLst>
          </a:blip>
          <a:srcRect l="-10299" r="-10299"/>
          <a:stretch>
            <a:fillRect/>
          </a:stretch>
        </p:blipFill>
        <p:spPr/>
      </p:pic>
    </p:spTree>
    <p:extLst>
      <p:ext uri="{BB962C8B-B14F-4D97-AF65-F5344CB8AC3E}">
        <p14:creationId xmlns:p14="http://schemas.microsoft.com/office/powerpoint/2010/main" val="69576428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official dietary recommendations</a:t>
            </a:r>
            <a:endParaRPr lang="en-US" dirty="0"/>
          </a:p>
        </p:txBody>
      </p:sp>
      <p:sp>
        <p:nvSpPr>
          <p:cNvPr id="3" name="Content Placeholder 2"/>
          <p:cNvSpPr>
            <a:spLocks noGrp="1"/>
          </p:cNvSpPr>
          <p:nvPr>
            <p:ph idx="1"/>
          </p:nvPr>
        </p:nvSpPr>
        <p:spPr>
          <a:xfrm>
            <a:off x="457200" y="1600200"/>
            <a:ext cx="5034385" cy="4989710"/>
          </a:xfrm>
        </p:spPr>
        <p:txBody>
          <a:bodyPr/>
          <a:lstStyle/>
          <a:p>
            <a:endParaRPr lang="en-US" dirty="0" smtClean="0"/>
          </a:p>
          <a:p>
            <a:r>
              <a:rPr lang="en-US" dirty="0" smtClean="0"/>
              <a:t>Code Alimentaire (1910-12) France</a:t>
            </a:r>
          </a:p>
          <a:p>
            <a:r>
              <a:rPr lang="en-GB" dirty="0" smtClean="0"/>
              <a:t>BMA </a:t>
            </a:r>
            <a:r>
              <a:rPr lang="en-GB" dirty="0"/>
              <a:t>Diet (</a:t>
            </a:r>
            <a:r>
              <a:rPr lang="en-GB" dirty="0" smtClean="0"/>
              <a:t>1933)  UK</a:t>
            </a:r>
            <a:endParaRPr lang="en-GB" dirty="0"/>
          </a:p>
          <a:p>
            <a:r>
              <a:rPr lang="en-GB" dirty="0" smtClean="0"/>
              <a:t>League </a:t>
            </a:r>
            <a:r>
              <a:rPr lang="en-GB" dirty="0"/>
              <a:t>of Nations Standard </a:t>
            </a:r>
            <a:r>
              <a:rPr lang="en-GB" dirty="0" smtClean="0"/>
              <a:t>(1935)</a:t>
            </a:r>
          </a:p>
          <a:p>
            <a:r>
              <a:rPr lang="en-GB" dirty="0"/>
              <a:t>R</a:t>
            </a:r>
            <a:r>
              <a:rPr lang="en-GB" dirty="0" smtClean="0"/>
              <a:t>ecommended daily allowances (1941) USA</a:t>
            </a:r>
          </a:p>
          <a:p>
            <a:pPr marL="0" indent="0">
              <a:buNone/>
            </a:pPr>
            <a:endParaRPr lang="en-GB" dirty="0" smtClean="0"/>
          </a:p>
          <a:p>
            <a:endParaRPr lang="en-GB" dirty="0"/>
          </a:p>
        </p:txBody>
      </p:sp>
      <p:pic>
        <p:nvPicPr>
          <p:cNvPr id="4" name="Picture 3" descr="800px-USDA_-_Basic_7_Food_Group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1585" y="1725358"/>
            <a:ext cx="3388080" cy="4277451"/>
          </a:xfrm>
          <a:prstGeom prst="rect">
            <a:avLst/>
          </a:prstGeom>
        </p:spPr>
      </p:pic>
      <p:sp>
        <p:nvSpPr>
          <p:cNvPr id="5" name="TextBox 4"/>
          <p:cNvSpPr txBox="1"/>
          <p:nvPr/>
        </p:nvSpPr>
        <p:spPr>
          <a:xfrm>
            <a:off x="5774527" y="6254424"/>
            <a:ext cx="3105138" cy="369332"/>
          </a:xfrm>
          <a:prstGeom prst="rect">
            <a:avLst/>
          </a:prstGeom>
          <a:noFill/>
        </p:spPr>
        <p:txBody>
          <a:bodyPr wrap="square" rtlCol="0">
            <a:spAutoFit/>
          </a:bodyPr>
          <a:lstStyle/>
          <a:p>
            <a:r>
              <a:rPr lang="en-GB" dirty="0" smtClean="0"/>
              <a:t>US ‘Basic 7’ (1943) </a:t>
            </a:r>
            <a:endParaRPr lang="en-GB" dirty="0"/>
          </a:p>
        </p:txBody>
      </p:sp>
    </p:spTree>
    <p:extLst>
      <p:ext uri="{BB962C8B-B14F-4D97-AF65-F5344CB8AC3E}">
        <p14:creationId xmlns:p14="http://schemas.microsoft.com/office/powerpoint/2010/main" val="3322457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Harvey Levenstein, </a:t>
            </a:r>
            <a:r>
              <a:rPr lang="en-US" sz="2400" i="1" dirty="0" smtClean="0"/>
              <a:t>Fear of Food: The History of Why We Worry About What We Eat</a:t>
            </a:r>
            <a:r>
              <a:rPr lang="en-US" sz="2400" dirty="0" smtClean="0"/>
              <a:t> (2012).</a:t>
            </a:r>
            <a:r>
              <a:rPr lang="en-GB" sz="2400" dirty="0" smtClean="0"/>
              <a:t/>
            </a:r>
            <a:br>
              <a:rPr lang="en-GB" sz="2400" dirty="0" smtClean="0"/>
            </a:br>
            <a:endParaRPr lang="en-GB" sz="2400" dirty="0"/>
          </a:p>
        </p:txBody>
      </p:sp>
      <p:sp>
        <p:nvSpPr>
          <p:cNvPr id="3" name="Content Placeholder 2"/>
          <p:cNvSpPr>
            <a:spLocks noGrp="1"/>
          </p:cNvSpPr>
          <p:nvPr>
            <p:ph idx="1"/>
          </p:nvPr>
        </p:nvSpPr>
        <p:spPr>
          <a:xfrm>
            <a:off x="457200" y="2374189"/>
            <a:ext cx="8229600" cy="3751974"/>
          </a:xfrm>
        </p:spPr>
        <p:txBody>
          <a:bodyPr>
            <a:normAutofit/>
          </a:bodyPr>
          <a:lstStyle/>
          <a:p>
            <a:pPr marL="0" indent="0">
              <a:buNone/>
            </a:pPr>
            <a:r>
              <a:rPr lang="en-GB" sz="4400" dirty="0" smtClean="0"/>
              <a:t>‘Home </a:t>
            </a:r>
            <a:r>
              <a:rPr lang="en-GB" sz="4400" dirty="0"/>
              <a:t>economists helped justify their role in the educational system by teaching how proper eating would avoid life-threatening </a:t>
            </a:r>
            <a:r>
              <a:rPr lang="en-GB" sz="4400" dirty="0" smtClean="0"/>
              <a:t>diseases.’</a:t>
            </a:r>
            <a:r>
              <a:rPr lang="en-GB" sz="4400" dirty="0" smtClean="0">
                <a:effectLst/>
              </a:rPr>
              <a:t> </a:t>
            </a:r>
            <a:endParaRPr lang="en-GB" sz="4400" dirty="0"/>
          </a:p>
        </p:txBody>
      </p:sp>
    </p:spTree>
    <p:extLst>
      <p:ext uri="{BB962C8B-B14F-4D97-AF65-F5344CB8AC3E}">
        <p14:creationId xmlns:p14="http://schemas.microsoft.com/office/powerpoint/2010/main" val="19821839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u="sng" dirty="0"/>
              <a:t>Fears and Fads</a:t>
            </a:r>
            <a:r>
              <a:rPr lang="en-GB" dirty="0"/>
              <a:t/>
            </a:r>
            <a:br>
              <a:rPr lang="en-GB" dirty="0"/>
            </a:b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1545223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little context . . .</a:t>
            </a:r>
            <a:endParaRPr lang="en-GB" dirty="0"/>
          </a:p>
        </p:txBody>
      </p:sp>
      <p:sp>
        <p:nvSpPr>
          <p:cNvPr id="3" name="Content Placeholder 2"/>
          <p:cNvSpPr>
            <a:spLocks noGrp="1"/>
          </p:cNvSpPr>
          <p:nvPr>
            <p:ph idx="1"/>
          </p:nvPr>
        </p:nvSpPr>
        <p:spPr/>
        <p:txBody>
          <a:bodyPr/>
          <a:lstStyle/>
          <a:p>
            <a:r>
              <a:rPr lang="en-GB" dirty="0" smtClean="0"/>
              <a:t>The germ theory of disease</a:t>
            </a:r>
          </a:p>
          <a:p>
            <a:r>
              <a:rPr lang="en-GB" dirty="0"/>
              <a:t>h</a:t>
            </a:r>
            <a:r>
              <a:rPr lang="en-GB" dirty="0" smtClean="0"/>
              <a:t>idden contagions</a:t>
            </a:r>
            <a:endParaRPr lang="en-GB" dirty="0"/>
          </a:p>
        </p:txBody>
      </p:sp>
      <p:pic>
        <p:nvPicPr>
          <p:cNvPr id="4" name="Content Placeholder 3"/>
          <p:cNvPicPr>
            <a:picLocks noChangeAspect="1"/>
          </p:cNvPicPr>
          <p:nvPr/>
        </p:nvPicPr>
        <p:blipFill>
          <a:blip r:embed="rId2"/>
          <a:srcRect l="-91623" r="-91623"/>
          <a:stretch>
            <a:fillRect/>
          </a:stretch>
        </p:blipFill>
        <p:spPr>
          <a:xfrm>
            <a:off x="3205079" y="1752600"/>
            <a:ext cx="8229600" cy="4525963"/>
          </a:xfrm>
          <a:prstGeom prst="rect">
            <a:avLst/>
          </a:prstGeom>
        </p:spPr>
      </p:pic>
      <p:pic>
        <p:nvPicPr>
          <p:cNvPr id="5" name="Content Placeholder 3"/>
          <p:cNvPicPr>
            <a:picLocks noChangeAspect="1"/>
          </p:cNvPicPr>
          <p:nvPr/>
        </p:nvPicPr>
        <p:blipFill>
          <a:blip r:embed="rId3"/>
          <a:srcRect l="-83316" r="-83316"/>
          <a:stretch>
            <a:fillRect/>
          </a:stretch>
        </p:blipFill>
        <p:spPr>
          <a:xfrm>
            <a:off x="-211647" y="3099865"/>
            <a:ext cx="6833451" cy="3758135"/>
          </a:xfrm>
          <a:prstGeom prst="rect">
            <a:avLst/>
          </a:prstGeom>
        </p:spPr>
      </p:pic>
      <p:sp>
        <p:nvSpPr>
          <p:cNvPr id="6" name="TextBox 5"/>
          <p:cNvSpPr txBox="1"/>
          <p:nvPr/>
        </p:nvSpPr>
        <p:spPr>
          <a:xfrm>
            <a:off x="5361223" y="6386350"/>
            <a:ext cx="3602645" cy="523220"/>
          </a:xfrm>
          <a:prstGeom prst="rect">
            <a:avLst/>
          </a:prstGeom>
          <a:noFill/>
        </p:spPr>
        <p:txBody>
          <a:bodyPr wrap="square" rtlCol="0">
            <a:spAutoFit/>
          </a:bodyPr>
          <a:lstStyle/>
          <a:p>
            <a:r>
              <a:rPr lang="en-GB" sz="2800" dirty="0" smtClean="0"/>
              <a:t>The germ as assassin</a:t>
            </a:r>
            <a:endParaRPr lang="en-GB" sz="2800" dirty="0"/>
          </a:p>
        </p:txBody>
      </p:sp>
      <p:sp>
        <p:nvSpPr>
          <p:cNvPr id="7" name="Up Arrow 6"/>
          <p:cNvSpPr/>
          <p:nvPr/>
        </p:nvSpPr>
        <p:spPr>
          <a:xfrm>
            <a:off x="8499798" y="6386350"/>
            <a:ext cx="187002" cy="268642"/>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Frame 7"/>
          <p:cNvSpPr/>
          <p:nvPr/>
        </p:nvSpPr>
        <p:spPr>
          <a:xfrm>
            <a:off x="5727594" y="1856071"/>
            <a:ext cx="1856278" cy="72044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237111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Milk: dangerous or a perfect food? </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1291544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Meat as contagion </a:t>
            </a:r>
            <a:endParaRPr lang="en-GB" dirty="0"/>
          </a:p>
        </p:txBody>
      </p:sp>
      <p:pic>
        <p:nvPicPr>
          <p:cNvPr id="4" name="Content Placeholder 3"/>
          <p:cNvPicPr>
            <a:picLocks noGrp="1" noChangeAspect="1"/>
          </p:cNvPicPr>
          <p:nvPr>
            <p:ph idx="1"/>
          </p:nvPr>
        </p:nvPicPr>
        <p:blipFill>
          <a:blip r:embed="rId2"/>
          <a:srcRect l="-51438" r="-51438"/>
          <a:stretch>
            <a:fillRect/>
          </a:stretch>
        </p:blipFill>
        <p:spPr/>
      </p:pic>
      <p:sp>
        <p:nvSpPr>
          <p:cNvPr id="3" name="Left Arrow 2"/>
          <p:cNvSpPr/>
          <p:nvPr/>
        </p:nvSpPr>
        <p:spPr>
          <a:xfrm>
            <a:off x="6730031" y="1934840"/>
            <a:ext cx="1210694" cy="23740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 name="TextBox 4"/>
          <p:cNvSpPr txBox="1"/>
          <p:nvPr/>
        </p:nvSpPr>
        <p:spPr>
          <a:xfrm>
            <a:off x="8142507" y="1934840"/>
            <a:ext cx="747781" cy="584776"/>
          </a:xfrm>
          <a:prstGeom prst="rect">
            <a:avLst/>
          </a:prstGeom>
          <a:noFill/>
        </p:spPr>
        <p:txBody>
          <a:bodyPr wrap="square" rtlCol="0">
            <a:spAutoFit/>
          </a:bodyPr>
          <a:lstStyle/>
          <a:p>
            <a:r>
              <a:rPr lang="en-GB" sz="3200" dirty="0" smtClean="0"/>
              <a:t>TB</a:t>
            </a:r>
            <a:endParaRPr lang="en-GB" sz="3200" dirty="0"/>
          </a:p>
        </p:txBody>
      </p:sp>
    </p:spTree>
    <p:extLst>
      <p:ext uri="{BB962C8B-B14F-4D97-AF65-F5344CB8AC3E}">
        <p14:creationId xmlns:p14="http://schemas.microsoft.com/office/powerpoint/2010/main" val="1448095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2564"/>
            <a:ext cx="8229600" cy="3018348"/>
          </a:xfrm>
        </p:spPr>
        <p:txBody>
          <a:bodyPr>
            <a:normAutofit/>
          </a:bodyPr>
          <a:lstStyle/>
          <a:p>
            <a:r>
              <a:rPr lang="en-GB" dirty="0" smtClean="0"/>
              <a:t>BBC2 Horizon: ‘Clean Eating: The Dirty Truth’</a:t>
            </a:r>
            <a:br>
              <a:rPr lang="en-GB" dirty="0" smtClean="0"/>
            </a:br>
            <a:r>
              <a:rPr lang="en-GB" dirty="0" smtClean="0"/>
              <a:t/>
            </a:r>
            <a:br>
              <a:rPr lang="en-GB" dirty="0" smtClean="0"/>
            </a:br>
            <a:r>
              <a:rPr lang="en-GB" dirty="0" smtClean="0"/>
              <a:t>19 Jan. 2017</a:t>
            </a:r>
            <a:endParaRPr lang="en-GB" dirty="0"/>
          </a:p>
        </p:txBody>
      </p:sp>
      <p:sp>
        <p:nvSpPr>
          <p:cNvPr id="3" name="Content Placeholder 2"/>
          <p:cNvSpPr>
            <a:spLocks noGrp="1"/>
          </p:cNvSpPr>
          <p:nvPr>
            <p:ph idx="1"/>
          </p:nvPr>
        </p:nvSpPr>
        <p:spPr>
          <a:xfrm>
            <a:off x="457200" y="4159431"/>
            <a:ext cx="8229600" cy="1966732"/>
          </a:xfrm>
        </p:spPr>
        <p:txBody>
          <a:bodyPr/>
          <a:lstStyle/>
          <a:p>
            <a:pPr marL="0" indent="0">
              <a:buNone/>
            </a:pPr>
            <a:r>
              <a:rPr lang="en-GB" u="sng" dirty="0">
                <a:hlinkClick r:id="rId2"/>
              </a:rPr>
              <a:t>Clip</a:t>
            </a:r>
            <a:r>
              <a:rPr lang="en-GB" dirty="0"/>
              <a:t>.</a:t>
            </a:r>
            <a:r>
              <a:rPr lang="en-GB" dirty="0" smtClean="0">
                <a:effectLst/>
              </a:rPr>
              <a:t> </a:t>
            </a:r>
          </a:p>
          <a:p>
            <a:pPr marL="0" indent="0">
              <a:buNone/>
            </a:pPr>
            <a:endParaRPr lang="en-GB" dirty="0"/>
          </a:p>
        </p:txBody>
      </p:sp>
    </p:spTree>
    <p:extLst>
      <p:ext uri="{BB962C8B-B14F-4D97-AF65-F5344CB8AC3E}">
        <p14:creationId xmlns:p14="http://schemas.microsoft.com/office/powerpoint/2010/main" val="5967975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Tuberculosis Sanatorium</a:t>
            </a:r>
            <a:endParaRPr lang="en-GB" dirty="0"/>
          </a:p>
        </p:txBody>
      </p:sp>
      <p:pic>
        <p:nvPicPr>
          <p:cNvPr id="4" name="Content Placeholder 3"/>
          <p:cNvPicPr>
            <a:picLocks noGrp="1" noChangeAspect="1"/>
          </p:cNvPicPr>
          <p:nvPr>
            <p:ph idx="1"/>
          </p:nvPr>
        </p:nvPicPr>
        <p:blipFill>
          <a:blip r:embed="rId2"/>
          <a:srcRect l="-40915" r="-40915"/>
          <a:stretch>
            <a:fillRect/>
          </a:stretch>
        </p:blipFill>
        <p:spPr/>
      </p:pic>
    </p:spTree>
    <p:extLst>
      <p:ext uri="{BB962C8B-B14F-4D97-AF65-F5344CB8AC3E}">
        <p14:creationId xmlns:p14="http://schemas.microsoft.com/office/powerpoint/2010/main" val="11866980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effectLst/>
              </a:rPr>
              <a:t>Facial infection of a boy that contracted bovine tuberculosis by drinking milk from an infected cow (1923).</a:t>
            </a:r>
            <a:endParaRPr lang="en-GB" sz="2400" dirty="0"/>
          </a:p>
        </p:txBody>
      </p:sp>
      <p:pic>
        <p:nvPicPr>
          <p:cNvPr id="4" name="Content Placeholder 3"/>
          <p:cNvPicPr>
            <a:picLocks noGrp="1" noChangeAspect="1"/>
          </p:cNvPicPr>
          <p:nvPr>
            <p:ph idx="1"/>
          </p:nvPr>
        </p:nvPicPr>
        <p:blipFill>
          <a:blip r:embed="rId2"/>
          <a:srcRect l="-88591" r="-88591"/>
          <a:stretch>
            <a:fillRect/>
          </a:stretch>
        </p:blipFill>
        <p:spPr/>
      </p:pic>
    </p:spTree>
    <p:extLst>
      <p:ext uri="{BB962C8B-B14F-4D97-AF65-F5344CB8AC3E}">
        <p14:creationId xmlns:p14="http://schemas.microsoft.com/office/powerpoint/2010/main" val="2914999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Louis Pasteur and Pasteurisation </a:t>
            </a:r>
            <a:endParaRPr lang="en-GB" dirty="0"/>
          </a:p>
        </p:txBody>
      </p:sp>
      <p:pic>
        <p:nvPicPr>
          <p:cNvPr id="4" name="Content Placeholder 3"/>
          <p:cNvPicPr>
            <a:picLocks noGrp="1" noChangeAspect="1"/>
          </p:cNvPicPr>
          <p:nvPr>
            <p:ph idx="1"/>
          </p:nvPr>
        </p:nvPicPr>
        <p:blipFill>
          <a:blip r:embed="rId2"/>
          <a:srcRect l="-78797" r="-78797"/>
          <a:stretch>
            <a:fillRect/>
          </a:stretch>
        </p:blipFill>
        <p:spPr>
          <a:xfrm>
            <a:off x="-2469616" y="1215188"/>
            <a:ext cx="8229600" cy="4525963"/>
          </a:xfrm>
        </p:spPr>
      </p:pic>
      <p:pic>
        <p:nvPicPr>
          <p:cNvPr id="5" name="Picture 4"/>
          <p:cNvPicPr>
            <a:picLocks noChangeAspect="1"/>
          </p:cNvPicPr>
          <p:nvPr/>
        </p:nvPicPr>
        <p:blipFill>
          <a:blip r:embed="rId3"/>
          <a:stretch>
            <a:fillRect/>
          </a:stretch>
        </p:blipFill>
        <p:spPr>
          <a:xfrm>
            <a:off x="3608458" y="1773710"/>
            <a:ext cx="5317641" cy="2993072"/>
          </a:xfrm>
          <a:prstGeom prst="rect">
            <a:avLst/>
          </a:prstGeom>
        </p:spPr>
      </p:pic>
      <p:sp>
        <p:nvSpPr>
          <p:cNvPr id="3" name="TextBox 2"/>
          <p:cNvSpPr txBox="1"/>
          <p:nvPr/>
        </p:nvSpPr>
        <p:spPr>
          <a:xfrm>
            <a:off x="3608458" y="5201884"/>
            <a:ext cx="5317641" cy="523220"/>
          </a:xfrm>
          <a:prstGeom prst="rect">
            <a:avLst/>
          </a:prstGeom>
          <a:noFill/>
        </p:spPr>
        <p:txBody>
          <a:bodyPr wrap="square" rtlCol="0">
            <a:spAutoFit/>
          </a:bodyPr>
          <a:lstStyle/>
          <a:p>
            <a:r>
              <a:rPr lang="en-GB" sz="2800" dirty="0"/>
              <a:t>m</a:t>
            </a:r>
            <a:r>
              <a:rPr lang="en-GB" sz="2800" dirty="0" smtClean="0"/>
              <a:t>aking milk ‘safe’</a:t>
            </a:r>
            <a:endParaRPr lang="en-GB" sz="2800" dirty="0"/>
          </a:p>
        </p:txBody>
      </p:sp>
    </p:spTree>
    <p:extLst>
      <p:ext uri="{BB962C8B-B14F-4D97-AF65-F5344CB8AC3E}">
        <p14:creationId xmlns:p14="http://schemas.microsoft.com/office/powerpoint/2010/main" val="10983413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r>
              <a:rPr lang="en-US" sz="3200" dirty="0" smtClean="0">
                <a:effectLst/>
              </a:rPr>
              <a:t>Milk being served to Pueblo children at Isleta Day School</a:t>
            </a:r>
            <a:r>
              <a:rPr lang="en-US" sz="3200" dirty="0"/>
              <a:t> </a:t>
            </a:r>
            <a:r>
              <a:rPr lang="en-US" sz="3200" dirty="0" smtClean="0"/>
              <a:t>(</a:t>
            </a:r>
            <a:r>
              <a:rPr lang="en-US" sz="3200" dirty="0" smtClean="0">
                <a:effectLst/>
              </a:rPr>
              <a:t>New Mexico) to ward off tuberculosis.</a:t>
            </a:r>
            <a:endParaRPr lang="en-GB" sz="3200" dirty="0"/>
          </a:p>
        </p:txBody>
      </p:sp>
      <p:pic>
        <p:nvPicPr>
          <p:cNvPr id="4" name="Content Placeholder 3"/>
          <p:cNvPicPr>
            <a:picLocks noGrp="1" noChangeAspect="1"/>
          </p:cNvPicPr>
          <p:nvPr>
            <p:ph idx="1"/>
          </p:nvPr>
        </p:nvPicPr>
        <p:blipFill>
          <a:blip r:embed="rId2"/>
          <a:srcRect l="-18941" r="-18941"/>
          <a:stretch>
            <a:fillRect/>
          </a:stretch>
        </p:blipFill>
        <p:spPr>
          <a:xfrm>
            <a:off x="-622929" y="1600200"/>
            <a:ext cx="8229600" cy="4525963"/>
          </a:xfrm>
        </p:spPr>
      </p:pic>
      <p:sp>
        <p:nvSpPr>
          <p:cNvPr id="3" name="TextBox 2"/>
          <p:cNvSpPr txBox="1"/>
          <p:nvPr/>
        </p:nvSpPr>
        <p:spPr>
          <a:xfrm>
            <a:off x="7228552" y="1899230"/>
            <a:ext cx="1756693" cy="2062103"/>
          </a:xfrm>
          <a:prstGeom prst="rect">
            <a:avLst/>
          </a:prstGeom>
          <a:noFill/>
        </p:spPr>
        <p:txBody>
          <a:bodyPr wrap="square" rtlCol="0">
            <a:spAutoFit/>
          </a:bodyPr>
          <a:lstStyle/>
          <a:p>
            <a:r>
              <a:rPr lang="en-GB" sz="3200" dirty="0" smtClean="0"/>
              <a:t>Milk as a healthy drink for children</a:t>
            </a:r>
            <a:endParaRPr lang="en-GB" sz="3200" dirty="0"/>
          </a:p>
        </p:txBody>
      </p:sp>
    </p:spTree>
    <p:extLst>
      <p:ext uri="{BB962C8B-B14F-4D97-AF65-F5344CB8AC3E}">
        <p14:creationId xmlns:p14="http://schemas.microsoft.com/office/powerpoint/2010/main" val="3968984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World War Two poster</a:t>
            </a:r>
            <a:endParaRPr lang="en-GB" sz="2800" dirty="0"/>
          </a:p>
        </p:txBody>
      </p:sp>
      <p:pic>
        <p:nvPicPr>
          <p:cNvPr id="4" name="Content Placeholder 3"/>
          <p:cNvPicPr>
            <a:picLocks noGrp="1" noChangeAspect="1"/>
          </p:cNvPicPr>
          <p:nvPr>
            <p:ph idx="1"/>
          </p:nvPr>
        </p:nvPicPr>
        <p:blipFill>
          <a:blip r:embed="rId2"/>
          <a:srcRect l="-84987" r="-84987"/>
          <a:stretch>
            <a:fillRect/>
          </a:stretch>
        </p:blipFill>
        <p:spPr>
          <a:xfrm>
            <a:off x="457200" y="1857864"/>
            <a:ext cx="8229600" cy="4525963"/>
          </a:xfrm>
        </p:spPr>
      </p:pic>
      <p:sp>
        <p:nvSpPr>
          <p:cNvPr id="3" name="TextBox 2"/>
          <p:cNvSpPr txBox="1"/>
          <p:nvPr/>
        </p:nvSpPr>
        <p:spPr>
          <a:xfrm>
            <a:off x="457200" y="1857864"/>
            <a:ext cx="2367751" cy="2308324"/>
          </a:xfrm>
          <a:prstGeom prst="rect">
            <a:avLst/>
          </a:prstGeom>
          <a:noFill/>
        </p:spPr>
        <p:txBody>
          <a:bodyPr wrap="square" rtlCol="0">
            <a:spAutoFit/>
          </a:bodyPr>
          <a:lstStyle/>
          <a:p>
            <a:r>
              <a:rPr lang="en-GB" sz="3600" dirty="0" smtClean="0"/>
              <a:t>Milk as a healthy drink for adults</a:t>
            </a:r>
            <a:endParaRPr lang="en-GB" sz="3600" dirty="0"/>
          </a:p>
        </p:txBody>
      </p:sp>
    </p:spTree>
    <p:extLst>
      <p:ext uri="{BB962C8B-B14F-4D97-AF65-F5344CB8AC3E}">
        <p14:creationId xmlns:p14="http://schemas.microsoft.com/office/powerpoint/2010/main" val="37820370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600200"/>
          </a:xfrm>
        </p:spPr>
        <p:txBody>
          <a:bodyPr>
            <a:noAutofit/>
          </a:bodyPr>
          <a:lstStyle/>
          <a:p>
            <a:r>
              <a:rPr lang="en-GB" sz="3600" dirty="0" smtClean="0"/>
              <a:t/>
            </a:r>
            <a:br>
              <a:rPr lang="en-GB" sz="3600" dirty="0" smtClean="0"/>
            </a:br>
            <a:r>
              <a:rPr lang="en-GB" sz="3600" dirty="0" smtClean="0"/>
              <a:t/>
            </a:r>
            <a:br>
              <a:rPr lang="en-GB" sz="3600" dirty="0" smtClean="0"/>
            </a:br>
            <a:r>
              <a:rPr lang="en-GB" sz="3600" dirty="0" smtClean="0"/>
              <a:t>Breakfast cereals + milk</a:t>
            </a:r>
            <a:br>
              <a:rPr lang="en-GB" sz="3600" dirty="0" smtClean="0"/>
            </a:br>
            <a:r>
              <a:rPr lang="en-GB" sz="3600" dirty="0" smtClean="0"/>
              <a:t>A perfect healthy breakfast?</a:t>
            </a:r>
            <a:br>
              <a:rPr lang="en-GB" sz="3600" dirty="0" smtClean="0"/>
            </a:br>
            <a:endParaRPr lang="en-GB" sz="3600" dirty="0"/>
          </a:p>
        </p:txBody>
      </p:sp>
      <p:pic>
        <p:nvPicPr>
          <p:cNvPr id="4" name="Content Placeholder 3"/>
          <p:cNvPicPr>
            <a:picLocks noGrp="1" noChangeAspect="1"/>
          </p:cNvPicPr>
          <p:nvPr>
            <p:ph idx="1"/>
          </p:nvPr>
        </p:nvPicPr>
        <p:blipFill>
          <a:blip r:embed="rId2"/>
          <a:srcRect l="-147633" r="-147633"/>
          <a:stretch>
            <a:fillRect/>
          </a:stretch>
        </p:blipFill>
        <p:spPr>
          <a:xfrm>
            <a:off x="-2083054" y="1600200"/>
            <a:ext cx="8229600" cy="4525963"/>
          </a:xfrm>
        </p:spPr>
      </p:pic>
      <p:sp>
        <p:nvSpPr>
          <p:cNvPr id="6" name="Title 1"/>
          <p:cNvSpPr txBox="1">
            <a:spLocks/>
          </p:cNvSpPr>
          <p:nvPr/>
        </p:nvSpPr>
        <p:spPr>
          <a:xfrm>
            <a:off x="6405861" y="311447"/>
            <a:ext cx="5237667" cy="45719"/>
          </a:xfrm>
          <a:prstGeom prst="rect">
            <a:avLst/>
          </a:prstGeom>
        </p:spPr>
        <p:txBody>
          <a:bodyPr vert="horz" lIns="91440" tIns="45720" rIns="91440" bIns="45720" rtlCol="0" anchor="ct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dirty="0"/>
          </a:p>
        </p:txBody>
      </p:sp>
      <p:pic>
        <p:nvPicPr>
          <p:cNvPr id="7" name="Content Placeholder 3"/>
          <p:cNvPicPr>
            <a:picLocks noChangeAspect="1"/>
          </p:cNvPicPr>
          <p:nvPr/>
        </p:nvPicPr>
        <p:blipFill>
          <a:blip r:embed="rId3"/>
          <a:srcRect l="-103737" r="-103737"/>
          <a:stretch>
            <a:fillRect/>
          </a:stretch>
        </p:blipFill>
        <p:spPr>
          <a:xfrm>
            <a:off x="2806477" y="2206643"/>
            <a:ext cx="8229600" cy="3568700"/>
          </a:xfrm>
          <a:prstGeom prst="rect">
            <a:avLst/>
          </a:prstGeom>
        </p:spPr>
      </p:pic>
      <p:sp>
        <p:nvSpPr>
          <p:cNvPr id="10" name="TextBox 9"/>
          <p:cNvSpPr txBox="1"/>
          <p:nvPr/>
        </p:nvSpPr>
        <p:spPr>
          <a:xfrm>
            <a:off x="2208918" y="6423192"/>
            <a:ext cx="3313377" cy="523220"/>
          </a:xfrm>
          <a:prstGeom prst="rect">
            <a:avLst/>
          </a:prstGeom>
          <a:noFill/>
        </p:spPr>
        <p:txBody>
          <a:bodyPr wrap="square" rtlCol="0">
            <a:spAutoFit/>
          </a:bodyPr>
          <a:lstStyle/>
          <a:p>
            <a:r>
              <a:rPr lang="en-GB" sz="2800" dirty="0" smtClean="0"/>
              <a:t>1935 advert</a:t>
            </a:r>
            <a:endParaRPr lang="en-GB" sz="2800" dirty="0"/>
          </a:p>
        </p:txBody>
      </p:sp>
      <p:sp>
        <p:nvSpPr>
          <p:cNvPr id="12" name="TextBox 11"/>
          <p:cNvSpPr txBox="1"/>
          <p:nvPr/>
        </p:nvSpPr>
        <p:spPr>
          <a:xfrm>
            <a:off x="3287171" y="2760684"/>
            <a:ext cx="1774933" cy="2677656"/>
          </a:xfrm>
          <a:prstGeom prst="rect">
            <a:avLst/>
          </a:prstGeom>
          <a:noFill/>
        </p:spPr>
        <p:txBody>
          <a:bodyPr wrap="square" rtlCol="0">
            <a:spAutoFit/>
          </a:bodyPr>
          <a:lstStyle/>
          <a:p>
            <a:r>
              <a:rPr lang="en-GB" sz="2800" dirty="0" smtClean="0"/>
              <a:t>1948 advert for Nabisco Shredded Wheat</a:t>
            </a:r>
          </a:p>
          <a:p>
            <a:endParaRPr lang="en-GB" sz="2800" dirty="0"/>
          </a:p>
        </p:txBody>
      </p:sp>
      <p:sp>
        <p:nvSpPr>
          <p:cNvPr id="14" name="Right Arrow 13"/>
          <p:cNvSpPr/>
          <p:nvPr/>
        </p:nvSpPr>
        <p:spPr>
          <a:xfrm>
            <a:off x="5062104" y="3200192"/>
            <a:ext cx="460191" cy="33620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5" name="Up Arrow 14"/>
          <p:cNvSpPr/>
          <p:nvPr/>
        </p:nvSpPr>
        <p:spPr>
          <a:xfrm>
            <a:off x="1755648" y="6263412"/>
            <a:ext cx="348639" cy="361111"/>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184451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37613"/>
          </a:xfrm>
        </p:spPr>
        <p:txBody>
          <a:bodyPr>
            <a:normAutofit/>
          </a:bodyPr>
          <a:lstStyle/>
          <a:p>
            <a:r>
              <a:rPr lang="en-US" sz="2400" dirty="0" smtClean="0"/>
              <a:t>Levenstein,</a:t>
            </a:r>
            <a:r>
              <a:rPr lang="en-US" sz="2400" i="1" dirty="0" smtClean="0"/>
              <a:t> Fear of Food</a:t>
            </a:r>
            <a:r>
              <a:rPr lang="en-US" sz="2400" dirty="0"/>
              <a:t>.</a:t>
            </a:r>
            <a:endParaRPr lang="en-GB" sz="2400" dirty="0"/>
          </a:p>
        </p:txBody>
      </p:sp>
      <p:sp>
        <p:nvSpPr>
          <p:cNvPr id="3" name="Content Placeholder 2"/>
          <p:cNvSpPr>
            <a:spLocks noGrp="1"/>
          </p:cNvSpPr>
          <p:nvPr>
            <p:ph idx="1"/>
          </p:nvPr>
        </p:nvSpPr>
        <p:spPr>
          <a:xfrm>
            <a:off x="457200" y="1600200"/>
            <a:ext cx="8229600" cy="5062252"/>
          </a:xfrm>
        </p:spPr>
        <p:txBody>
          <a:bodyPr/>
          <a:lstStyle/>
          <a:p>
            <a:pPr marL="0" indent="0">
              <a:buNone/>
            </a:pPr>
            <a:r>
              <a:rPr lang="en-GB" dirty="0" smtClean="0"/>
              <a:t>‘It </a:t>
            </a:r>
            <a:r>
              <a:rPr lang="en-GB" dirty="0"/>
              <a:t>all amounted to impressive testimony of the on-going effectiveness of advertising campaigns such as those mounted by Kellogg’s and Nabisco in the early twentieth century. This represented yet another irony: that many of the fears that originated in the industrialization of the food supply were ultimately dissipated by the kind of packaging and marketing that were integral parts of </a:t>
            </a:r>
            <a:r>
              <a:rPr lang="en-GB" dirty="0" smtClean="0"/>
              <a:t>it.’</a:t>
            </a:r>
            <a:r>
              <a:rPr lang="en-GB" dirty="0" smtClean="0">
                <a:effectLst/>
              </a:rPr>
              <a:t> </a:t>
            </a:r>
            <a:endParaRPr lang="en-GB" dirty="0"/>
          </a:p>
        </p:txBody>
      </p:sp>
    </p:spTree>
    <p:extLst>
      <p:ext uri="{BB962C8B-B14F-4D97-AF65-F5344CB8AC3E}">
        <p14:creationId xmlns:p14="http://schemas.microsoft.com/office/powerpoint/2010/main" val="10453195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‘industrial food</a:t>
            </a:r>
            <a:r>
              <a:rPr lang="en-GB" dirty="0" smtClean="0"/>
              <a: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Foods that reflect a complex of new, 19</a:t>
            </a:r>
            <a:r>
              <a:rPr lang="en-GB" baseline="30000" dirty="0" smtClean="0"/>
              <a:t>th</a:t>
            </a:r>
            <a:r>
              <a:rPr lang="en-GB" dirty="0" smtClean="0"/>
              <a:t>-century technological developments in:</a:t>
            </a:r>
          </a:p>
          <a:p>
            <a:pPr marL="0" indent="0">
              <a:buNone/>
            </a:pPr>
            <a:endParaRPr lang="en-GB" dirty="0"/>
          </a:p>
          <a:p>
            <a:pPr marL="0" indent="0" algn="ctr">
              <a:buNone/>
            </a:pPr>
            <a:r>
              <a:rPr lang="en-GB" dirty="0" smtClean="0"/>
              <a:t>preserving</a:t>
            </a:r>
          </a:p>
          <a:p>
            <a:pPr marL="0" indent="0" algn="ctr">
              <a:buNone/>
            </a:pPr>
            <a:r>
              <a:rPr lang="en-GB" dirty="0" smtClean="0"/>
              <a:t>mechanisation</a:t>
            </a:r>
          </a:p>
          <a:p>
            <a:pPr marL="0" indent="0" algn="ctr">
              <a:buNone/>
            </a:pPr>
            <a:r>
              <a:rPr lang="en-GB" dirty="0"/>
              <a:t>r</a:t>
            </a:r>
            <a:r>
              <a:rPr lang="en-GB" dirty="0" smtClean="0"/>
              <a:t>etailing</a:t>
            </a:r>
          </a:p>
          <a:p>
            <a:pPr marL="0" indent="0" algn="ctr">
              <a:buNone/>
            </a:pPr>
            <a:r>
              <a:rPr lang="en-GB" dirty="0"/>
              <a:t>t</a:t>
            </a:r>
            <a:r>
              <a:rPr lang="en-GB" dirty="0" smtClean="0"/>
              <a:t>ransport</a:t>
            </a:r>
          </a:p>
          <a:p>
            <a:pPr marL="0" indent="0">
              <a:buNone/>
            </a:pPr>
            <a:endParaRPr lang="en-GB" dirty="0" smtClean="0"/>
          </a:p>
          <a:p>
            <a:pPr marL="0" indent="0">
              <a:buNone/>
            </a:pPr>
            <a:r>
              <a:rPr lang="en-GB" sz="2000" dirty="0" smtClean="0"/>
              <a:t>Jack Goody</a:t>
            </a:r>
            <a:r>
              <a:rPr lang="en-GB" sz="1900" dirty="0" smtClean="0"/>
              <a:t>, ‘Industrial </a:t>
            </a:r>
            <a:r>
              <a:rPr lang="en-GB" sz="1900" dirty="0"/>
              <a:t>Food: Towards the Development of a World Cuisine’, </a:t>
            </a:r>
            <a:r>
              <a:rPr lang="en-GB" sz="1900" i="1" dirty="0"/>
              <a:t>Cooking, Cuisine and Class</a:t>
            </a:r>
            <a:r>
              <a:rPr lang="en-GB" sz="1900" dirty="0"/>
              <a:t> </a:t>
            </a:r>
            <a:r>
              <a:rPr lang="en-GB" sz="1900" dirty="0" smtClean="0"/>
              <a:t>(1982)</a:t>
            </a:r>
            <a:r>
              <a:rPr lang="en-GB" sz="1900" dirty="0"/>
              <a:t>.</a:t>
            </a:r>
            <a:endParaRPr lang="en-US" sz="1900" dirty="0"/>
          </a:p>
        </p:txBody>
      </p:sp>
    </p:spTree>
    <p:extLst>
      <p:ext uri="{BB962C8B-B14F-4D97-AF65-F5344CB8AC3E}">
        <p14:creationId xmlns:p14="http://schemas.microsoft.com/office/powerpoint/2010/main" val="25475622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0364" y="274637"/>
            <a:ext cx="5546436" cy="2334635"/>
          </a:xfrm>
        </p:spPr>
        <p:txBody>
          <a:bodyPr>
            <a:normAutofit/>
          </a:bodyPr>
          <a:lstStyle/>
          <a:p>
            <a:r>
              <a:rPr lang="en-GB" dirty="0" err="1" smtClean="0"/>
              <a:t>Ancel</a:t>
            </a:r>
            <a:r>
              <a:rPr lang="en-GB" dirty="0" smtClean="0"/>
              <a:t> </a:t>
            </a:r>
            <a:r>
              <a:rPr lang="en-GB" dirty="0"/>
              <a:t>Keys and the Mediterranean diet</a:t>
            </a:r>
            <a:r>
              <a:rPr lang="en-GB" dirty="0" smtClean="0">
                <a:effectLst/>
              </a:rPr>
              <a:t> </a:t>
            </a:r>
            <a:endParaRPr lang="en-GB" dirty="0"/>
          </a:p>
        </p:txBody>
      </p:sp>
      <p:pic>
        <p:nvPicPr>
          <p:cNvPr id="4" name="Content Placeholder 3"/>
          <p:cNvPicPr>
            <a:picLocks noGrp="1" noChangeAspect="1"/>
          </p:cNvPicPr>
          <p:nvPr>
            <p:ph idx="1"/>
          </p:nvPr>
        </p:nvPicPr>
        <p:blipFill>
          <a:blip r:embed="rId2"/>
          <a:srcRect l="-66170" r="-66170"/>
          <a:stretch>
            <a:fillRect/>
          </a:stretch>
        </p:blipFill>
        <p:spPr>
          <a:xfrm>
            <a:off x="-1515372" y="62200"/>
            <a:ext cx="5597054" cy="3078164"/>
          </a:xfrm>
        </p:spPr>
      </p:pic>
      <p:pic>
        <p:nvPicPr>
          <p:cNvPr id="5" name="Picture 4"/>
          <p:cNvPicPr>
            <a:picLocks noChangeAspect="1"/>
          </p:cNvPicPr>
          <p:nvPr/>
        </p:nvPicPr>
        <p:blipFill>
          <a:blip r:embed="rId3"/>
          <a:stretch>
            <a:fillRect/>
          </a:stretch>
        </p:blipFill>
        <p:spPr>
          <a:xfrm>
            <a:off x="428791" y="2902382"/>
            <a:ext cx="7860845" cy="3955618"/>
          </a:xfrm>
          <a:prstGeom prst="rect">
            <a:avLst/>
          </a:prstGeom>
        </p:spPr>
      </p:pic>
    </p:spTree>
    <p:extLst>
      <p:ext uri="{BB962C8B-B14F-4D97-AF65-F5344CB8AC3E}">
        <p14:creationId xmlns:p14="http://schemas.microsoft.com/office/powerpoint/2010/main" val="12721677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American Heart Association endorsement for Florida Grapefruit Juice</a:t>
            </a:r>
            <a:endParaRPr lang="en-GB" dirty="0"/>
          </a:p>
        </p:txBody>
      </p:sp>
      <p:pic>
        <p:nvPicPr>
          <p:cNvPr id="4" name="Content Placeholder 3"/>
          <p:cNvPicPr>
            <a:picLocks noGrp="1" noChangeAspect="1"/>
          </p:cNvPicPr>
          <p:nvPr>
            <p:ph idx="1"/>
          </p:nvPr>
        </p:nvPicPr>
        <p:blipFill>
          <a:blip r:embed="rId2"/>
          <a:srcRect l="-82358" r="-82358"/>
          <a:stretch>
            <a:fillRect/>
          </a:stretch>
        </p:blipFill>
        <p:spPr>
          <a:xfrm>
            <a:off x="457200" y="1797755"/>
            <a:ext cx="8229600" cy="4525963"/>
          </a:xfrm>
        </p:spPr>
      </p:pic>
    </p:spTree>
    <p:extLst>
      <p:ext uri="{BB962C8B-B14F-4D97-AF65-F5344CB8AC3E}">
        <p14:creationId xmlns:p14="http://schemas.microsoft.com/office/powerpoint/2010/main" val="1926739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9460"/>
          </a:xfrm>
        </p:spPr>
        <p:txBody>
          <a:bodyPr>
            <a:normAutofit fontScale="90000"/>
          </a:bodyPr>
          <a:lstStyle/>
          <a:p>
            <a:r>
              <a:rPr lang="en-US" sz="2400" dirty="0" smtClean="0"/>
              <a:t>Ruby Tandoh, ‘Bad Fad: Ruby Tandoh on How Clean Eating Turned Toxic’, </a:t>
            </a:r>
            <a:r>
              <a:rPr lang="en-US" sz="2400" i="1" dirty="0" smtClean="0"/>
              <a:t>The Guardian</a:t>
            </a:r>
            <a:r>
              <a:rPr lang="en-US" sz="2400" dirty="0" smtClean="0"/>
              <a:t> 23 Jan. 2017.</a:t>
            </a:r>
            <a:r>
              <a:rPr lang="en-GB" sz="2400" b="1" dirty="0" smtClean="0"/>
              <a:t/>
            </a:r>
            <a:br>
              <a:rPr lang="en-GB" sz="2400" b="1" dirty="0" smtClean="0"/>
            </a:br>
            <a:endParaRPr lang="en-GB" sz="2400" dirty="0"/>
          </a:p>
        </p:txBody>
      </p:sp>
      <p:sp>
        <p:nvSpPr>
          <p:cNvPr id="3" name="Content Placeholder 2"/>
          <p:cNvSpPr>
            <a:spLocks noGrp="1"/>
          </p:cNvSpPr>
          <p:nvPr>
            <p:ph idx="1"/>
          </p:nvPr>
        </p:nvSpPr>
        <p:spPr>
          <a:xfrm>
            <a:off x="457200" y="1064098"/>
            <a:ext cx="8229600" cy="5686634"/>
          </a:xfrm>
        </p:spPr>
        <p:txBody>
          <a:bodyPr>
            <a:normAutofit fontScale="92500" lnSpcReduction="10000"/>
          </a:bodyPr>
          <a:lstStyle/>
          <a:p>
            <a:pPr marL="0" indent="0">
              <a:buNone/>
            </a:pPr>
            <a:r>
              <a:rPr lang="en-GB" dirty="0" smtClean="0"/>
              <a:t>‘There </a:t>
            </a:r>
            <a:r>
              <a:rPr lang="en-GB" dirty="0"/>
              <a:t>are many toxic layers to the wellness phenomenon. It is no coincidence that the faces of wellness are unfailingly young and thin, overwhelmingly white and all the talk of purity against that backdrop of privilege leaves a rather unsavoury taste in the mouth. Wellness is also the unprincipled </a:t>
            </a:r>
            <a:r>
              <a:rPr lang="en-GB" dirty="0" err="1"/>
              <a:t>driftings</a:t>
            </a:r>
            <a:r>
              <a:rPr lang="en-GB" dirty="0"/>
              <a:t> of the publishing houses with whatever currents lead them to a quick buck. It is the evangelism of wellness bloggers, picking up and shrugging off whatever label will give them the most page views. </a:t>
            </a:r>
            <a:r>
              <a:rPr lang="en-GB" b="1" dirty="0"/>
              <a:t>At its core, it is idea that food is medicine. It all sounds silly </a:t>
            </a:r>
            <a:r>
              <a:rPr lang="en-GB" dirty="0"/>
              <a:t>when the fictions of wellness are brought together</a:t>
            </a:r>
            <a:r>
              <a:rPr lang="en-GB" dirty="0" smtClean="0"/>
              <a:t>.’</a:t>
            </a:r>
            <a:endParaRPr lang="en-GB" dirty="0"/>
          </a:p>
          <a:p>
            <a:pPr marL="0" indent="0">
              <a:buNone/>
            </a:pPr>
            <a:endParaRPr lang="en-GB" dirty="0"/>
          </a:p>
        </p:txBody>
      </p:sp>
    </p:spTree>
    <p:extLst>
      <p:ext uri="{BB962C8B-B14F-4D97-AF65-F5344CB8AC3E}">
        <p14:creationId xmlns:p14="http://schemas.microsoft.com/office/powerpoint/2010/main" val="11780504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Yoghurt</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79703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GB" dirty="0"/>
          </a:p>
        </p:txBody>
      </p:sp>
      <p:sp>
        <p:nvSpPr>
          <p:cNvPr id="3" name="Content Placeholder 2"/>
          <p:cNvSpPr>
            <a:spLocks noGrp="1"/>
          </p:cNvSpPr>
          <p:nvPr>
            <p:ph idx="1"/>
          </p:nvPr>
        </p:nvSpPr>
        <p:spPr/>
        <p:txBody>
          <a:bodyPr/>
          <a:lstStyle/>
          <a:p>
            <a:pPr marL="0" indent="0">
              <a:buNone/>
            </a:pPr>
            <a:r>
              <a:rPr lang="en-GB" dirty="0" err="1" smtClean="0"/>
              <a:t>Elie</a:t>
            </a:r>
            <a:r>
              <a:rPr lang="en-GB" dirty="0" smtClean="0"/>
              <a:t> Metchnikoff  </a:t>
            </a:r>
          </a:p>
          <a:p>
            <a:endParaRPr lang="en-GB" dirty="0" smtClean="0"/>
          </a:p>
          <a:p>
            <a:pPr marL="0" indent="0">
              <a:buNone/>
            </a:pPr>
            <a:r>
              <a:rPr lang="en-GB" dirty="0" smtClean="0"/>
              <a:t>‘autointoxication’</a:t>
            </a:r>
          </a:p>
        </p:txBody>
      </p:sp>
      <p:pic>
        <p:nvPicPr>
          <p:cNvPr id="4" name="Picture 3"/>
          <p:cNvPicPr>
            <a:picLocks noChangeAspect="1"/>
          </p:cNvPicPr>
          <p:nvPr/>
        </p:nvPicPr>
        <p:blipFill>
          <a:blip r:embed="rId2"/>
          <a:stretch>
            <a:fillRect/>
          </a:stretch>
        </p:blipFill>
        <p:spPr>
          <a:xfrm>
            <a:off x="3967432" y="274638"/>
            <a:ext cx="5176567" cy="6583362"/>
          </a:xfrm>
          <a:prstGeom prst="rect">
            <a:avLst/>
          </a:prstGeom>
        </p:spPr>
      </p:pic>
      <p:pic>
        <p:nvPicPr>
          <p:cNvPr id="5" name="Picture 4"/>
          <p:cNvPicPr>
            <a:picLocks noChangeAspect="1"/>
          </p:cNvPicPr>
          <p:nvPr/>
        </p:nvPicPr>
        <p:blipFill>
          <a:blip r:embed="rId3"/>
          <a:stretch>
            <a:fillRect/>
          </a:stretch>
        </p:blipFill>
        <p:spPr>
          <a:xfrm>
            <a:off x="0" y="3775363"/>
            <a:ext cx="3606800" cy="2082800"/>
          </a:xfrm>
          <a:prstGeom prst="rect">
            <a:avLst/>
          </a:prstGeom>
        </p:spPr>
      </p:pic>
      <p:sp>
        <p:nvSpPr>
          <p:cNvPr id="6" name="Frame 5"/>
          <p:cNvSpPr/>
          <p:nvPr/>
        </p:nvSpPr>
        <p:spPr>
          <a:xfrm>
            <a:off x="0" y="4973608"/>
            <a:ext cx="3703298" cy="676601"/>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42546331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5398" y="274638"/>
            <a:ext cx="5161402" cy="3286336"/>
          </a:xfrm>
        </p:spPr>
        <p:txBody>
          <a:bodyPr>
            <a:normAutofit fontScale="90000"/>
          </a:bodyPr>
          <a:lstStyle/>
          <a:p>
            <a:pPr algn="l"/>
            <a:r>
              <a:rPr lang="en-GB" sz="3100" dirty="0" smtClean="0"/>
              <a:t>‘Thanks to germ theory, constipation was transformed into an even greater menace: autointoxication.’</a:t>
            </a:r>
            <a:br>
              <a:rPr lang="en-GB" sz="3100" dirty="0" smtClean="0"/>
            </a:br>
            <a:r>
              <a:rPr lang="en-GB" sz="3100" dirty="0" smtClean="0"/>
              <a:t/>
            </a:r>
            <a:br>
              <a:rPr lang="en-GB" sz="3100" dirty="0" smtClean="0"/>
            </a:br>
            <a:r>
              <a:rPr lang="en-GB" sz="2800" dirty="0" smtClean="0"/>
              <a:t>James </a:t>
            </a:r>
            <a:r>
              <a:rPr lang="en-GB" sz="2800" dirty="0" err="1" smtClean="0"/>
              <a:t>Whorton</a:t>
            </a:r>
            <a:r>
              <a:rPr lang="en-GB" sz="2800" dirty="0" smtClean="0"/>
              <a:t>, </a:t>
            </a:r>
            <a:r>
              <a:rPr lang="en-GB" sz="2800" i="1" dirty="0" smtClean="0"/>
              <a:t>Inner Hygiene: Constipation and the Pursuit of Health in Modern Society</a:t>
            </a:r>
            <a:r>
              <a:rPr lang="en-GB" sz="2800" dirty="0" smtClean="0"/>
              <a:t> (2000).</a:t>
            </a:r>
            <a:endParaRPr lang="en-GB" sz="2800" dirty="0"/>
          </a:p>
        </p:txBody>
      </p:sp>
      <p:pic>
        <p:nvPicPr>
          <p:cNvPr id="4" name="Content Placeholder 3"/>
          <p:cNvPicPr>
            <a:picLocks noGrp="1" noChangeAspect="1"/>
          </p:cNvPicPr>
          <p:nvPr>
            <p:ph idx="1"/>
          </p:nvPr>
        </p:nvPicPr>
        <p:blipFill>
          <a:blip r:embed="rId2"/>
          <a:srcRect l="-112638" r="-112638"/>
          <a:stretch>
            <a:fillRect/>
          </a:stretch>
        </p:blipFill>
        <p:spPr>
          <a:xfrm>
            <a:off x="-2636981" y="274638"/>
            <a:ext cx="8229600" cy="4525963"/>
          </a:xfrm>
        </p:spPr>
      </p:pic>
      <p:pic>
        <p:nvPicPr>
          <p:cNvPr id="6" name="Picture 5"/>
          <p:cNvPicPr>
            <a:picLocks noChangeAspect="1"/>
          </p:cNvPicPr>
          <p:nvPr/>
        </p:nvPicPr>
        <p:blipFill>
          <a:blip r:embed="rId3"/>
          <a:stretch>
            <a:fillRect/>
          </a:stretch>
        </p:blipFill>
        <p:spPr>
          <a:xfrm>
            <a:off x="2586182" y="3560974"/>
            <a:ext cx="6557818" cy="3297025"/>
          </a:xfrm>
          <a:prstGeom prst="rect">
            <a:avLst/>
          </a:prstGeom>
        </p:spPr>
      </p:pic>
      <p:sp>
        <p:nvSpPr>
          <p:cNvPr id="5" name="TextBox 4"/>
          <p:cNvSpPr txBox="1"/>
          <p:nvPr/>
        </p:nvSpPr>
        <p:spPr>
          <a:xfrm>
            <a:off x="388831" y="5131352"/>
            <a:ext cx="1866387" cy="646331"/>
          </a:xfrm>
          <a:prstGeom prst="rect">
            <a:avLst/>
          </a:prstGeom>
          <a:noFill/>
        </p:spPr>
        <p:txBody>
          <a:bodyPr wrap="square" rtlCol="0">
            <a:spAutoFit/>
          </a:bodyPr>
          <a:lstStyle/>
          <a:p>
            <a:r>
              <a:rPr lang="en-GB" dirty="0" smtClean="0"/>
              <a:t>The idea lives on . . . .</a:t>
            </a:r>
            <a:endParaRPr lang="en-GB" dirty="0"/>
          </a:p>
        </p:txBody>
      </p:sp>
      <p:sp>
        <p:nvSpPr>
          <p:cNvPr id="7" name="Right Arrow 6"/>
          <p:cNvSpPr/>
          <p:nvPr/>
        </p:nvSpPr>
        <p:spPr>
          <a:xfrm>
            <a:off x="952564" y="5777683"/>
            <a:ext cx="1302654" cy="1934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008245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8000"/>
            <a:ext cx="8229600" cy="892682"/>
          </a:xfrm>
        </p:spPr>
        <p:txBody>
          <a:bodyPr>
            <a:noAutofit/>
          </a:bodyPr>
          <a:lstStyle/>
          <a:p>
            <a:r>
              <a:rPr lang="en-US" sz="2800" dirty="0" smtClean="0"/>
              <a:t/>
            </a:r>
            <a:br>
              <a:rPr lang="en-US" sz="2800" dirty="0" smtClean="0"/>
            </a:br>
            <a:r>
              <a:rPr lang="en-US" sz="2800" dirty="0" smtClean="0"/>
              <a:t/>
            </a:r>
            <a:br>
              <a:rPr lang="en-US" sz="2800" dirty="0" smtClean="0"/>
            </a:br>
            <a:r>
              <a:rPr lang="en-US" sz="2800" dirty="0" smtClean="0"/>
              <a:t>Yoghurt for sale in Turkestan. </a:t>
            </a:r>
            <a:br>
              <a:rPr lang="en-US" sz="2800" dirty="0" smtClean="0"/>
            </a:br>
            <a:endParaRPr lang="en-GB" sz="2800" dirty="0"/>
          </a:p>
        </p:txBody>
      </p:sp>
      <p:pic>
        <p:nvPicPr>
          <p:cNvPr id="4" name="Content Placeholder 3"/>
          <p:cNvPicPr>
            <a:picLocks noGrp="1" noChangeAspect="1"/>
          </p:cNvPicPr>
          <p:nvPr>
            <p:ph idx="1"/>
          </p:nvPr>
        </p:nvPicPr>
        <p:blipFill>
          <a:blip r:embed="rId2"/>
          <a:srcRect l="-18009" r="-18009"/>
          <a:stretch>
            <a:fillRect/>
          </a:stretch>
        </p:blipFill>
        <p:spPr/>
      </p:pic>
    </p:spTree>
    <p:extLst>
      <p:ext uri="{BB962C8B-B14F-4D97-AF65-F5344CB8AC3E}">
        <p14:creationId xmlns:p14="http://schemas.microsoft.com/office/powerpoint/2010/main" val="30235119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95644"/>
          </a:xfrm>
        </p:spPr>
        <p:txBody>
          <a:bodyPr>
            <a:normAutofit/>
          </a:bodyPr>
          <a:lstStyle/>
          <a:p>
            <a:r>
              <a:rPr lang="en-US" sz="3600" dirty="0" err="1" smtClean="0"/>
              <a:t>Lactobacilline</a:t>
            </a:r>
            <a:r>
              <a:rPr lang="en-US" sz="3600" dirty="0" smtClean="0"/>
              <a:t> pills (early 20</a:t>
            </a:r>
            <a:r>
              <a:rPr lang="en-US" sz="3600" baseline="30000" dirty="0" smtClean="0"/>
              <a:t>th</a:t>
            </a:r>
            <a:r>
              <a:rPr lang="en-US" sz="3600" dirty="0" smtClean="0"/>
              <a:t> century) </a:t>
            </a:r>
            <a:br>
              <a:rPr lang="en-US" sz="3600" dirty="0" smtClean="0"/>
            </a:br>
            <a:endParaRPr lang="en-GB" sz="3600" dirty="0"/>
          </a:p>
        </p:txBody>
      </p:sp>
      <p:pic>
        <p:nvPicPr>
          <p:cNvPr id="4" name="Content Placeholder 3"/>
          <p:cNvPicPr>
            <a:picLocks noGrp="1" noChangeAspect="1"/>
          </p:cNvPicPr>
          <p:nvPr>
            <p:ph idx="1"/>
          </p:nvPr>
        </p:nvPicPr>
        <p:blipFill>
          <a:blip r:embed="rId2"/>
          <a:srcRect l="-17847" r="-17847"/>
          <a:stretch>
            <a:fillRect/>
          </a:stretch>
        </p:blipFill>
        <p:spPr>
          <a:xfrm>
            <a:off x="-1168927" y="2047152"/>
            <a:ext cx="8229600" cy="4525963"/>
          </a:xfrm>
        </p:spPr>
      </p:pic>
      <p:sp>
        <p:nvSpPr>
          <p:cNvPr id="3" name="TextBox 2"/>
          <p:cNvSpPr txBox="1"/>
          <p:nvPr/>
        </p:nvSpPr>
        <p:spPr>
          <a:xfrm>
            <a:off x="5922992" y="2283456"/>
            <a:ext cx="2918752" cy="4401205"/>
          </a:xfrm>
          <a:prstGeom prst="rect">
            <a:avLst/>
          </a:prstGeom>
          <a:noFill/>
        </p:spPr>
        <p:txBody>
          <a:bodyPr wrap="square" rtlCol="0">
            <a:spAutoFit/>
          </a:bodyPr>
          <a:lstStyle/>
          <a:p>
            <a:r>
              <a:rPr lang="en-US" sz="2800" dirty="0"/>
              <a:t>The package insert states that they are composed of ‘pure cultures of lactic bacilli’ prepared according to instructions of Professor Metchnikoff</a:t>
            </a:r>
            <a:endParaRPr lang="en-GB" sz="2800" dirty="0"/>
          </a:p>
        </p:txBody>
      </p:sp>
    </p:spTree>
    <p:extLst>
      <p:ext uri="{BB962C8B-B14F-4D97-AF65-F5344CB8AC3E}">
        <p14:creationId xmlns:p14="http://schemas.microsoft.com/office/powerpoint/2010/main" val="21028157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Metchnikoff, </a:t>
            </a:r>
            <a:r>
              <a:rPr lang="en-GB" sz="2400" i="1" dirty="0"/>
              <a:t>The Prolongation of Life</a:t>
            </a:r>
            <a:r>
              <a:rPr lang="en-GB" sz="2400" dirty="0"/>
              <a:t> (1907</a:t>
            </a:r>
            <a:r>
              <a:rPr lang="en-GB" sz="2400" dirty="0" smtClean="0">
                <a:effectLst/>
              </a:rPr>
              <a:t> </a:t>
            </a:r>
            <a:endParaRPr lang="en-GB" sz="2400" dirty="0"/>
          </a:p>
        </p:txBody>
      </p:sp>
      <p:pic>
        <p:nvPicPr>
          <p:cNvPr id="4" name="Content Placeholder 3"/>
          <p:cNvPicPr>
            <a:picLocks noGrp="1" noChangeAspect="1"/>
          </p:cNvPicPr>
          <p:nvPr>
            <p:ph idx="1"/>
          </p:nvPr>
        </p:nvPicPr>
        <p:blipFill>
          <a:blip r:embed="rId2"/>
          <a:srcRect l="-97485" r="-97485"/>
          <a:stretch>
            <a:fillRect/>
          </a:stretch>
        </p:blipFill>
        <p:spPr>
          <a:xfrm>
            <a:off x="-1459345" y="1600200"/>
            <a:ext cx="8229600" cy="4525963"/>
          </a:xfrm>
        </p:spPr>
      </p:pic>
      <p:pic>
        <p:nvPicPr>
          <p:cNvPr id="5" name="Picture 4"/>
          <p:cNvPicPr>
            <a:picLocks noChangeAspect="1"/>
          </p:cNvPicPr>
          <p:nvPr/>
        </p:nvPicPr>
        <p:blipFill>
          <a:blip r:embed="rId3"/>
          <a:stretch>
            <a:fillRect/>
          </a:stretch>
        </p:blipFill>
        <p:spPr>
          <a:xfrm>
            <a:off x="4724400" y="1292498"/>
            <a:ext cx="3472873" cy="5565502"/>
          </a:xfrm>
          <a:prstGeom prst="rect">
            <a:avLst/>
          </a:prstGeom>
        </p:spPr>
      </p:pic>
    </p:spTree>
    <p:extLst>
      <p:ext uri="{BB962C8B-B14F-4D97-AF65-F5344CB8AC3E}">
        <p14:creationId xmlns:p14="http://schemas.microsoft.com/office/powerpoint/2010/main" val="2740771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continued rise of yoghurt</a:t>
            </a:r>
            <a:endParaRPr lang="en-GB" dirty="0"/>
          </a:p>
        </p:txBody>
      </p:sp>
      <p:sp>
        <p:nvSpPr>
          <p:cNvPr id="6" name="Text Placeholder 5"/>
          <p:cNvSpPr>
            <a:spLocks noGrp="1"/>
          </p:cNvSpPr>
          <p:nvPr>
            <p:ph type="body" idx="1"/>
          </p:nvPr>
        </p:nvSpPr>
        <p:spPr/>
        <p:txBody>
          <a:bodyPr/>
          <a:lstStyle/>
          <a:p>
            <a:r>
              <a:rPr lang="en-GB" dirty="0" err="1" smtClean="0"/>
              <a:t>Danone</a:t>
            </a:r>
            <a:r>
              <a:rPr lang="en-GB" dirty="0" smtClean="0"/>
              <a:t> </a:t>
            </a:r>
            <a:endParaRPr lang="en-GB" dirty="0"/>
          </a:p>
        </p:txBody>
      </p:sp>
      <p:sp>
        <p:nvSpPr>
          <p:cNvPr id="3" name="Content Placeholder 2"/>
          <p:cNvSpPr>
            <a:spLocks noGrp="1"/>
          </p:cNvSpPr>
          <p:nvPr>
            <p:ph sz="half" idx="2"/>
          </p:nvPr>
        </p:nvSpPr>
        <p:spPr/>
        <p:txBody>
          <a:bodyPr/>
          <a:lstStyle/>
          <a:p>
            <a:r>
              <a:rPr lang="en-GB" dirty="0" err="1" smtClean="0"/>
              <a:t>Danone</a:t>
            </a:r>
            <a:endParaRPr lang="en-GB" dirty="0" smtClean="0"/>
          </a:p>
          <a:p>
            <a:endParaRPr lang="en-GB" dirty="0"/>
          </a:p>
        </p:txBody>
      </p:sp>
      <p:sp>
        <p:nvSpPr>
          <p:cNvPr id="7" name="Text Placeholder 6"/>
          <p:cNvSpPr>
            <a:spLocks noGrp="1"/>
          </p:cNvSpPr>
          <p:nvPr>
            <p:ph type="body" sz="quarter" idx="3"/>
          </p:nvPr>
        </p:nvSpPr>
        <p:spPr/>
        <p:txBody>
          <a:bodyPr/>
          <a:lstStyle/>
          <a:p>
            <a:r>
              <a:rPr lang="en-GB" dirty="0" err="1" smtClean="0"/>
              <a:t>Gayelord</a:t>
            </a:r>
            <a:r>
              <a:rPr lang="en-GB" dirty="0" smtClean="0"/>
              <a:t> Hauser</a:t>
            </a:r>
            <a:endParaRPr lang="en-GB" dirty="0"/>
          </a:p>
        </p:txBody>
      </p:sp>
      <p:pic>
        <p:nvPicPr>
          <p:cNvPr id="9" name="Content Placeholder 8"/>
          <p:cNvPicPr>
            <a:picLocks noGrp="1" noChangeAspect="1"/>
          </p:cNvPicPr>
          <p:nvPr>
            <p:ph sz="quarter" idx="4"/>
          </p:nvPr>
        </p:nvPicPr>
        <p:blipFill>
          <a:blip r:embed="rId2"/>
          <a:srcRect l="-18193" r="-18193"/>
          <a:stretch>
            <a:fillRect/>
          </a:stretch>
        </p:blipFill>
        <p:spPr/>
      </p:pic>
      <p:pic>
        <p:nvPicPr>
          <p:cNvPr id="4" name="Picture 3"/>
          <p:cNvPicPr>
            <a:picLocks noChangeAspect="1"/>
          </p:cNvPicPr>
          <p:nvPr/>
        </p:nvPicPr>
        <p:blipFill>
          <a:blip r:embed="rId3"/>
          <a:stretch>
            <a:fillRect/>
          </a:stretch>
        </p:blipFill>
        <p:spPr>
          <a:xfrm>
            <a:off x="457200" y="2098820"/>
            <a:ext cx="2739293" cy="3858635"/>
          </a:xfrm>
          <a:prstGeom prst="rect">
            <a:avLst/>
          </a:prstGeom>
        </p:spPr>
      </p:pic>
      <p:sp>
        <p:nvSpPr>
          <p:cNvPr id="5" name="TextBox 4"/>
          <p:cNvSpPr txBox="1"/>
          <p:nvPr/>
        </p:nvSpPr>
        <p:spPr>
          <a:xfrm>
            <a:off x="213148" y="6072695"/>
            <a:ext cx="2983345" cy="646331"/>
          </a:xfrm>
          <a:prstGeom prst="rect">
            <a:avLst/>
          </a:prstGeom>
          <a:noFill/>
        </p:spPr>
        <p:txBody>
          <a:bodyPr wrap="square" rtlCol="0">
            <a:spAutoFit/>
          </a:bodyPr>
          <a:lstStyle/>
          <a:p>
            <a:r>
              <a:rPr lang="en-GB" dirty="0" err="1" smtClean="0"/>
              <a:t>Danone</a:t>
            </a:r>
            <a:r>
              <a:rPr lang="en-GB" dirty="0" smtClean="0"/>
              <a:t> founder Isaac Carrasco</a:t>
            </a:r>
            <a:endParaRPr lang="en-GB" dirty="0"/>
          </a:p>
        </p:txBody>
      </p:sp>
    </p:spTree>
    <p:extLst>
      <p:ext uri="{BB962C8B-B14F-4D97-AF65-F5344CB8AC3E}">
        <p14:creationId xmlns:p14="http://schemas.microsoft.com/office/powerpoint/2010/main" val="24840858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Jerome Rodale and </a:t>
            </a:r>
            <a:r>
              <a:rPr lang="en-GB" dirty="0" err="1" smtClean="0"/>
              <a:t>Hunza</a:t>
            </a:r>
            <a:r>
              <a:rPr lang="en-GB" dirty="0" smtClean="0"/>
              <a:t> apricots</a:t>
            </a:r>
            <a:endParaRPr lang="en-GB" dirty="0"/>
          </a:p>
        </p:txBody>
      </p:sp>
      <p:pic>
        <p:nvPicPr>
          <p:cNvPr id="9" name="Content Placeholder 8"/>
          <p:cNvPicPr>
            <a:picLocks noGrp="1" noChangeAspect="1"/>
          </p:cNvPicPr>
          <p:nvPr>
            <p:ph idx="1"/>
          </p:nvPr>
        </p:nvPicPr>
        <p:blipFill>
          <a:blip r:embed="rId2"/>
          <a:srcRect l="-40915" r="-40915"/>
          <a:stretch>
            <a:fillRect/>
          </a:stretch>
        </p:blipFill>
        <p:spPr>
          <a:xfrm>
            <a:off x="-1874982" y="1417638"/>
            <a:ext cx="8229600" cy="4525963"/>
          </a:xfrm>
        </p:spPr>
      </p:pic>
      <p:pic>
        <p:nvPicPr>
          <p:cNvPr id="10" name="Picture 9"/>
          <p:cNvPicPr>
            <a:picLocks noChangeAspect="1"/>
          </p:cNvPicPr>
          <p:nvPr/>
        </p:nvPicPr>
        <p:blipFill>
          <a:blip r:embed="rId3"/>
          <a:stretch>
            <a:fillRect/>
          </a:stretch>
        </p:blipFill>
        <p:spPr>
          <a:xfrm>
            <a:off x="5300518" y="1841500"/>
            <a:ext cx="2108200" cy="3175000"/>
          </a:xfrm>
          <a:prstGeom prst="rect">
            <a:avLst/>
          </a:prstGeom>
        </p:spPr>
      </p:pic>
    </p:spTree>
    <p:extLst>
      <p:ext uri="{BB962C8B-B14F-4D97-AF65-F5344CB8AC3E}">
        <p14:creationId xmlns:p14="http://schemas.microsoft.com/office/powerpoint/2010/main" val="26500646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a:t>Healthy </a:t>
            </a:r>
            <a:r>
              <a:rPr lang="en-GB" i="1" dirty="0" err="1"/>
              <a:t>Hunza</a:t>
            </a:r>
            <a:r>
              <a:rPr lang="en-GB" dirty="0"/>
              <a:t> (1948)</a:t>
            </a:r>
            <a:r>
              <a:rPr lang="en-GB" dirty="0" smtClean="0">
                <a:effectLst/>
              </a:rPr>
              <a:t> </a:t>
            </a:r>
            <a:endParaRPr lang="en-GB" dirty="0"/>
          </a:p>
        </p:txBody>
      </p:sp>
      <p:pic>
        <p:nvPicPr>
          <p:cNvPr id="4" name="Content Placeholder 3"/>
          <p:cNvPicPr>
            <a:picLocks noGrp="1" noChangeAspect="1"/>
          </p:cNvPicPr>
          <p:nvPr>
            <p:ph idx="1"/>
          </p:nvPr>
        </p:nvPicPr>
        <p:blipFill>
          <a:blip r:embed="rId2"/>
          <a:srcRect l="-20187" r="-20187"/>
          <a:stretch>
            <a:fillRect/>
          </a:stretch>
        </p:blipFill>
        <p:spPr/>
      </p:pic>
    </p:spTree>
    <p:extLst>
      <p:ext uri="{BB962C8B-B14F-4D97-AF65-F5344CB8AC3E}">
        <p14:creationId xmlns:p14="http://schemas.microsoft.com/office/powerpoint/2010/main" val="15679186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Levenstein,</a:t>
            </a:r>
            <a:r>
              <a:rPr lang="en-US" sz="2800" i="1" dirty="0" smtClean="0"/>
              <a:t> Fear of Food</a:t>
            </a:r>
            <a:r>
              <a:rPr lang="en-US" sz="2800" dirty="0"/>
              <a:t>.</a:t>
            </a:r>
            <a:endParaRPr lang="en-GB" sz="2800"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a:t>‘The fact that low socioeconomic status is the greatest risk factor for heart disease would seem to indicate that the best way to reduce deaths from it would be to reduce poverty. But of course there are few experts who advocate this solution. To do so would run counter to the whole tenor of the times, in which Americans search for individual, rather than collective, solutions to their problems, and seek to blame peoples’ afflictions on their lifestyle choices, rather than on their social circumstances or the luck of the draw.</a:t>
            </a:r>
            <a:r>
              <a:rPr lang="en-GB" dirty="0" smtClean="0"/>
              <a:t>’</a:t>
            </a:r>
            <a:r>
              <a:rPr lang="en-US" dirty="0" smtClean="0"/>
              <a:t> </a:t>
            </a:r>
            <a:endParaRPr lang="en-GB" dirty="0"/>
          </a:p>
          <a:p>
            <a:pPr marL="0" indent="0">
              <a:buNone/>
            </a:pPr>
            <a:endParaRPr lang="en-GB" dirty="0"/>
          </a:p>
        </p:txBody>
      </p:sp>
    </p:spTree>
    <p:extLst>
      <p:ext uri="{BB962C8B-B14F-4D97-AF65-F5344CB8AC3E}">
        <p14:creationId xmlns:p14="http://schemas.microsoft.com/office/powerpoint/2010/main" val="1935610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6296"/>
          </a:xfrm>
        </p:spPr>
        <p:txBody>
          <a:bodyPr>
            <a:normAutofit/>
          </a:bodyPr>
          <a:lstStyle/>
          <a:p>
            <a:r>
              <a:rPr lang="en-GB" sz="2000" b="1" dirty="0" smtClean="0"/>
              <a:t>Some numbers</a:t>
            </a:r>
            <a:endParaRPr lang="en-GB" sz="2000" b="1" dirty="0"/>
          </a:p>
        </p:txBody>
      </p:sp>
      <p:sp>
        <p:nvSpPr>
          <p:cNvPr id="3" name="Content Placeholder 2"/>
          <p:cNvSpPr>
            <a:spLocks noGrp="1"/>
          </p:cNvSpPr>
          <p:nvPr>
            <p:ph idx="1"/>
          </p:nvPr>
        </p:nvSpPr>
        <p:spPr>
          <a:xfrm>
            <a:off x="457200" y="949680"/>
            <a:ext cx="8229600" cy="5812494"/>
          </a:xfrm>
        </p:spPr>
        <p:txBody>
          <a:bodyPr>
            <a:noAutofit/>
          </a:bodyPr>
          <a:lstStyle/>
          <a:p>
            <a:pPr marL="0" indent="0">
              <a:buNone/>
            </a:pPr>
            <a:r>
              <a:rPr lang="en-GB" sz="2000" dirty="0"/>
              <a:t> </a:t>
            </a:r>
            <a:r>
              <a:rPr lang="en-GB" sz="2000" dirty="0" smtClean="0"/>
              <a:t>• </a:t>
            </a:r>
            <a:r>
              <a:rPr lang="en-GB" sz="2000" b="1" dirty="0"/>
              <a:t>£627m </a:t>
            </a:r>
            <a:r>
              <a:rPr lang="en-GB" sz="2000" dirty="0"/>
              <a:t>The value of the free-from market in 2016, according to market research firm Mintel. Growth of 52% is predicted over the 2016-21 period, to see the market reach £952m.</a:t>
            </a:r>
          </a:p>
          <a:p>
            <a:pPr marL="0" indent="0">
              <a:buNone/>
            </a:pPr>
            <a:r>
              <a:rPr lang="en-GB" sz="2000" b="1" dirty="0"/>
              <a:t>• 27,595,369 </a:t>
            </a:r>
            <a:r>
              <a:rPr lang="en-GB" sz="2000" dirty="0"/>
              <a:t>The number of posts on </a:t>
            </a:r>
            <a:r>
              <a:rPr lang="en-GB" sz="2000" dirty="0" err="1"/>
              <a:t>Instagram</a:t>
            </a:r>
            <a:r>
              <a:rPr lang="en-GB" sz="2000" dirty="0"/>
              <a:t> with #</a:t>
            </a:r>
            <a:r>
              <a:rPr lang="en-GB" sz="2000" dirty="0" err="1"/>
              <a:t>cleaneating</a:t>
            </a:r>
            <a:endParaRPr lang="en-GB" sz="2000" dirty="0"/>
          </a:p>
          <a:p>
            <a:pPr marL="0" indent="0">
              <a:buNone/>
            </a:pPr>
            <a:r>
              <a:rPr lang="en-GB" sz="2000" b="1" dirty="0"/>
              <a:t>• £3tr </a:t>
            </a:r>
            <a:r>
              <a:rPr lang="en-GB" sz="2000" dirty="0"/>
              <a:t>Estimated value of the global wellness economy </a:t>
            </a:r>
            <a:r>
              <a:rPr lang="en-GB" sz="2000" u="sng" dirty="0">
                <a:hlinkClick r:id="rId2"/>
              </a:rPr>
              <a:t>in 2015</a:t>
            </a:r>
            <a:endParaRPr lang="en-GB" sz="2000" dirty="0"/>
          </a:p>
          <a:p>
            <a:pPr marL="0" indent="0">
              <a:buNone/>
            </a:pPr>
            <a:r>
              <a:rPr lang="en-GB" sz="2000" b="1" dirty="0"/>
              <a:t>• 495,191 </a:t>
            </a:r>
            <a:r>
              <a:rPr lang="en-GB" sz="2000" dirty="0"/>
              <a:t>Books sold by Ella Mills, AKA Deliciously Ella</a:t>
            </a:r>
          </a:p>
          <a:p>
            <a:pPr marL="0" indent="0">
              <a:buNone/>
            </a:pPr>
            <a:r>
              <a:rPr lang="en-GB" sz="2000" b="1" dirty="0"/>
              <a:t>• 219,158 </a:t>
            </a:r>
            <a:r>
              <a:rPr lang="en-GB" sz="2000" dirty="0"/>
              <a:t>Books sold by Amelia Freer, author of </a:t>
            </a:r>
            <a:r>
              <a:rPr lang="en-GB" sz="2000" i="1" dirty="0"/>
              <a:t>Eat. Nourish. Glow</a:t>
            </a:r>
          </a:p>
          <a:p>
            <a:pPr marL="0" indent="0">
              <a:buNone/>
            </a:pPr>
            <a:r>
              <a:rPr lang="en-GB" sz="2000" b="1" dirty="0"/>
              <a:t>• 186,477 </a:t>
            </a:r>
            <a:r>
              <a:rPr lang="en-GB" sz="2000" dirty="0"/>
              <a:t>Books sold by Jasmine and Melissa </a:t>
            </a:r>
            <a:r>
              <a:rPr lang="en-GB" sz="2000" dirty="0" err="1"/>
              <a:t>Hemsley</a:t>
            </a:r>
            <a:r>
              <a:rPr lang="en-GB" sz="2000" dirty="0"/>
              <a:t>, authors of </a:t>
            </a:r>
            <a:r>
              <a:rPr lang="en-GB" sz="2000" i="1" dirty="0"/>
              <a:t>The Art of Eating Well</a:t>
            </a:r>
          </a:p>
          <a:p>
            <a:pPr marL="0" indent="0">
              <a:buNone/>
            </a:pPr>
            <a:r>
              <a:rPr lang="en-GB" sz="2000" b="1" dirty="0"/>
              <a:t>• 122,123 </a:t>
            </a:r>
            <a:r>
              <a:rPr lang="en-GB" sz="2000" dirty="0"/>
              <a:t>Books sold by Madeleine Shaw, author of </a:t>
            </a:r>
            <a:r>
              <a:rPr lang="en-GB" sz="2000" i="1" dirty="0"/>
              <a:t>Get the Glow: Delicious and Easy Recipes that will nourish you from the Inside Out</a:t>
            </a:r>
            <a:r>
              <a:rPr lang="en-GB" sz="2000" dirty="0"/>
              <a:t>, and </a:t>
            </a:r>
            <a:r>
              <a:rPr lang="en-GB" sz="2000" i="1" dirty="0"/>
              <a:t>Ready, Steady, Glow; Fresh, Fast Food Designed for Life</a:t>
            </a:r>
          </a:p>
          <a:p>
            <a:pPr marL="0" indent="0">
              <a:buNone/>
            </a:pPr>
            <a:r>
              <a:rPr lang="en-GB" sz="2000" b="1" dirty="0"/>
              <a:t>• 100, 247 </a:t>
            </a:r>
            <a:r>
              <a:rPr lang="en-GB" sz="2000" dirty="0"/>
              <a:t>Books sold Natasha </a:t>
            </a:r>
            <a:r>
              <a:rPr lang="en-GB" sz="2000" dirty="0" err="1"/>
              <a:t>Corrett</a:t>
            </a:r>
            <a:r>
              <a:rPr lang="en-GB" sz="2000" dirty="0"/>
              <a:t> and Vicki </a:t>
            </a:r>
            <a:r>
              <a:rPr lang="en-GB" sz="2000" dirty="0" err="1"/>
              <a:t>Edgson</a:t>
            </a:r>
            <a:r>
              <a:rPr lang="en-GB" sz="2000" dirty="0"/>
              <a:t>, authors of </a:t>
            </a:r>
            <a:r>
              <a:rPr lang="en-GB" sz="2000" i="1" dirty="0"/>
              <a:t>Honestly Healthy: Eat with Your Body in Mind, the Alkaline Way</a:t>
            </a:r>
          </a:p>
          <a:p>
            <a:pPr marL="0" indent="0">
              <a:buNone/>
            </a:pPr>
            <a:endParaRPr lang="en-US" sz="2000" i="1" dirty="0" smtClean="0"/>
          </a:p>
          <a:p>
            <a:pPr marL="0" indent="0">
              <a:buNone/>
            </a:pPr>
            <a:r>
              <a:rPr lang="en-US" sz="2000" dirty="0" smtClean="0"/>
              <a:t>(Source: </a:t>
            </a:r>
            <a:r>
              <a:rPr lang="en-US" sz="2000" i="1" dirty="0" smtClean="0"/>
              <a:t>The </a:t>
            </a:r>
            <a:r>
              <a:rPr lang="en-US" sz="2000" i="1" dirty="0"/>
              <a:t>Guardian</a:t>
            </a:r>
            <a:r>
              <a:rPr lang="en-US" sz="2000" dirty="0"/>
              <a:t> 23 Jan. </a:t>
            </a:r>
            <a:r>
              <a:rPr lang="en-US" sz="2000" dirty="0" smtClean="0"/>
              <a:t>2017)</a:t>
            </a:r>
            <a:endParaRPr lang="en-GB" sz="2000" dirty="0"/>
          </a:p>
        </p:txBody>
      </p:sp>
    </p:spTree>
    <p:extLst>
      <p:ext uri="{BB962C8B-B14F-4D97-AF65-F5344CB8AC3E}">
        <p14:creationId xmlns:p14="http://schemas.microsoft.com/office/powerpoint/2010/main" val="33701188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natural food movement</a:t>
            </a:r>
            <a:endParaRPr lang="en-GB" dirty="0"/>
          </a:p>
        </p:txBody>
      </p:sp>
      <p:sp>
        <p:nvSpPr>
          <p:cNvPr id="3" name="Content Placeholder 2"/>
          <p:cNvSpPr>
            <a:spLocks noGrp="1"/>
          </p:cNvSpPr>
          <p:nvPr>
            <p:ph idx="1"/>
          </p:nvPr>
        </p:nvSpPr>
        <p:spPr/>
        <p:txBody>
          <a:bodyPr/>
          <a:lstStyle/>
          <a:p>
            <a:r>
              <a:rPr lang="en-GB" dirty="0"/>
              <a:t>c</a:t>
            </a:r>
            <a:r>
              <a:rPr lang="en-GB" dirty="0" smtClean="0"/>
              <a:t>ounterculture/counter cuisine (Warren Belasco)</a:t>
            </a:r>
          </a:p>
          <a:p>
            <a:r>
              <a:rPr lang="en-GB" i="1" dirty="0" smtClean="0"/>
              <a:t>Diet for a Small Planet </a:t>
            </a:r>
            <a:r>
              <a:rPr lang="en-GB" dirty="0" smtClean="0"/>
              <a:t>and </a:t>
            </a:r>
            <a:r>
              <a:rPr lang="en-GB" i="1" dirty="0" smtClean="0"/>
              <a:t>How the Other Half Dies</a:t>
            </a:r>
          </a:p>
          <a:p>
            <a:r>
              <a:rPr lang="en-GB" dirty="0" smtClean="0"/>
              <a:t>‘nutritional-industrial </a:t>
            </a:r>
            <a:r>
              <a:rPr lang="en-GB" dirty="0"/>
              <a:t>c</a:t>
            </a:r>
            <a:r>
              <a:rPr lang="en-GB" dirty="0" smtClean="0"/>
              <a:t>omplex’ (Michael Pollan)</a:t>
            </a:r>
          </a:p>
          <a:p>
            <a:r>
              <a:rPr lang="en-GB" dirty="0" smtClean="0"/>
              <a:t>local foods, organic farming</a:t>
            </a:r>
          </a:p>
        </p:txBody>
      </p:sp>
    </p:spTree>
    <p:extLst>
      <p:ext uri="{BB962C8B-B14F-4D97-AF65-F5344CB8AC3E}">
        <p14:creationId xmlns:p14="http://schemas.microsoft.com/office/powerpoint/2010/main" val="33318296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From 1960s radicalism to neoliberalism?</a:t>
            </a:r>
            <a:endParaRPr lang="en-GB" sz="3200" dirty="0"/>
          </a:p>
        </p:txBody>
      </p:sp>
      <p:sp>
        <p:nvSpPr>
          <p:cNvPr id="3" name="Content Placeholder 2"/>
          <p:cNvSpPr>
            <a:spLocks noGrp="1"/>
          </p:cNvSpPr>
          <p:nvPr>
            <p:ph idx="1"/>
          </p:nvPr>
        </p:nvSpPr>
        <p:spPr>
          <a:xfrm>
            <a:off x="457200" y="1417638"/>
            <a:ext cx="8229600" cy="5440362"/>
          </a:xfrm>
        </p:spPr>
        <p:txBody>
          <a:bodyPr>
            <a:normAutofit fontScale="70000" lnSpcReduction="20000"/>
          </a:bodyPr>
          <a:lstStyle/>
          <a:p>
            <a:r>
              <a:rPr lang="en-GB" dirty="0" smtClean="0"/>
              <a:t>The ‘new </a:t>
            </a:r>
            <a:r>
              <a:rPr lang="en-GB" dirty="0"/>
              <a:t>health </a:t>
            </a:r>
            <a:r>
              <a:rPr lang="en-GB" dirty="0" smtClean="0"/>
              <a:t>consciousness’: an </a:t>
            </a:r>
            <a:r>
              <a:rPr lang="en-GB" dirty="0"/>
              <a:t>‘ideological formation that defined problems of health and their solutions principally , although not exclusively, as matters within the boundaries of personal </a:t>
            </a:r>
            <a:r>
              <a:rPr lang="en-GB" dirty="0" smtClean="0"/>
              <a:t>control’.</a:t>
            </a:r>
          </a:p>
          <a:p>
            <a:pPr marL="0" indent="0">
              <a:buNone/>
            </a:pPr>
            <a:r>
              <a:rPr lang="en-GB" sz="2900" dirty="0" smtClean="0"/>
              <a:t>(</a:t>
            </a:r>
            <a:r>
              <a:rPr lang="en-US" sz="2900" dirty="0" smtClean="0"/>
              <a:t>Robert </a:t>
            </a:r>
            <a:r>
              <a:rPr lang="en-US" sz="2900" dirty="0"/>
              <a:t>Crawford, ‘Health as Meaningful Social Practice’, </a:t>
            </a:r>
            <a:r>
              <a:rPr lang="en-US" sz="2900" i="1" dirty="0"/>
              <a:t>Health</a:t>
            </a:r>
            <a:r>
              <a:rPr lang="en-US" sz="2900" dirty="0"/>
              <a:t> 10:4 (2006)</a:t>
            </a:r>
            <a:r>
              <a:rPr lang="en-US" sz="2900" dirty="0" smtClean="0"/>
              <a:t>.)</a:t>
            </a:r>
          </a:p>
          <a:p>
            <a:pPr marL="0" indent="0">
              <a:buNone/>
            </a:pPr>
            <a:endParaRPr lang="en-GB" dirty="0" smtClean="0"/>
          </a:p>
          <a:p>
            <a:pPr marL="0" indent="0">
              <a:buNone/>
            </a:pPr>
            <a:endParaRPr lang="en-GB" dirty="0"/>
          </a:p>
          <a:p>
            <a:r>
              <a:rPr lang="en-GB" dirty="0" smtClean="0"/>
              <a:t>The natural food movement: ‘a </a:t>
            </a:r>
            <a:r>
              <a:rPr lang="en-GB" dirty="0"/>
              <a:t>dietary ideal that was meant to be socially disruptive but subtly, and inadvertently, promoted some of the same values and characteristics that were part and parcel of neoliberal ideals of good </a:t>
            </a:r>
            <a:r>
              <a:rPr lang="en-GB" dirty="0" smtClean="0"/>
              <a:t>citizenship’.</a:t>
            </a:r>
          </a:p>
          <a:p>
            <a:pPr marL="0" indent="0">
              <a:buNone/>
            </a:pPr>
            <a:r>
              <a:rPr lang="en-US" sz="2900" dirty="0" smtClean="0"/>
              <a:t>(Charlotte Biltekoff, </a:t>
            </a:r>
            <a:r>
              <a:rPr lang="en-US" sz="2900" i="1" dirty="0" smtClean="0"/>
              <a:t>Eating Right in America: The Cultural Politics of Food and Health</a:t>
            </a:r>
            <a:r>
              <a:rPr lang="en-US" sz="2900" dirty="0" smtClean="0"/>
              <a:t> (2013).)</a:t>
            </a:r>
            <a:endParaRPr lang="en-GB" sz="2900" dirty="0" smtClean="0"/>
          </a:p>
          <a:p>
            <a:pPr marL="0" indent="0">
              <a:buNone/>
            </a:pPr>
            <a:endParaRPr lang="en-GB" dirty="0"/>
          </a:p>
          <a:p>
            <a:endParaRPr lang="en-GB" dirty="0" smtClean="0"/>
          </a:p>
          <a:p>
            <a:r>
              <a:rPr lang="en-GB" dirty="0" smtClean="0"/>
              <a:t>‘In </a:t>
            </a:r>
            <a:r>
              <a:rPr lang="en-GB" dirty="0"/>
              <a:t>the end the message of personal responsibility </a:t>
            </a:r>
            <a:r>
              <a:rPr lang="en-GB" dirty="0" smtClean="0"/>
              <a:t>prevailed.’ </a:t>
            </a:r>
          </a:p>
          <a:p>
            <a:pPr marL="0" indent="0">
              <a:buNone/>
            </a:pPr>
            <a:r>
              <a:rPr lang="en-GB" sz="2900" dirty="0" smtClean="0"/>
              <a:t>(</a:t>
            </a:r>
            <a:r>
              <a:rPr lang="en-US" sz="2900" dirty="0" smtClean="0"/>
              <a:t>Biltekoff</a:t>
            </a:r>
            <a:r>
              <a:rPr lang="en-US" sz="2900" dirty="0"/>
              <a:t>, </a:t>
            </a:r>
            <a:r>
              <a:rPr lang="en-US" sz="2900" i="1" dirty="0"/>
              <a:t>Eating Right in </a:t>
            </a:r>
            <a:r>
              <a:rPr lang="en-US" sz="2900" i="1" dirty="0" smtClean="0"/>
              <a:t>America</a:t>
            </a:r>
            <a:r>
              <a:rPr lang="en-US" sz="2900" dirty="0" smtClean="0"/>
              <a:t>.)</a:t>
            </a:r>
          </a:p>
        </p:txBody>
      </p:sp>
    </p:spTree>
    <p:extLst>
      <p:ext uri="{BB962C8B-B14F-4D97-AF65-F5344CB8AC3E}">
        <p14:creationId xmlns:p14="http://schemas.microsoft.com/office/powerpoint/2010/main" val="4402986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Does the focus on healthy eating promote . . .</a:t>
            </a:r>
            <a:endParaRPr lang="en-GB" dirty="0"/>
          </a:p>
        </p:txBody>
      </p:sp>
      <p:sp>
        <p:nvSpPr>
          <p:cNvPr id="3" name="Content Placeholder 2"/>
          <p:cNvSpPr>
            <a:spLocks noGrp="1"/>
          </p:cNvSpPr>
          <p:nvPr>
            <p:ph idx="1"/>
          </p:nvPr>
        </p:nvSpPr>
        <p:spPr/>
        <p:txBody>
          <a:bodyPr/>
          <a:lstStyle/>
          <a:p>
            <a:pPr marL="0" indent="0">
              <a:buNone/>
            </a:pPr>
            <a:endParaRPr lang="en-GB" dirty="0" smtClean="0"/>
          </a:p>
          <a:p>
            <a:pPr marL="0" indent="0">
              <a:buNone/>
            </a:pPr>
            <a:r>
              <a:rPr lang="en-GB" dirty="0" smtClean="0"/>
              <a:t>‘</a:t>
            </a:r>
            <a:r>
              <a:rPr lang="en-GB" dirty="0"/>
              <a:t>a kind of educated, responsible consumption that was a hallmark of good neoliberal citizenship</a:t>
            </a:r>
            <a:r>
              <a:rPr lang="en-GB" dirty="0" smtClean="0"/>
              <a:t>’  ??</a:t>
            </a:r>
          </a:p>
          <a:p>
            <a:pPr marL="0" indent="0">
              <a:buNone/>
            </a:pPr>
            <a:endParaRPr lang="en-GB" dirty="0"/>
          </a:p>
          <a:p>
            <a:pPr marL="0" indent="0">
              <a:buNone/>
            </a:pPr>
            <a:r>
              <a:rPr lang="en-GB" dirty="0" smtClean="0"/>
              <a:t>(</a:t>
            </a:r>
            <a:r>
              <a:rPr lang="en-US" dirty="0" smtClean="0"/>
              <a:t>Biltekoff</a:t>
            </a:r>
            <a:r>
              <a:rPr lang="en-US" dirty="0"/>
              <a:t>, </a:t>
            </a:r>
            <a:r>
              <a:rPr lang="en-US" i="1" dirty="0"/>
              <a:t>Eating Right in </a:t>
            </a:r>
            <a:r>
              <a:rPr lang="en-US" i="1" dirty="0" smtClean="0"/>
              <a:t>America</a:t>
            </a:r>
            <a:r>
              <a:rPr lang="en-US" dirty="0"/>
              <a:t>)</a:t>
            </a:r>
            <a:r>
              <a:rPr lang="en-US" dirty="0" smtClean="0"/>
              <a:t> </a:t>
            </a:r>
            <a:endParaRPr lang="en-GB" dirty="0"/>
          </a:p>
          <a:p>
            <a:pPr marL="0" indent="0">
              <a:buNone/>
            </a:pPr>
            <a:endParaRPr lang="en-GB" dirty="0"/>
          </a:p>
        </p:txBody>
      </p:sp>
    </p:spTree>
    <p:extLst>
      <p:ext uri="{BB962C8B-B14F-4D97-AF65-F5344CB8AC3E}">
        <p14:creationId xmlns:p14="http://schemas.microsoft.com/office/powerpoint/2010/main" val="2737472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u="sng" dirty="0"/>
              <a:t>Food and Health: a Long History</a:t>
            </a:r>
            <a:r>
              <a:rPr lang="en-GB" dirty="0" smtClean="0">
                <a:effectLst/>
              </a:rPr>
              <a:t> </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367349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36986"/>
          </a:xfrm>
        </p:spPr>
        <p:txBody>
          <a:bodyPr>
            <a:normAutofit fontScale="90000"/>
          </a:bodyPr>
          <a:lstStyle/>
          <a:p>
            <a:r>
              <a:rPr lang="en-GB" dirty="0" smtClean="0"/>
              <a:t>Hippocrates </a:t>
            </a:r>
            <a:br>
              <a:rPr lang="en-GB" dirty="0" smtClean="0"/>
            </a:br>
            <a:r>
              <a:rPr lang="en-GB" dirty="0" smtClean="0"/>
              <a:t>(circa 460BC-370 BC)</a:t>
            </a:r>
            <a:br>
              <a:rPr lang="en-GB" dirty="0" smtClean="0"/>
            </a:br>
            <a:endParaRPr lang="en-GB" dirty="0"/>
          </a:p>
        </p:txBody>
      </p:sp>
      <p:pic>
        <p:nvPicPr>
          <p:cNvPr id="4" name="Content Placeholder 3"/>
          <p:cNvPicPr>
            <a:picLocks noGrp="1" noChangeAspect="1"/>
          </p:cNvPicPr>
          <p:nvPr>
            <p:ph idx="1"/>
          </p:nvPr>
        </p:nvPicPr>
        <p:blipFill>
          <a:blip r:embed="rId2"/>
          <a:srcRect l="-97094" r="-97094"/>
          <a:stretch>
            <a:fillRect/>
          </a:stretch>
        </p:blipFill>
        <p:spPr>
          <a:xfrm>
            <a:off x="-1788533" y="1968291"/>
            <a:ext cx="8229600" cy="4525963"/>
          </a:xfrm>
        </p:spPr>
      </p:pic>
      <p:sp>
        <p:nvSpPr>
          <p:cNvPr id="5" name="TextBox 4"/>
          <p:cNvSpPr txBox="1"/>
          <p:nvPr/>
        </p:nvSpPr>
        <p:spPr>
          <a:xfrm>
            <a:off x="4693951" y="2815898"/>
            <a:ext cx="3147708" cy="1077218"/>
          </a:xfrm>
          <a:prstGeom prst="rect">
            <a:avLst/>
          </a:prstGeom>
          <a:noFill/>
        </p:spPr>
        <p:txBody>
          <a:bodyPr wrap="square" rtlCol="0">
            <a:spAutoFit/>
          </a:bodyPr>
          <a:lstStyle/>
          <a:p>
            <a:r>
              <a:rPr lang="en-GB" sz="3200" dirty="0" smtClean="0"/>
              <a:t>(as imagined in 1665)</a:t>
            </a:r>
            <a:endParaRPr lang="en-GB" sz="3200" dirty="0"/>
          </a:p>
        </p:txBody>
      </p:sp>
    </p:spTree>
    <p:extLst>
      <p:ext uri="{BB962C8B-B14F-4D97-AF65-F5344CB8AC3E}">
        <p14:creationId xmlns:p14="http://schemas.microsoft.com/office/powerpoint/2010/main" val="2732131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Galen (circa 130-210 AD)</a:t>
            </a:r>
            <a:endParaRPr lang="en-GB" dirty="0"/>
          </a:p>
        </p:txBody>
      </p:sp>
      <p:pic>
        <p:nvPicPr>
          <p:cNvPr id="4" name="Content Placeholder 3"/>
          <p:cNvPicPr>
            <a:picLocks noGrp="1" noChangeAspect="1"/>
          </p:cNvPicPr>
          <p:nvPr>
            <p:ph idx="1"/>
          </p:nvPr>
        </p:nvPicPr>
        <p:blipFill>
          <a:blip r:embed="rId2"/>
          <a:srcRect l="-100424" r="-100424"/>
          <a:stretch>
            <a:fillRect/>
          </a:stretch>
        </p:blipFill>
        <p:spPr>
          <a:xfrm>
            <a:off x="-1678087" y="1417638"/>
            <a:ext cx="8229600" cy="4525963"/>
          </a:xfrm>
        </p:spPr>
      </p:pic>
      <p:sp>
        <p:nvSpPr>
          <p:cNvPr id="5" name="TextBox 4"/>
          <p:cNvSpPr txBox="1"/>
          <p:nvPr/>
        </p:nvSpPr>
        <p:spPr>
          <a:xfrm>
            <a:off x="4601912" y="2521425"/>
            <a:ext cx="2816371" cy="1569660"/>
          </a:xfrm>
          <a:prstGeom prst="rect">
            <a:avLst/>
          </a:prstGeom>
          <a:noFill/>
        </p:spPr>
        <p:txBody>
          <a:bodyPr wrap="square" rtlCol="0">
            <a:spAutoFit/>
          </a:bodyPr>
          <a:lstStyle/>
          <a:p>
            <a:r>
              <a:rPr lang="en-GB" sz="3200" dirty="0" smtClean="0"/>
              <a:t>(as imagined in the 18</a:t>
            </a:r>
            <a:r>
              <a:rPr lang="en-GB" sz="3200" baseline="30000" dirty="0" smtClean="0"/>
              <a:t>th</a:t>
            </a:r>
            <a:r>
              <a:rPr lang="en-GB" sz="3200" dirty="0" smtClean="0"/>
              <a:t> century)</a:t>
            </a:r>
            <a:endParaRPr lang="en-GB" sz="3200" dirty="0"/>
          </a:p>
        </p:txBody>
      </p:sp>
    </p:spTree>
    <p:extLst>
      <p:ext uri="{BB962C8B-B14F-4D97-AF65-F5344CB8AC3E}">
        <p14:creationId xmlns:p14="http://schemas.microsoft.com/office/powerpoint/2010/main" val="4235507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71346"/>
          </a:xfrm>
        </p:spPr>
        <p:txBody>
          <a:bodyPr>
            <a:normAutofit fontScale="90000"/>
          </a:bodyPr>
          <a:lstStyle/>
          <a:p>
            <a:r>
              <a:rPr lang="en-GB" sz="3200" dirty="0"/>
              <a:t>Abu </a:t>
            </a:r>
            <a:r>
              <a:rPr lang="en-GB" sz="3200" dirty="0" err="1"/>
              <a:t>Ibn</a:t>
            </a:r>
            <a:r>
              <a:rPr lang="en-GB" sz="3200" dirty="0"/>
              <a:t> </a:t>
            </a:r>
            <a:r>
              <a:rPr lang="en-GB" sz="3200" dirty="0" err="1"/>
              <a:t>Husayn</a:t>
            </a:r>
            <a:r>
              <a:rPr lang="en-GB" sz="3200" dirty="0"/>
              <a:t> </a:t>
            </a:r>
            <a:r>
              <a:rPr lang="en-GB" sz="3200" dirty="0" err="1"/>
              <a:t>Ibn</a:t>
            </a:r>
            <a:r>
              <a:rPr lang="en-GB" sz="3200" dirty="0"/>
              <a:t> ‘Ad Allah </a:t>
            </a:r>
            <a:r>
              <a:rPr lang="en-GB" sz="3200" dirty="0" err="1"/>
              <a:t>Ibn</a:t>
            </a:r>
            <a:r>
              <a:rPr lang="en-GB" sz="3200" dirty="0"/>
              <a:t> </a:t>
            </a:r>
            <a:r>
              <a:rPr lang="en-GB" sz="3200" dirty="0" err="1"/>
              <a:t>Sina</a:t>
            </a:r>
            <a:r>
              <a:rPr lang="en-GB" sz="3200" dirty="0"/>
              <a:t> </a:t>
            </a:r>
            <a:r>
              <a:rPr lang="en-GB" sz="3200" dirty="0" smtClean="0"/>
              <a:t/>
            </a:r>
            <a:br>
              <a:rPr lang="en-GB" sz="3200" dirty="0" smtClean="0"/>
            </a:br>
            <a:r>
              <a:rPr lang="en-GB" sz="3200" dirty="0" smtClean="0"/>
              <a:t>(</a:t>
            </a:r>
            <a:r>
              <a:rPr lang="en-GB" sz="3200" dirty="0"/>
              <a:t>known in the West as Avicenna</a:t>
            </a:r>
            <a:r>
              <a:rPr lang="en-GB" sz="3200" dirty="0" smtClean="0"/>
              <a:t>)</a:t>
            </a:r>
            <a:r>
              <a:rPr lang="en-GB" sz="3200" dirty="0" smtClean="0">
                <a:effectLst/>
              </a:rPr>
              <a:t> </a:t>
            </a:r>
            <a:br>
              <a:rPr lang="en-GB" sz="3200" dirty="0" smtClean="0">
                <a:effectLst/>
              </a:rPr>
            </a:br>
            <a:r>
              <a:rPr lang="en-GB" sz="3200" dirty="0" smtClean="0">
                <a:effectLst/>
              </a:rPr>
              <a:t>(980-1037)</a:t>
            </a:r>
            <a:endParaRPr lang="en-GB" sz="3200" dirty="0"/>
          </a:p>
        </p:txBody>
      </p:sp>
      <p:pic>
        <p:nvPicPr>
          <p:cNvPr id="4" name="Content Placeholder 3"/>
          <p:cNvPicPr>
            <a:picLocks noGrp="1" noChangeAspect="1"/>
          </p:cNvPicPr>
          <p:nvPr>
            <p:ph idx="1"/>
          </p:nvPr>
        </p:nvPicPr>
        <p:blipFill>
          <a:blip r:embed="rId2"/>
          <a:srcRect l="-135837" r="-135837"/>
          <a:stretch>
            <a:fillRect/>
          </a:stretch>
        </p:blipFill>
        <p:spPr>
          <a:xfrm>
            <a:off x="-1843756" y="2687638"/>
            <a:ext cx="8229600" cy="3438525"/>
          </a:xfrm>
        </p:spPr>
      </p:pic>
      <p:sp>
        <p:nvSpPr>
          <p:cNvPr id="5" name="TextBox 4"/>
          <p:cNvSpPr txBox="1"/>
          <p:nvPr/>
        </p:nvSpPr>
        <p:spPr>
          <a:xfrm>
            <a:off x="4583505" y="3515271"/>
            <a:ext cx="3184523" cy="1200329"/>
          </a:xfrm>
          <a:prstGeom prst="rect">
            <a:avLst/>
          </a:prstGeom>
          <a:noFill/>
        </p:spPr>
        <p:txBody>
          <a:bodyPr wrap="square" rtlCol="0">
            <a:spAutoFit/>
          </a:bodyPr>
          <a:lstStyle/>
          <a:p>
            <a:r>
              <a:rPr lang="en-GB" sz="3600" dirty="0" smtClean="0"/>
              <a:t>(as imagined in 1271)</a:t>
            </a:r>
            <a:endParaRPr lang="en-GB" sz="3600" dirty="0"/>
          </a:p>
        </p:txBody>
      </p:sp>
    </p:spTree>
    <p:extLst>
      <p:ext uri="{BB962C8B-B14F-4D97-AF65-F5344CB8AC3E}">
        <p14:creationId xmlns:p14="http://schemas.microsoft.com/office/powerpoint/2010/main" val="517723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err="1" smtClean="0"/>
              <a:t>Roch</a:t>
            </a:r>
            <a:r>
              <a:rPr lang="en-GB" sz="3200" dirty="0" smtClean="0"/>
              <a:t> Le </a:t>
            </a:r>
            <a:r>
              <a:rPr lang="en-GB" sz="3200" dirty="0" err="1" smtClean="0"/>
              <a:t>Baillif</a:t>
            </a:r>
            <a:r>
              <a:rPr lang="en-GB" sz="3200" dirty="0" smtClean="0"/>
              <a:t> de La </a:t>
            </a:r>
            <a:r>
              <a:rPr lang="en-GB" sz="3200" dirty="0" err="1" smtClean="0"/>
              <a:t>Rivière</a:t>
            </a:r>
            <a:r>
              <a:rPr lang="en-GB" sz="3200" dirty="0" smtClean="0"/>
              <a:t>, </a:t>
            </a:r>
            <a:r>
              <a:rPr lang="en-GB" sz="3200" i="1" dirty="0" smtClean="0"/>
              <a:t>Le </a:t>
            </a:r>
            <a:r>
              <a:rPr lang="en-GB" sz="3200" i="1" dirty="0" err="1" smtClean="0"/>
              <a:t>demosterion</a:t>
            </a:r>
            <a:r>
              <a:rPr lang="en-GB" sz="3200" i="1" dirty="0" smtClean="0"/>
              <a:t> </a:t>
            </a:r>
            <a:r>
              <a:rPr lang="en-GB" sz="3200" dirty="0" smtClean="0"/>
              <a:t>(1578)</a:t>
            </a:r>
            <a:endParaRPr lang="en-GB" sz="3200" dirty="0"/>
          </a:p>
        </p:txBody>
      </p:sp>
      <p:sp>
        <p:nvSpPr>
          <p:cNvPr id="3" name="Content Placeholder 2"/>
          <p:cNvSpPr>
            <a:spLocks noGrp="1"/>
          </p:cNvSpPr>
          <p:nvPr>
            <p:ph idx="1"/>
          </p:nvPr>
        </p:nvSpPr>
        <p:spPr>
          <a:xfrm>
            <a:off x="457200" y="1840456"/>
            <a:ext cx="8229600" cy="4285707"/>
          </a:xfrm>
        </p:spPr>
        <p:txBody>
          <a:bodyPr>
            <a:normAutofit/>
          </a:bodyPr>
          <a:lstStyle/>
          <a:p>
            <a:pPr marL="0" indent="0">
              <a:buNone/>
            </a:pPr>
            <a:r>
              <a:rPr lang="en-GB" sz="4400" dirty="0"/>
              <a:t>‘The absolute foundation of health consists almost entirely in eating and </a:t>
            </a:r>
            <a:r>
              <a:rPr lang="en-GB" sz="4400" dirty="0" smtClean="0"/>
              <a:t>drinking.’</a:t>
            </a:r>
            <a:endParaRPr lang="en-GB" sz="4400" dirty="0"/>
          </a:p>
        </p:txBody>
      </p:sp>
    </p:spTree>
    <p:extLst>
      <p:ext uri="{BB962C8B-B14F-4D97-AF65-F5344CB8AC3E}">
        <p14:creationId xmlns:p14="http://schemas.microsoft.com/office/powerpoint/2010/main" val="15813864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1421</TotalTime>
  <Words>1086</Words>
  <Application>Microsoft Macintosh PowerPoint</Application>
  <PresentationFormat>On-screen Show (4:3)</PresentationFormat>
  <Paragraphs>112</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Healthy Foods, Dangerous Foods</vt:lpstr>
      <vt:lpstr>BBC2 Horizon: ‘Clean Eating: The Dirty Truth’  19 Jan. 2017</vt:lpstr>
      <vt:lpstr>Ruby Tandoh, ‘Bad Fad: Ruby Tandoh on How Clean Eating Turned Toxic’, The Guardian 23 Jan. 2017. </vt:lpstr>
      <vt:lpstr>Some numbers</vt:lpstr>
      <vt:lpstr>Food and Health: a Long History </vt:lpstr>
      <vt:lpstr>Hippocrates  (circa 460BC-370 BC) </vt:lpstr>
      <vt:lpstr>Galen (circa 130-210 AD)</vt:lpstr>
      <vt:lpstr>Abu Ibn Husayn Ibn ‘Ad Allah Ibn Sina  (known in the West as Avicenna)  (980-1037)</vt:lpstr>
      <vt:lpstr>Roch Le Baillif de La Rivière, Le demosterion (1578)</vt:lpstr>
      <vt:lpstr>Sebastian Brant, Narrenschiff (1494).</vt:lpstr>
      <vt:lpstr>Michael Schoenfeldt, ‘Fables of the Belly in Early Modern England’, The Body in Parts: Fantasies of Corporeality in Early Modern Europe, eds. in David Hillman and Carla Mazzio  (1997).</vt:lpstr>
      <vt:lpstr>UK nutritional guidelines:  the eatwell plate</vt:lpstr>
      <vt:lpstr>French nutritional pyramid</vt:lpstr>
      <vt:lpstr>Some official dietary recommendations</vt:lpstr>
      <vt:lpstr>Harvey Levenstein, Fear of Food: The History of Why We Worry About What We Eat (2012). </vt:lpstr>
      <vt:lpstr>Fears and Fads </vt:lpstr>
      <vt:lpstr>A little context . . .</vt:lpstr>
      <vt:lpstr>Milk: dangerous or a perfect food? </vt:lpstr>
      <vt:lpstr>Meat as contagion </vt:lpstr>
      <vt:lpstr>Tuberculosis Sanatorium</vt:lpstr>
      <vt:lpstr>Facial infection of a boy that contracted bovine tuberculosis by drinking milk from an infected cow (1923).</vt:lpstr>
      <vt:lpstr>Louis Pasteur and Pasteurisation </vt:lpstr>
      <vt:lpstr>Milk being served to Pueblo children at Isleta Day School (New Mexico) to ward off tuberculosis.</vt:lpstr>
      <vt:lpstr>World War Two poster</vt:lpstr>
      <vt:lpstr>  Breakfast cereals + milk A perfect healthy breakfast? </vt:lpstr>
      <vt:lpstr>Levenstein, Fear of Food.</vt:lpstr>
      <vt:lpstr>‘industrial food’</vt:lpstr>
      <vt:lpstr>Ancel Keys and the Mediterranean diet </vt:lpstr>
      <vt:lpstr>American Heart Association endorsement for Florida Grapefruit Juice</vt:lpstr>
      <vt:lpstr>Yoghurt</vt:lpstr>
      <vt:lpstr>PowerPoint Presentation</vt:lpstr>
      <vt:lpstr>‘Thanks to germ theory, constipation was transformed into an even greater menace: autointoxication.’  James Whorton, Inner Hygiene: Constipation and the Pursuit of Health in Modern Society (2000).</vt:lpstr>
      <vt:lpstr>  Yoghurt for sale in Turkestan.  </vt:lpstr>
      <vt:lpstr>Lactobacilline pills (early 20th century)  </vt:lpstr>
      <vt:lpstr>Metchnikoff, The Prolongation of Life (1907 </vt:lpstr>
      <vt:lpstr>The continued rise of yoghurt</vt:lpstr>
      <vt:lpstr>Jerome Rodale and Hunza apricots</vt:lpstr>
      <vt:lpstr>Healthy Hunza (1948) </vt:lpstr>
      <vt:lpstr>Levenstein, Fear of Food.</vt:lpstr>
      <vt:lpstr>natural food movement</vt:lpstr>
      <vt:lpstr>From 1960s radicalism to neoliberalism?</vt:lpstr>
      <vt:lpstr>Does the focus on healthy eating promote . .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Rebecca Earle</cp:lastModifiedBy>
  <cp:revision>192</cp:revision>
  <dcterms:created xsi:type="dcterms:W3CDTF">2017-04-23T12:57:41Z</dcterms:created>
  <dcterms:modified xsi:type="dcterms:W3CDTF">2017-05-05T07:28:24Z</dcterms:modified>
</cp:coreProperties>
</file>