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6" r:id="rId4"/>
    <p:sldId id="267" r:id="rId5"/>
    <p:sldId id="268" r:id="rId6"/>
    <p:sldId id="258" r:id="rId7"/>
    <p:sldId id="260" r:id="rId8"/>
    <p:sldId id="278" r:id="rId9"/>
    <p:sldId id="279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7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1" autoAdjust="0"/>
  </p:normalViewPr>
  <p:slideViewPr>
    <p:cSldViewPr snapToGrid="0" snapToObjects="1">
      <p:cViewPr>
        <p:scale>
          <a:sx n="116" d="100"/>
          <a:sy n="116" d="100"/>
        </p:scale>
        <p:origin x="-13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8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5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1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85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0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8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74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7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6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69215-D23E-9C4D-BE80-C73368B57E8A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A2010-4713-3D44-B72E-AD5B75AC4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QYRinzRGX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14591"/>
            <a:ext cx="7772400" cy="1543767"/>
          </a:xfrm>
        </p:spPr>
        <p:txBody>
          <a:bodyPr/>
          <a:lstStyle/>
          <a:p>
            <a:r>
              <a:rPr lang="en-GB" b="1" dirty="0"/>
              <a:t>Food and Religion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97023"/>
            <a:ext cx="6400800" cy="320797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A man asked the messenger of Allah: ‘Which act in Islam is the best?’</a:t>
            </a:r>
          </a:p>
          <a:p>
            <a:pPr algn="l"/>
            <a:r>
              <a:rPr lang="en-US" dirty="0" smtClean="0"/>
              <a:t>Muhammad replied: ‘To give food, and to greet everyone, whether you know them or not’.</a:t>
            </a:r>
          </a:p>
          <a:p>
            <a:pPr algn="l"/>
            <a:endParaRPr lang="en-US" dirty="0" smtClean="0"/>
          </a:p>
          <a:p>
            <a:pPr algn="l"/>
            <a:r>
              <a:rPr lang="en-US" sz="2400" i="1" dirty="0" smtClean="0"/>
              <a:t>Book of Greetings</a:t>
            </a:r>
            <a:r>
              <a:rPr lang="en-US" sz="2400" i="1" dirty="0"/>
              <a:t> </a:t>
            </a:r>
            <a:r>
              <a:rPr lang="en-US" sz="2400" i="1" dirty="0" smtClean="0"/>
              <a:t>6, Hadith 845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040618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Spain circa 1000 </a:t>
            </a:r>
            <a:r>
              <a:rPr lang="en-GB" sz="2000" dirty="0" smtClean="0"/>
              <a:t>AD: a religious food frontier</a:t>
            </a:r>
            <a:endParaRPr lang="en-GB" sz="2000" dirty="0"/>
          </a:p>
        </p:txBody>
      </p:sp>
      <p:pic>
        <p:nvPicPr>
          <p:cNvPr id="4" name="Content Placeholder 3" descr="Al_Andalus___Christian_Kingdom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40" r="-17440"/>
          <a:stretch>
            <a:fillRect/>
          </a:stretch>
        </p:blipFill>
        <p:spPr/>
      </p:pic>
      <p:sp>
        <p:nvSpPr>
          <p:cNvPr id="5" name="Right Arrow 4"/>
          <p:cNvSpPr/>
          <p:nvPr/>
        </p:nvSpPr>
        <p:spPr>
          <a:xfrm>
            <a:off x="821072" y="2605794"/>
            <a:ext cx="1182343" cy="2737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Arrow 5"/>
          <p:cNvSpPr/>
          <p:nvPr/>
        </p:nvSpPr>
        <p:spPr>
          <a:xfrm>
            <a:off x="6130667" y="4883126"/>
            <a:ext cx="1401296" cy="21897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95586" y="2036461"/>
            <a:ext cx="81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pork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937025" y="4959767"/>
            <a:ext cx="749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pork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617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/>
              <a:t>Lope de Vega, </a:t>
            </a:r>
            <a:r>
              <a:rPr lang="es-ES_tradnl" sz="2000" i="1" dirty="0"/>
              <a:t>El primer rey de </a:t>
            </a:r>
            <a:r>
              <a:rPr lang="es-ES_tradnl" sz="2000" i="1" dirty="0" smtClean="0"/>
              <a:t>Castilla</a:t>
            </a:r>
            <a:r>
              <a:rPr lang="es-ES_tradnl" sz="2000" dirty="0"/>
              <a:t> </a:t>
            </a:r>
            <a:r>
              <a:rPr lang="es-ES_tradnl" sz="2000" dirty="0" smtClean="0"/>
              <a:t>(1598</a:t>
            </a:r>
            <a:r>
              <a:rPr lang="es-ES_tradnl" sz="2000" dirty="0"/>
              <a:t>-</a:t>
            </a:r>
            <a:r>
              <a:rPr lang="es-ES_tradnl" sz="2000" dirty="0" smtClean="0"/>
              <a:t>1603)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character explains that he has hung a side of bacon outside his door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 smtClean="0"/>
              <a:t>‘so </a:t>
            </a:r>
            <a:r>
              <a:rPr lang="en-GB" sz="4000" dirty="0"/>
              <a:t>that the King will know that I am neither a Moor </a:t>
            </a:r>
            <a:r>
              <a:rPr lang="en-GB" sz="4000" dirty="0" smtClean="0"/>
              <a:t>nor </a:t>
            </a:r>
            <a:r>
              <a:rPr lang="en-GB" sz="4000" dirty="0"/>
              <a:t>a Jew’. </a:t>
            </a:r>
          </a:p>
        </p:txBody>
      </p:sp>
    </p:spTree>
    <p:extLst>
      <p:ext uri="{BB962C8B-B14F-4D97-AF65-F5344CB8AC3E}">
        <p14:creationId xmlns:p14="http://schemas.microsoft.com/office/powerpoint/2010/main" val="2888273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Buying fresh pike in the 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century </a:t>
            </a:r>
            <a:endParaRPr lang="en-GB" sz="2000" dirty="0"/>
          </a:p>
        </p:txBody>
      </p:sp>
      <p:pic>
        <p:nvPicPr>
          <p:cNvPr id="4" name="Content Placeholder 3" descr="pike-15C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76" r="-18576"/>
          <a:stretch>
            <a:fillRect/>
          </a:stretch>
        </p:blipFill>
        <p:spPr>
          <a:xfrm>
            <a:off x="-922200" y="1600200"/>
            <a:ext cx="8229600" cy="4525963"/>
          </a:xfrm>
        </p:spPr>
      </p:pic>
      <p:sp>
        <p:nvSpPr>
          <p:cNvPr id="3" name="TextBox 2"/>
          <p:cNvSpPr txBox="1"/>
          <p:nvPr/>
        </p:nvSpPr>
        <p:spPr>
          <a:xfrm>
            <a:off x="6710891" y="2561999"/>
            <a:ext cx="19759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Fasting and other Christian food-practices helped create ‘imagined religious communities’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659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Marcie Cohen Ferris, </a:t>
            </a:r>
            <a:r>
              <a:rPr lang="en-US" sz="2000" i="1" dirty="0" err="1"/>
              <a:t>Matzoh</a:t>
            </a:r>
            <a:r>
              <a:rPr lang="en-US" sz="2000" i="1" dirty="0"/>
              <a:t> Ball Gumbo: Culinary Tales of the Jewish </a:t>
            </a:r>
            <a:r>
              <a:rPr lang="en-US" sz="2000" i="1" dirty="0" smtClean="0"/>
              <a:t>South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/>
              <a:t>Chapel Hill, 2012</a:t>
            </a:r>
            <a:r>
              <a:rPr lang="en-US" sz="2000" dirty="0" smtClean="0"/>
              <a:t>).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mtClean="0"/>
              <a:t>‘</a:t>
            </a:r>
            <a:r>
              <a:rPr lang="en-GB"/>
              <a:t>F</a:t>
            </a:r>
            <a:r>
              <a:rPr lang="en-GB" smtClean="0"/>
              <a:t>ood </a:t>
            </a:r>
            <a:r>
              <a:rPr lang="en-GB" dirty="0"/>
              <a:t>is a bridge between southern culture and the Jewish </a:t>
            </a:r>
            <a:r>
              <a:rPr lang="en-GB" dirty="0" smtClean="0"/>
              <a:t>experience . . .</a:t>
            </a:r>
            <a:r>
              <a:rPr lang="en-GB" dirty="0" smtClean="0"/>
              <a:t>The </a:t>
            </a:r>
            <a:r>
              <a:rPr lang="en-GB" dirty="0"/>
              <a:t>degree to which southern Jews either embraced local cuisine or preserved Jewish foodways defined their identity in the South. Food became a barometer, a measuring device that determined how southern Jews acculturated while also retaining their </a:t>
            </a:r>
            <a:r>
              <a:rPr lang="en-GB" dirty="0" smtClean="0"/>
              <a:t>own heritage. </a:t>
            </a:r>
            <a:r>
              <a:rPr lang="en-GB" dirty="0"/>
              <a:t>. . . The act of eating in the Jewish South reflects how Jews balanced their Jewishness in a world dominated by white and black Christian southerners.’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689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/>
              <a:t>Life cycle of </a:t>
            </a:r>
            <a:r>
              <a:rPr lang="en-US" sz="2000" i="1" dirty="0" err="1"/>
              <a:t>Trichinella</a:t>
            </a:r>
            <a:r>
              <a:rPr lang="en-US" sz="2000" i="1" dirty="0"/>
              <a:t> </a:t>
            </a:r>
            <a:r>
              <a:rPr lang="en-US" sz="2000" i="1" dirty="0" err="1" smtClean="0"/>
              <a:t>spiralis</a:t>
            </a:r>
            <a:endParaRPr lang="en-GB" sz="2000" dirty="0"/>
          </a:p>
        </p:txBody>
      </p:sp>
      <p:pic>
        <p:nvPicPr>
          <p:cNvPr id="4" name="Content Placeholder 3" descr="Trichinella_LifeCycl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420" r="-40420"/>
          <a:stretch>
            <a:fillRect/>
          </a:stretch>
        </p:blipFill>
        <p:spPr>
          <a:xfrm>
            <a:off x="-1083214" y="1600200"/>
            <a:ext cx="8229600" cy="4525963"/>
          </a:xfrm>
        </p:spPr>
      </p:pic>
      <p:pic>
        <p:nvPicPr>
          <p:cNvPr id="5" name="Picture 4" descr="trichinosis13156918075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925" y="2194732"/>
            <a:ext cx="2108200" cy="2832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14519" y="5491103"/>
            <a:ext cx="215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Typical trichinosis rash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314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1772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756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trichinosis theory reflects the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‘Western </a:t>
            </a:r>
            <a:r>
              <a:rPr lang="en-GB" dirty="0"/>
              <a:t>tendency to seek explanations in terms of disease’.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sz="2000" dirty="0" smtClean="0"/>
              <a:t>Frederick </a:t>
            </a:r>
            <a:r>
              <a:rPr lang="en-US" sz="2000" dirty="0" err="1"/>
              <a:t>Simoons</a:t>
            </a:r>
            <a:r>
              <a:rPr lang="en-US" sz="2000" dirty="0"/>
              <a:t>, </a:t>
            </a:r>
            <a:r>
              <a:rPr lang="en-US" sz="2000" i="1" dirty="0"/>
              <a:t>Eat Not this Flesh: Food Avoidances from Prehistory to the Present</a:t>
            </a:r>
            <a:r>
              <a:rPr lang="en-US" sz="2000" dirty="0"/>
              <a:t> </a:t>
            </a:r>
            <a:r>
              <a:rPr lang="en-US" sz="2000" dirty="0" smtClean="0"/>
              <a:t>(1994).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919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Mary Douglas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 smtClean="0"/>
              <a:t>Purity and Danger </a:t>
            </a:r>
            <a:r>
              <a:rPr lang="en-GB" dirty="0" smtClean="0"/>
              <a:t> (1966)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‘Dirt’ is ‘matter out of place’: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something that does not </a:t>
            </a:r>
          </a:p>
          <a:p>
            <a:pPr marL="0" indent="0">
              <a:buNone/>
            </a:pPr>
            <a:r>
              <a:rPr lang="en-GB" sz="2400" dirty="0" smtClean="0"/>
              <a:t>conform to our </a:t>
            </a:r>
          </a:p>
          <a:p>
            <a:pPr marL="0" indent="0">
              <a:buNone/>
            </a:pPr>
            <a:r>
              <a:rPr lang="en-GB" sz="2400" dirty="0" smtClean="0"/>
              <a:t>normal </a:t>
            </a:r>
            <a:r>
              <a:rPr lang="en-GB" sz="2400" dirty="0"/>
              <a:t>scheme of </a:t>
            </a:r>
            <a:r>
              <a:rPr lang="en-GB" sz="2400" dirty="0" smtClean="0"/>
              <a:t>classifications</a:t>
            </a:r>
            <a:endParaRPr lang="en-GB" sz="2400" dirty="0"/>
          </a:p>
        </p:txBody>
      </p:sp>
      <p:pic>
        <p:nvPicPr>
          <p:cNvPr id="6" name="Picture 5" descr="220px-Mary_Douglas_(1921–2007)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110" y="2381930"/>
            <a:ext cx="2011680" cy="327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1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98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Mary Douglas on Dirt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52"/>
            <a:ext cx="8229600" cy="55879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500" dirty="0"/>
              <a:t>‘</a:t>
            </a:r>
            <a:r>
              <a:rPr lang="en-GB" sz="4500" b="1" dirty="0"/>
              <a:t>Dirt then, is never a unique, isolated event. Where there is dirt there is system. Dirt is the by-product of a systematic ordering and classification of matter</a:t>
            </a:r>
            <a:r>
              <a:rPr lang="en-GB" sz="4500" dirty="0"/>
              <a:t>. . . Shoes are not dirty in themselves, but it is dirty to place them on the dining-table; food is not dirty in itself, but it is dirty to leave cooking utensils in the bedroom, or food bespattered on clothing; similarly, bathroom equipment in the drawing room; clothing lying on chairs; out-door things in-doors; upstairs things downstairs; under-clothing appearing where over-</a:t>
            </a:r>
            <a:r>
              <a:rPr lang="en-GB" sz="4500" dirty="0" smtClean="0"/>
              <a:t>clothing </a:t>
            </a:r>
            <a:r>
              <a:rPr lang="en-GB" sz="4500" dirty="0"/>
              <a:t>should be, and so on. In short, </a:t>
            </a:r>
            <a:r>
              <a:rPr lang="en-GB" sz="4500" b="1" dirty="0"/>
              <a:t>our pollution behaviour is the reaction which condemns any object or idea likely to confuse or contradict cherished classifications</a:t>
            </a:r>
            <a:r>
              <a:rPr lang="en-GB" sz="4500" dirty="0" smtClean="0"/>
              <a:t>.’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US" sz="2600" dirty="0"/>
              <a:t>Mary Douglas, </a:t>
            </a:r>
            <a:r>
              <a:rPr lang="en-US" sz="2600" i="1" dirty="0"/>
              <a:t>Purity and Danger: An Analysis of Concepts of Pollution and Taboo</a:t>
            </a:r>
            <a:r>
              <a:rPr lang="en-US" sz="2600" dirty="0"/>
              <a:t> </a:t>
            </a:r>
            <a:r>
              <a:rPr lang="en-US" sz="2600" dirty="0" smtClean="0"/>
              <a:t>(1966).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12103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GUEST LECTURE!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433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‘Religion </a:t>
            </a:r>
            <a:r>
              <a:rPr lang="en-US" b="1" dirty="0"/>
              <a:t>and the Food </a:t>
            </a:r>
            <a:r>
              <a:rPr lang="en-US" b="1" dirty="0" smtClean="0"/>
              <a:t>System’ </a:t>
            </a:r>
            <a:endParaRPr lang="en-US" b="1" dirty="0"/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Professor </a:t>
            </a:r>
            <a:r>
              <a:rPr lang="en-US" b="1" dirty="0"/>
              <a:t>Joe </a:t>
            </a:r>
            <a:r>
              <a:rPr lang="en-US" b="1" dirty="0" smtClean="0"/>
              <a:t>Regenstein (</a:t>
            </a:r>
            <a:r>
              <a:rPr lang="en-US" b="1" dirty="0"/>
              <a:t>Cornell </a:t>
            </a:r>
            <a:r>
              <a:rPr lang="en-US" b="1" dirty="0" smtClean="0"/>
              <a:t>University)</a:t>
            </a:r>
          </a:p>
          <a:p>
            <a:pPr marL="0" indent="0" algn="ctr">
              <a:buNone/>
            </a:pPr>
            <a:r>
              <a:rPr lang="en-US" b="1" dirty="0" smtClean="0"/>
              <a:t>(the man behind the kosher Oreo . . </a:t>
            </a:r>
            <a:r>
              <a:rPr lang="en-US" b="1" smtClean="0"/>
              <a:t>.)</a:t>
            </a:r>
            <a:endParaRPr lang="en-US" b="1" dirty="0" smtClean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dirty="0" smtClean="0"/>
              <a:t>Thursday, </a:t>
            </a:r>
            <a:r>
              <a:rPr lang="en-US" dirty="0"/>
              <a:t>23 </a:t>
            </a:r>
            <a:r>
              <a:rPr lang="en-US" dirty="0" smtClean="0"/>
              <a:t>February 2017 (Week 7) 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17.00 - 18:</a:t>
            </a:r>
            <a:r>
              <a:rPr lang="en-US" dirty="0" smtClean="0"/>
              <a:t>30  Oculus 0.04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All Welcome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05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000" dirty="0" smtClean="0"/>
              <a:t>In June 2016 a pig’s head was left outside a mosque in Québec City.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The card reads ‘Bon appétit’.</a:t>
            </a:r>
            <a:br>
              <a:rPr lang="en-GB" sz="2000" dirty="0" smtClean="0"/>
            </a:br>
            <a:endParaRPr lang="en-GB" sz="2000" dirty="0"/>
          </a:p>
        </p:txBody>
      </p:sp>
      <p:pic>
        <p:nvPicPr>
          <p:cNvPr id="4" name="Content Placeholder 3" descr="pig-s-head-quebec-city-mosqu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7" r="-1177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11462" y="6361214"/>
            <a:ext cx="8075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(Earlier this week a gunman killed six worshipers at the same mosque.)</a:t>
            </a:r>
          </a:p>
        </p:txBody>
      </p:sp>
    </p:spTree>
    <p:extLst>
      <p:ext uri="{BB962C8B-B14F-4D97-AF65-F5344CB8AC3E}">
        <p14:creationId xmlns:p14="http://schemas.microsoft.com/office/powerpoint/2010/main" val="60497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Industrial Kosher:</a:t>
            </a:r>
            <a:br>
              <a:rPr lang="en-GB" dirty="0" smtClean="0"/>
            </a:br>
            <a:r>
              <a:rPr lang="en-GB" dirty="0" smtClean="0"/>
              <a:t>Oreo Ice Cream Bars</a:t>
            </a:r>
            <a:endParaRPr lang="en-GB" dirty="0"/>
          </a:p>
        </p:txBody>
      </p:sp>
      <p:pic>
        <p:nvPicPr>
          <p:cNvPr id="4" name="Content Placeholder 3" descr="0098042_good-humor-oreo-ice-cream-bar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-1494774" y="1600200"/>
            <a:ext cx="8229600" cy="4525963"/>
          </a:xfrm>
        </p:spPr>
      </p:pic>
      <p:sp>
        <p:nvSpPr>
          <p:cNvPr id="8" name="Left Arrow 7"/>
          <p:cNvSpPr/>
          <p:nvPr/>
        </p:nvSpPr>
        <p:spPr>
          <a:xfrm>
            <a:off x="4985766" y="5738027"/>
            <a:ext cx="1269959" cy="16461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cc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132" y="4340779"/>
            <a:ext cx="1502038" cy="17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25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Roger Horowitz, </a:t>
            </a:r>
            <a:r>
              <a:rPr lang="en-GB" sz="2000" i="1" dirty="0"/>
              <a:t>Kosher USA: How Coke Became Kosher and Other Tales of Modern </a:t>
            </a:r>
            <a:r>
              <a:rPr lang="en-GB" sz="2000" i="1" dirty="0" smtClean="0"/>
              <a:t>Food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/>
              <a:t>New York, 2016).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/>
              <a:t>Horowitz describes the 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‘remarkable </a:t>
            </a:r>
            <a:r>
              <a:rPr lang="en-GB" sz="3600" dirty="0"/>
              <a:t>success of the Orthodox </a:t>
            </a:r>
            <a:r>
              <a:rPr lang="en-GB" sz="3600" dirty="0" smtClean="0"/>
              <a:t>(a </a:t>
            </a:r>
            <a:r>
              <a:rPr lang="en-GB" sz="3600" dirty="0"/>
              <a:t>small minority of Jews) to insert a particular interpretation of kosher requirements into the practices of a secular food system’. </a:t>
            </a:r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68204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Hinduism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Debates about the status of beef</a:t>
            </a:r>
            <a:endParaRPr lang="en-GB" dirty="0">
              <a:hlinkClick r:id="rId2"/>
            </a:endParaRPr>
          </a:p>
          <a:p>
            <a:pPr marL="0" indent="0">
              <a:buNone/>
            </a:pPr>
            <a:endParaRPr lang="en-GB" dirty="0" smtClean="0">
              <a:hlinkClick r:id="rId2"/>
            </a:endParaRP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‘Caste on the Menu Card’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560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120"/>
            <a:ext cx="8229600" cy="6807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Various kosher certifications</a:t>
            </a:r>
            <a:endParaRPr lang="en-US" dirty="0"/>
          </a:p>
        </p:txBody>
      </p:sp>
      <p:pic>
        <p:nvPicPr>
          <p:cNvPr id="4" name="Content Placeholder 3" descr="glatt kosher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9" b="10289"/>
          <a:stretch>
            <a:fillRect/>
          </a:stretch>
        </p:blipFill>
        <p:spPr>
          <a:xfrm>
            <a:off x="-763588" y="1179513"/>
            <a:ext cx="6513513" cy="3581400"/>
          </a:xfrm>
        </p:spPr>
      </p:pic>
      <p:pic>
        <p:nvPicPr>
          <p:cNvPr id="6" name="Content Placeholder 3" descr="kosher marshmallow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41" r="-12941"/>
          <a:stretch>
            <a:fillRect/>
          </a:stretch>
        </p:blipFill>
        <p:spPr>
          <a:xfrm>
            <a:off x="1879600" y="2863000"/>
            <a:ext cx="5933440" cy="3263163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944880" y="4297680"/>
            <a:ext cx="1239520" cy="5791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Content Placeholder 6" descr="multigrain kosher back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45" r="-14445"/>
          <a:stretch>
            <a:fillRect/>
          </a:stretch>
        </p:blipFill>
        <p:spPr>
          <a:xfrm>
            <a:off x="5090160" y="897367"/>
            <a:ext cx="3799840" cy="4258391"/>
          </a:xfrm>
          <a:prstGeom prst="rect">
            <a:avLst/>
          </a:prstGeom>
        </p:spPr>
      </p:pic>
      <p:sp>
        <p:nvSpPr>
          <p:cNvPr id="11" name="Frame 10"/>
          <p:cNvSpPr/>
          <p:nvPr/>
        </p:nvSpPr>
        <p:spPr>
          <a:xfrm>
            <a:off x="5455920" y="2672080"/>
            <a:ext cx="45719" cy="4571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5201920" y="2235200"/>
            <a:ext cx="1889760" cy="21539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rame 2"/>
          <p:cNvSpPr/>
          <p:nvPr/>
        </p:nvSpPr>
        <p:spPr>
          <a:xfrm>
            <a:off x="2660272" y="5288228"/>
            <a:ext cx="1280871" cy="733564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6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halal certifications</a:t>
            </a:r>
            <a:endParaRPr lang="en-US" dirty="0"/>
          </a:p>
        </p:txBody>
      </p:sp>
      <p:pic>
        <p:nvPicPr>
          <p:cNvPr id="4" name="Content Placeholder 3" descr="halal saag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2" r="19112"/>
          <a:stretch>
            <a:fillRect/>
          </a:stretch>
        </p:blipFill>
        <p:spPr/>
      </p:pic>
      <p:sp>
        <p:nvSpPr>
          <p:cNvPr id="2" name="Frame 1"/>
          <p:cNvSpPr/>
          <p:nvPr/>
        </p:nvSpPr>
        <p:spPr>
          <a:xfrm>
            <a:off x="3582723" y="3203322"/>
            <a:ext cx="1326934" cy="1061456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Content Placeholder 3" descr="halal jerky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2" r="19112"/>
          <a:stretch>
            <a:fillRect/>
          </a:stretch>
        </p:blipFill>
        <p:spPr>
          <a:xfrm>
            <a:off x="4597400" y="1139302"/>
            <a:ext cx="2788920" cy="3125476"/>
          </a:xfrm>
        </p:spPr>
      </p:pic>
      <p:pic>
        <p:nvPicPr>
          <p:cNvPr id="10" name="Content Placeholder 6" descr="kosher madra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322" r="-81322"/>
          <a:stretch>
            <a:fillRect/>
          </a:stretch>
        </p:blipFill>
        <p:spPr>
          <a:xfrm>
            <a:off x="4775200" y="3203322"/>
            <a:ext cx="5699760" cy="3134648"/>
          </a:xfrm>
          <a:prstGeom prst="rect">
            <a:avLst/>
          </a:prstGeom>
        </p:spPr>
      </p:pic>
      <p:sp>
        <p:nvSpPr>
          <p:cNvPr id="11" name="Frame 10"/>
          <p:cNvSpPr/>
          <p:nvPr/>
        </p:nvSpPr>
        <p:spPr>
          <a:xfrm>
            <a:off x="5496560" y="3515360"/>
            <a:ext cx="762000" cy="53848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7112000" y="4531360"/>
            <a:ext cx="863600" cy="70104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90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Religious food regulations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786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Religious food regulations on . . .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231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prohibited </a:t>
            </a:r>
            <a:r>
              <a:rPr lang="en-GB" dirty="0" smtClean="0"/>
              <a:t>foods</a:t>
            </a:r>
          </a:p>
          <a:p>
            <a:r>
              <a:rPr lang="en-GB" dirty="0" smtClean="0"/>
              <a:t>who </a:t>
            </a:r>
            <a:r>
              <a:rPr lang="en-GB" dirty="0"/>
              <a:t>can prepare your </a:t>
            </a:r>
            <a:r>
              <a:rPr lang="en-GB" dirty="0" smtClean="0"/>
              <a:t>food</a:t>
            </a:r>
          </a:p>
          <a:p>
            <a:r>
              <a:rPr lang="en-GB" dirty="0" smtClean="0"/>
              <a:t>whether </a:t>
            </a:r>
            <a:r>
              <a:rPr lang="en-GB" dirty="0"/>
              <a:t>you can eat your food with non-co-</a:t>
            </a:r>
            <a:r>
              <a:rPr lang="en-GB" dirty="0" smtClean="0"/>
              <a:t>religionists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utensils used to prepare the </a:t>
            </a:r>
            <a:r>
              <a:rPr lang="en-GB" dirty="0" smtClean="0"/>
              <a:t>food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manner in which any animals were </a:t>
            </a:r>
            <a:r>
              <a:rPr lang="en-GB" dirty="0" smtClean="0"/>
              <a:t>slaughtered</a:t>
            </a:r>
          </a:p>
          <a:p>
            <a:r>
              <a:rPr lang="en-GB" dirty="0" smtClean="0"/>
              <a:t>the </a:t>
            </a:r>
            <a:r>
              <a:rPr lang="en-GB" dirty="0"/>
              <a:t>combinations of foods on the table at any </a:t>
            </a:r>
            <a:r>
              <a:rPr lang="en-GB" dirty="0" smtClean="0"/>
              <a:t>moment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consumption of particular foods at particular </a:t>
            </a:r>
            <a:r>
              <a:rPr lang="en-GB" dirty="0" smtClean="0"/>
              <a:t>times. .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858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2930</TotalTime>
  <Words>700</Words>
  <Application>Microsoft Macintosh PowerPoint</Application>
  <PresentationFormat>On-screen Show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Food and Religion </vt:lpstr>
      <vt:lpstr>In June 2016 a pig’s head was left outside a mosque in Québec City.  The card reads ‘Bon appétit’. </vt:lpstr>
      <vt:lpstr>Industrial Kosher: Oreo Ice Cream Bars</vt:lpstr>
      <vt:lpstr>Roger Horowitz, Kosher USA: How Coke Became Kosher and Other Tales of Modern Food (New York, 2016). </vt:lpstr>
      <vt:lpstr>Hinduism</vt:lpstr>
      <vt:lpstr>Various kosher certifications</vt:lpstr>
      <vt:lpstr>Various halal certifications</vt:lpstr>
      <vt:lpstr>Religious food regulations</vt:lpstr>
      <vt:lpstr>Religious food regulations on . . .</vt:lpstr>
      <vt:lpstr>Spain circa 1000 AD: a religious food frontier</vt:lpstr>
      <vt:lpstr>Lope de Vega, El primer rey de Castilla (1598-1603)</vt:lpstr>
      <vt:lpstr>Buying fresh pike in the 15th century </vt:lpstr>
      <vt:lpstr>Marcie Cohen Ferris, Matzoh Ball Gumbo: Culinary Tales of the Jewish South (Chapel Hill, 2012).</vt:lpstr>
      <vt:lpstr>Life cycle of Trichinella spiralis</vt:lpstr>
      <vt:lpstr>PowerPoint Presentation</vt:lpstr>
      <vt:lpstr>Mary Douglas</vt:lpstr>
      <vt:lpstr>Mary Douglas on Dirt</vt:lpstr>
      <vt:lpstr>GUEST LECTURE!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Rebecca Earle</cp:lastModifiedBy>
  <cp:revision>125</cp:revision>
  <dcterms:created xsi:type="dcterms:W3CDTF">2016-09-24T06:51:45Z</dcterms:created>
  <dcterms:modified xsi:type="dcterms:W3CDTF">2017-02-03T09:04:53Z</dcterms:modified>
</cp:coreProperties>
</file>