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8"/>
  </p:notesMasterIdLst>
  <p:sldIdLst>
    <p:sldId id="256" r:id="rId2"/>
    <p:sldId id="282" r:id="rId3"/>
    <p:sldId id="304" r:id="rId4"/>
    <p:sldId id="283" r:id="rId5"/>
    <p:sldId id="307" r:id="rId6"/>
    <p:sldId id="279" r:id="rId7"/>
    <p:sldId id="280" r:id="rId8"/>
    <p:sldId id="284" r:id="rId9"/>
    <p:sldId id="285" r:id="rId10"/>
    <p:sldId id="305" r:id="rId11"/>
    <p:sldId id="286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6" r:id="rId26"/>
    <p:sldId id="30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B500"/>
    <a:srgbClr val="FAC01E"/>
    <a:srgbClr val="F8B906"/>
    <a:srgbClr val="FEC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4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98E0E6-4842-4743-8F5F-05118CCC959E}" type="datetimeFigureOut">
              <a:rPr lang="en-GB" smtClean="0"/>
              <a:t>28/02/17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A8B429-FC20-43D7-ADDA-296073212B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524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https://www.youtube.com/watch?v=xnCGmnml1CI&amp;index=2&amp;list=PLD7C088057172C9FC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A8B429-FC20-43D7-ADDA-296073212BC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228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A8B429-FC20-43D7-ADDA-296073212BC3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771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ECAC-0BC3-4A8B-9F8E-CAB6EA8278CB}" type="datetimeFigureOut">
              <a:rPr lang="en-GB" smtClean="0"/>
              <a:t>28/02/17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887E-C826-42F4-90AB-E439D6F1D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101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ECAC-0BC3-4A8B-9F8E-CAB6EA8278CB}" type="datetimeFigureOut">
              <a:rPr lang="en-GB" smtClean="0"/>
              <a:t>28/02/17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887E-C826-42F4-90AB-E439D6F1D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564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ECAC-0BC3-4A8B-9F8E-CAB6EA8278CB}" type="datetimeFigureOut">
              <a:rPr lang="en-GB" smtClean="0"/>
              <a:t>28/02/17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887E-C826-42F4-90AB-E439D6F1D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981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ECAC-0BC3-4A8B-9F8E-CAB6EA8278CB}" type="datetimeFigureOut">
              <a:rPr lang="en-GB" smtClean="0"/>
              <a:t>28/02/17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887E-C826-42F4-90AB-E439D6F1D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05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ECAC-0BC3-4A8B-9F8E-CAB6EA8278CB}" type="datetimeFigureOut">
              <a:rPr lang="en-GB" smtClean="0"/>
              <a:t>28/02/17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887E-C826-42F4-90AB-E439D6F1D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729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ECAC-0BC3-4A8B-9F8E-CAB6EA8278CB}" type="datetimeFigureOut">
              <a:rPr lang="en-GB" smtClean="0"/>
              <a:t>28/02/17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887E-C826-42F4-90AB-E439D6F1D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550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ECAC-0BC3-4A8B-9F8E-CAB6EA8278CB}" type="datetimeFigureOut">
              <a:rPr lang="en-GB" smtClean="0"/>
              <a:t>28/02/17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887E-C826-42F4-90AB-E439D6F1D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297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ECAC-0BC3-4A8B-9F8E-CAB6EA8278CB}" type="datetimeFigureOut">
              <a:rPr lang="en-GB" smtClean="0"/>
              <a:t>28/02/17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887E-C826-42F4-90AB-E439D6F1D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562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ECAC-0BC3-4A8B-9F8E-CAB6EA8278CB}" type="datetimeFigureOut">
              <a:rPr lang="en-GB" smtClean="0"/>
              <a:t>28/02/17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887E-C826-42F4-90AB-E439D6F1D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11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ECAC-0BC3-4A8B-9F8E-CAB6EA8278CB}" type="datetimeFigureOut">
              <a:rPr lang="en-GB" smtClean="0"/>
              <a:t>28/02/17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887E-C826-42F4-90AB-E439D6F1D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948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ECAC-0BC3-4A8B-9F8E-CAB6EA8278CB}" type="datetimeFigureOut">
              <a:rPr lang="en-GB" smtClean="0"/>
              <a:t>28/02/17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887E-C826-42F4-90AB-E439D6F1D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301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2ECAC-0BC3-4A8B-9F8E-CAB6EA8278CB}" type="datetimeFigureOut">
              <a:rPr lang="en-GB" smtClean="0"/>
              <a:t>28/02/17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5887E-C826-42F4-90AB-E439D6F1D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52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o.uk/url?sa=i&amp;rct=j&amp;q=&amp;esrc=s&amp;frm=1&amp;source=images&amp;cd=&amp;cad=rja&amp;uact=8&amp;ved=0CAcQjRw&amp;url=http://www.acffa.org/classes/Articles/Environmental_Science/biofuels/biofuels.htm&amp;ei=9w7aVLDoEo7saOy-gvgD&amp;psig=AFQjCNFzo6uyO7B6nAPh6lQXROLto1HLmw&amp;ust=1423663193894700" TargetMode="External"/><Relationship Id="rId3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o.uk/url?sa=i&amp;rct=j&amp;q=&amp;esrc=s&amp;frm=1&amp;source=images&amp;cd=&amp;cad=rja&amp;uact=8&amp;ved=0CAcQjRw&amp;url=http://www.hrw.org/news/2009/09/16/child-labor-sugarcane-plantations-el-salvador-drops-70&amp;ei=cSbaVIDuEo27abaTgdAL&amp;psig=AFQjCNEQwCxDc0cXzLjAd9_3CRpOA7IVJQ&amp;ust=1423669203546324" TargetMode="External"/><Relationship Id="rId3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C:\Users\posiao\AppData\Local\Microsoft\Windows\Temporary Internet Files\Content.Outlook\Q54RET4T\Resources-Sugar-visuals2-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" r="7017" b="5222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3567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0576" t="18900" r="62650" b="11171"/>
          <a:stretch/>
        </p:blipFill>
        <p:spPr>
          <a:xfrm>
            <a:off x="971600" y="-19617"/>
            <a:ext cx="7380312" cy="6884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447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0" name="Picture 2" descr="Sugarcane being harvested at Louis Dreyfus Commodities' Biosev Continental farm near Colombia, Brazil&#10;&#10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1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51920" y="5301208"/>
            <a:ext cx="5084779" cy="954107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(3) Increase labour productivity via mechanisation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47933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http://www.nelsonirrigation.com/media/accessories/Irrigating-banana-plantation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7"/>
          <a:stretch/>
        </p:blipFill>
        <p:spPr bwMode="auto">
          <a:xfrm>
            <a:off x="0" y="-20019"/>
            <a:ext cx="9138426" cy="6893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51920" y="5301208"/>
            <a:ext cx="5084779" cy="1384995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Surplus value can be augmented by the ‘free gifts’ of nature… 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46724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659633"/>
            <a:ext cx="5886450" cy="4267200"/>
          </a:xfrm>
        </p:spPr>
      </p:pic>
      <p:sp>
        <p:nvSpPr>
          <p:cNvPr id="6" name="TextBox 5"/>
          <p:cNvSpPr txBox="1"/>
          <p:nvPr/>
        </p:nvSpPr>
        <p:spPr>
          <a:xfrm>
            <a:off x="179512" y="188640"/>
            <a:ext cx="5084779" cy="1384995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…but bargained away by buyers, banks and landowners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54025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posiao\AppData\Local\Microsoft\Windows\Temporary Internet Files\Content.Outlook\Q54RET4T\Resources-Sugar-visuals2-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9" r="7017" b="8149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79711" y="2848786"/>
            <a:ext cx="5444819" cy="954107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2. Change and Contestation in the Sphere of Production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34961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AutoShape 2" descr="data:image/jpeg;base64,/9j/4AAQSkZJRgABAQAAAQABAAD/2wCEAAkGBxQTEhUUExQVFhUXFh0YGRcYGBwcHBgXHBoXGBcXFxgaHCggGBwlGxYYITEhJSkrLi4uGB8zODMsNygtLisBCgoKDg0OGxAQGzYmICYsLCwsLC8sLCwsLCwsLCwsLCwsLCwsLCwsLCwsLDQsLCwsLCwsLCwsLCwsLywsLCwsLP/AABEIAMIBAwMBIgACEQEDEQH/xAAcAAABBQEBAQAAAAAAAAAAAAAFAAIDBAYBBwj/xABIEAABAgMFBQUFBQUGBAcAAAABAhEAAyEEEjFBUQUiYXGBBhMykaEHscHR8BQjQlLhFTNykvFDU2KywtIWY4KiFyREVIPD4v/EABkBAAMBAQEAAAAAAAAAAAAAAAABAgMEBf/EAC8RAAICAQMCAwYGAwAAAAAAAAABAhEDEiExQVETIvAEBXGhseEyYYGRwdFCUmL/2gAMAwEAAhEDEQA/APRbzR1M+DcuUFJukBs4C22wql8U6/Ax1QcZbM5JqUd0cm2s0aKsxZMciSVJKsA8bpKJzuTkRpTCUmL0iwqdiG4xKvZRIdw+kT4kU+R+FJrgGAQrkTzrOUGsMeLu+CGq5G92YbdiQGO3zBbFsRQmiQxxodiGtCaHNHWgENaE0WZNnvB4iKWhKSexTi0rI2jrQ5oTQxDWjkPaE0ADGhQ9o40MQxoUPIjjQAMhRKJdHjokkwtSHpZBHInmSSIiIgTsGmhrxwmHERxooQ2OQ5o40FgAdofvFfWQhR3aX7xXT3CFHLJbs7Y8I9AkrIi4Vhq4RUuRHbyUgaGMKtmt0itMkyyokCmnHOHoUEmlIqXoeEvnGrvqZKuhcFoidM0tSB6ZcTJBGcQ0i02SW2WFDQiBhlEZQWvnWOJSMYqM3HYieNSdghoTRatUoA0iNEtyAI3UrVnM4NOiFo60XlWIpIz1iS22QkuBRqtE+IivClQNaHoQ8Xk2MXLzl4jlWc50GsHiIaxtPcf3ooBkIpKqYviQ5xpyh0yxiIjKKLlCUgbdhXYvzbIBm5iuJJjRTTMnjaILsdTLJoA8Xk2UPwiZko8NIl5V0LWF9Sj9iWztFcpjQSJwMVbVZncxMc2+5UsCrygho40WzZjERlxsppmLg0QiHktgYREcaAS2GGGtErRwiHYgL2k27KscrvJjkkslAxUdBoNTGf7J9tVWyf3ZRLlg4EqPqcPSAntRtAXakySWKZToGSlKcl/yksw5ZUjD7OUpCwpIUDwY+kYzyu6RvCMEvMfRM+QpBZQZ8NDyOBiNo8w7O9vZ8rdvidLzlqqeiTUdI21j7T2eeEGUq6oqCTJVUm8WdCsaYscgYcM18ilhXMSDaZ+9V09wjsd2r+9V09whQPk0jwj0dgYdMlpUGUHikiZWLHeNHM00dFg+bs5QcjAGgzaKlRBwTorzWBcgVjWOR9TGWJdAcCYeSRi8WxMiRwcYHL8hKH5g8TIkE6LM2zgjIdIrfZlQ04sTU0RqU+MPs5Yxy5kYaeEU+KRG6dsIJnRZE0EcIEBUSpmtGLibqRclzGpDxL40aKMubWLClvnSE0NMSsKRGm0GJEKAjtxJrhDEPlrphEE0PgIe0Qz7SlAKlkJSMSogAcyYEDEpZEMVMeMvtP2iWCUT99fP/LSVetB6wIl+1GzKLd3MTmL7BxqLt4esO11Ik2kegS5rQplpJjxTbu2Zdon97MthSl9yU26kDLGp1LOY1cr2iWUBIBSGDHeJB4gEOnzaDXG+CNTa+zN0JhjOdtu0BsdnMxICpijdQDg+JUdQBlyirL9odiHjWf8Ao3vNnaMb222+m2TJfcBapYSpKrwIFcFIfBQzIFeMW8irYmny+B/Y3txMXP8A/Nz1hBBwQkgHKgGHKPTrPakrSFJUlSTgpOB+KTwMfPy0CS15Tmu6wNGxJoRBXs/t5SFAy1LTeUlJSTeSQSxoRxweIWVl+WSuj3JZYEsSwwGJ4DjHk3aT2izVOmQlcqpFQApLO5b81DybCNCjb9qAuoS3ePcVdJZV65dReUzuHAZq5O0YK2WBDq+0LKVJF3fCgVKQCAlRSFKCqM7M+OsJ51JeUzrTKmgYe8tMwLViAkKWtRJJADqUovdJLnrnGrsez5ASQhBvBheUo0LA0T8a8NYDpSVykF2QU0liWVFTEoKmTUbwVidIsbHnLk3gUKMtt3cusRiGJwNK8Iydsiac0bj2d7OkyUTWI71aw7s90J3QNR4j1g/a9nWZB+0Kly0qlurvPC1CHURQ0Ob4x5dsu22xNrRPMtXdXhRJQRc1oTiCXPHhB/2v7euSpdnQar31/wAA8IPM1/6RHTCdQ36FaJbWctna6UtZUFS2OqlvSjsJZZ2fEx2PIzbF/QhRn4jNljn3Pq+ba0vSJja0nOBYkNEqJYinFF6mXhOjkxb9IrolRKEHSFsPdkooHaIFza0hxBIakNEgwCdk8q0GFdd3MRp3coal8oXwH8RGQYYRFlClaRyZKzitfcjR2KxELuuMQ7Ut0qzy1TZqrqEByWJbLAVNS0Ze1+0azyzvSrQE/nKAE1wzKqtpA5Bpo2CZXGJEy+MYdHtOspwROPJCj7kwK7UduUWiSqXIM2UTW9dmg503UYYZxOoE16TPRLXtOTK/ezpaP41pT7zDUbcs3/uEebx4JKdAF9Ele6GWpBUpRUVFzeP+IpdvwiKNqsYlzAhMwLSTU+EM5bEBn/SJcr4Kaa6n0Z+3LNlPT6/KPMvanLVaZqO4vzHSkAiYyEl13twmhN5DqoKCuuW2BYZc1BKkIvXykYh6Aij8YtWnYkr8qUlKheDZBTKSXwLP7oSsnU0938vuC9lTp0pNwFISHUk3QVG8B+I/hpEFvs02YU3lFTbovEBgwOXSCcghUqWrMSwk800iGauqnqS56wupc262BFmkLCJhFLjEh6gOACxxBcVjadj9mC0yAZkwDeIw3izq0bSM1YpoCkrISQtBBBF4EAlNRn4k+UbKQSmUlICRVw2Ay055RakZZJNx2IEWBKZkxIdgSASKnHHyjKbXLSlsf7cAtmm6v0cxobXtAImFNbzXrzKGRJAfHBozcxYMpYIDHf8AEB4S7OT0YVOVTDfDJjdAS0znL/4QPRoKWRQ7uUc0zATydP8AtgcpSVIKggJunIkuDreJwb1g+AhWzLwP3iJ6C17IiaHuuwrdq2fGMlsjRUlRrpKJFwknfNSwIJZykFhiNXxMZbaW3ZMtSQbLepnPWmrt+FicB5xd2ECcUz1X0vuhRReAxdiE6caYVgPtbstapk4qlySQWqVITX/rUIyxJp8meNNyTa2r11Cdi7USGQPsUpKQ4BM2coirl98E1VnrGt7P7XsikFM6WhQIZsve+mceeTOyNqSgXkyksSa2mzjTWbwMV7PIWld1TGn4VhYdnDKQSknkY3OhUj1PYO3bHLUAZaVOmYlb5TJUxKULHGYhbq4gHVw/tCs9mtUszZMsImIDpb8QGKT8IwlmlzBMmC6pzkxepBp0B8oK2WdOAYoU2BdJwgtBqW6AE3ZyEllTEOwcMSxIBZ71WdoUa3anZ6zqmElJJIS5BoTdS/rCg2M9cesj2y80JJiIKhyY1HZal4Q8LislMBdq9pbPIICl3nNbrG7jjXhEui7ZojNjgmx5ta+3i1KV3ITdfdvCpDEVq2NRhg2cR2T2iLRWb3a0EsQBVJYOAUu9HNc8xhE2hWz0ibOyjHbV7fps6iDZ5pAUpLndJukgqCSKpzd8CDnEsrt7ZiHEucQc7g+cY/tptqz2giYi8bqkbqkszg3kl6VSkYRTexN2wtb/AGjzpoBsyFS0BKnUUpWorDEAOWAuuag5QBR7QdoFYR3iKqCX7sVcgB8A9Yo7O2mb3dIZMnvSsoYOoKYh9ClJCaMKZxT2gsy5imIZEx+pZJ5boMZ2gu0anaG1bZMeVNmSJiSzpMq8ksXqCquEZW0WUBAWwrddhTcF1Q5kg+cNl25at4brY3gUhiQHfle9ImsSns10EKKVqzNHCVNUOfFBIWP8wXJmmXMdABZ/EaF8XdsPhGgmW9AlKJAKjkDSmPTl8YA2qWoA+FlOAThg9H4husSlhLF4pMwApKQsZlwoUpiBBZMt+QmhQnWRJDOkrRTgbyfQgwDnnAnMN7j/AKYubGnlIMsJWlLiprUggsboGPwh0mw95MUgPda/U5YHR2UeGOULqaWitZZwSpCTdN1FNSotTFmY5iFtGZcF4ABwONa4uaXSmjDOFLWmUs3pZUxTvXNEgMFO2Ts0Nte0RMJISpAoGEwirKq7HQ05Q1sRVNNIt7EtACCkuzOKE4s+HAg+ekWJZUVi6lSnoGT+JqYtmIC2O0ELKipKjiA6sOBKdIMSbaovUJYgFiaZpOXnziW6Zo3sCkpWFMzBKiOIfJnyLeUbDZ61G8asCctd6lOMUbRs9NoHeG8VMQKsEkOxwJJwLExXsCyouZqzgbmQBCaFxXNmJ6GKRk5W6QW7QWZSZdypUUMag4jUZk++MyZV1LKDcw7gOS2RwEGdqlgGapaMraZiglQUCN1xxBimEIvgilndXyH+YD4xoNhTpSrDa7OogTCBMlDMqQUqYDN0iYOsZiyE3VnJh/mHyMKbNKlAkgN+VKR6JAjNcjSphzYlrmItCTLvi+kAqQBeoFJYEpIAqXplEHayx91PCVJF8oSX4YYYglqv5CDmyu2c+TJQjv1CpIASHoaFwOAzyivtntN9qu/aCucUPdK0pJS7OHNWoKRk5LsQ8qpLS9r37mbs80gCg8XwAgypx3akncICjQUOBfRlP0Y5xKmzrCbwsc0JZ73dEJA1KmZmzhgWVMm8QhRcpFNBka4ChpQaQa+6Ic7/ABKkDdpTrRLUJhUXUN1YYuA4o1NR+sOsptcwp3lBJISVqKQHJb8TVZQpweC8y0iWkJUSAQXUkkGgJ8QqHZq8YCm0LJdalAk3bpL/AImIPLB8d0xSdqzaLg4XXw2PQkWGUkBJtthBAZjPchtd3GFGUs+yJ91P3CC4BcqANa1GRjsVofYy8GPb5m32j21mFSu7ASkYOHU2tcH0aGbO7cTQp17yHqGAx0PSM3atmLQpIBCiQ56vQgw2zWGaxAG4aq3SbviZYbIH3tBGblvZ0S8puO0vagrklNmViDeJcHwhV1LEHBwTkzRgZ85SUyyVNLLukAEPRsXL1Z+USKtCpbpSu+l2AKWBLdWeucVSpSQqXvN/iAxrhnww90Vqsz1dC1aUhYUA9ElaXDDdUkilGcXojtNjH313AlK0jgf0mD+WG2OylKgsqqQ1N4kYMzAAHV9cIntUiYjELCrpKLzAl2xSGISzijxMpxXLKUnwhSLcyS6gky0sxAcs4IABijZ7WlQZaiSUijk1SogAuWDjStRHZtlQSVTVbxFRUPmTlhxAitMsgISqWFYlrwDAa1oxJcCppDc00QmSTpxSuZcDIxcn8JCUgMAS+NX91bdqtCJneEuVlO6WcBV05gNi2OkQFPdpYkDEm+KqLVJGXLTqYgmKvBJAcgMFJDXyTiQkuogUrkwg3EnJoqd5NIIF8O5CScnwyBwOWsWrPM7pUxCmVU4pAdsTQ1ca6QrNZlgmYsm8KgGjcSMjkBljpEk7vcJeAL3lUGW7XGoeg9whXfAlk81I7tS1lctCUJS0ugvBKgpJSR4atRsW1gWizqJuqDYYmrApJ9IvTJ11appVeXMdV5G6kGocDMGr61ilZrHMmFzeEvNTNe4JOZPpjD3XLKTaXI9NnulSkXmBLF8qVFHoekELBtAoClhsHvF2AU16oGavdwiW0IAYuU0cgUuhvCAMwaA/OB0i0TlqV3Sd0pKC43Qmji9rw9Im9XBMJvImR26TfVfvDecmlHc4VfSGIkAKUCpILAsaChYipd2Ji1OlIlIFwIUp8SN9JrV/xClNCaQKnziCAwcdT+kVpl3L83Fk1wFTXQCS34i76AHWJjNa9keINRgHqXAD+sXrJZQlL3VFdQpvwvUJwYFsc8RrDkDvUkKCbiKKOBScrvEs3nCciHm81IVktxQhLTAhyog3LxJo/LmeEWZKbm+FHeSnIHAM484pJtiEKdSElDFISwbNicKg/ix54QPXObAY64jGkQm+jEot7ph20zkliVEsoUcCmeWkdXYLOzX0t/E/uMAEKcYh+RrwxhyZihn6CG2+4nCX+xfttjkoSe7qGUFeIYggFy9XIgYZSASLqqZlfySIu2dKpm5iSzebn64QQVYkUN1ywepxzwMZSnp5Ilk0KmBFy2NMMofZpBUWHP6rBgWZJHhFRj8ngfLmCVMdTsXALOSxGQ6RKnd0SsjkmlyXFSVlJMxa1MCwUoqalMYDbQnslHNQ8rp+MFZ215bGhNWZmLtoSICWk30pSzMolzxADMOUXjUr8xpgjNyuZCiYqYoAUJ3Qz54k8INT9n36IClFKRQY5V5sX6xS2VZQhd4/eAOwQ4c8CpOhdsYMSNuKlgplyZSZiqOpPeUJS794SktWgTSLe8lXCNZ7zVcIiRtK0MO68DBm5OfV47EqtqF8JP8Al/7UpCU8hCilKVclac3SjX7Z7LWoLaXMQtKsFKUN2iarJwDlWuAgXtlSpcxKChJCsCFXkuGBZAUWd3y8R0j0O1WAKxRXVyDALaOxFrxllYTUFwSOIqCekZcGssC5RibEVWgpQgYTA11NXcYurCvq+UbTtRaJtklSrPbESpveTCqWZYVeAreVfcXlAqAIzfrDdn2BSFpNwpCXrdIbdPlGm7YWL7XZLNOlJvmXOQsOCCE1C2cjMJPG7nEqVjjhqLMJtXsvaZaftYW0kBmQ94Gvibw1IDmK2wrAq1J/eFIv1a7eUpiaqoRR6l8gMo3Gztqy097JnqARNRdrhXxOcqH3R57smzTbO6JgKVlRU+RSkXQpPB3rEYJvIuxeXA4KKjwjV2bs9a5cuYJYkzEEF5L3irQlTByzYAcHOOUl2Oa6Um6CkG8UJVeKv8RXWhyLZtk2is+2pktMxQJ3ASXyBFDyvf5hrA3tbte5bUzZSgpM6zoWuXlfdQVyJABccXjpmqWxzZVNw8gFt1klIZShMmLZ6mgxD3hVRcgs0VLMoFbLmd1IGiSCasRdAcsS5yYdIO2+QFBExKk93MS5TmlQJCkkZKZL0yIL1i/tDa1hnyZSFST3kpITu7veJaqJhusAFVGLVwcxhFqrlv6/YMU7xU9pGcmWtJcSZPeqSTdmKF4Ev4kgZEZvjSsctGxJikiZbJ4SCHRKSQonQXUm6niXcQ/atunLKUSpaLPKSAyUYE1q48bYVo4LAZjVLmVQlAKMCZgYHiXYP/CH0i/PJbPT8/t9RRcI7L16/Qh/au80tCbxoFKALBsh4QwwpQCDtjss1YdiQKArcVNavg50pkIobKt0mzKUsSZZU2K1ksGLhF4NUsah6NnFnZ9mtlrDJSpKMAlilLGtSfwgOwJZhDaxxWqX7v8AsJxWRafTINoTpMqi1Cat6gYPoUvlgQovEVktM2c6gndGCBg+qjgEjkHNMjBwbFsVlTenzPtMwfgR+7B0K6XsDhhpGX2ptpRdKSEoyCAw88+dImGZz2xrbu9l/bGoxW309UW7Xs9EsPNmuo1uS6mrUJwSak+UTWJacZctMtLbv4lkZrKjhhQBs4z1hda3V4QXJfPFhxOsGO+VL3lBxkOlGVwHuhvG/wDJ2/l+392RmelaYcsuz1CWmmJ8+HWpgUNxLE5uo8cKRIicpW8qld2lcPF60iFRJLNTU4nlArXJz4sbjsyW0rld0lgvvb287XW3nar4XR58IoKlu1Wxx5xcNncEkgEVSC7qA8V1uJTl7jDWBDAgM9Xxf01rD4o6HapkUuWn83oYkXKAxJ8h8453CsfcYesqI8Jpwh2TZPszx7t5+Y+s4NyLDMI8JzqW/Djn/WAVhlusXnANCxDsTVtKPWLs5QAxWwehUCS5YBwK8TGGRWzHJj1b2R7YtXdpugi9UcgCQ4blSB1kkglMxZ3EB01qpqhn5ZRFbJV5lLUEuKg5AUgnP2UShM2ahaEoSlQSQQFg1BlggE7ovM7sCzsptVHbY2hjqO36g1Unfmh3BW4pXM+jxYsVgklBVMmTUl2QhMtKr5e7ValgJ5sc4kl7QEuYsFQSQoKDuL1MAoc9a8aiK1mtckLCzM3q7pFBVRBvYMyjRhFJuroq3V0E1fZ733aR3LXQtSgCoywT3rrwMxSSShOAUEjF4h2okS0pmUJW4SoKBSQ7KN4O5DM4hWqfZ1qWpFmdJDIF5VCwcuFMKueuEBjJmkMUKIAISMkuXN1zSpJh6HLcuMNUrv7nZllvEl8YURfYp+ioUPw59zs1xPpOeFZLA4GWT7iIpG1MDeUs8pEwfODakpepHn+sMmJBo48/1iSjH7atyFyZglzpgNw7vdLD01KKUzcRQ2XbO+snd357pTdUmWoh6sKOA1asxLYtBvtYbQizTikye77tQPivXSCC1SHrGc7FWYoWu4pKj3aHC3CapSS7VpeLUjeEU4N9jGcnddwhszZMmbMCJz3QySgqKWSxANFYinLrGB7TldnUUJXNKkm6Vqu5MG3KCicDqY9Ul2Im0JJKAzHdcilVAO+TeUYn2l7OMuz3zOWu9ODJLAVC1YcAIc9PlYRvddDDo29aLpT3qyliLtGbMMRR3MFLZZps1EolJC0FSCDQgeJNMSCQsPg/OM8mVduFwb6bzab60MeO4/JQjabUlFO5LmmakEkgJWBgLrl0uPTGMp3sRkbS2Kib6EGWQDeF5AdJN4U3UglTkOMHpFBU9luxAIfA46YRdVbFsEouAlibiEu9M6ksc3fjDdsS1KRLUF7zqd1ByaZV0PrGG11RyamnTDabdLVZ5LAuUqDDAqBmC8osycR/KYG2nZyppSHAujeJxGJCQBUsVK8hVofYCqXJT3pCaFSArNyQ/EUx5iKc6aSlSlrUpAr3YYX1muTtLAYklswBChFqRmoOM3TCt6xWRKFrBtE0h0hmAPE4k8swRfMMtu2p86iyES8BLQLqADwz5l+cAEzApfez1pf8ugGACR4UjSO7T2iLt0YEOTw0rhA8KlK3v/Hw6IqUpPyQ2XUr7Vt14s+6MOJ1+sucCUyyohsSaBw9MyMhz0i+JNwJWtisndlEGgDi9MGQcUGcWLJZySSpW+ouSaUxpk5f3AR1bRRvtjiOsclCQxLJFb2IJ4hn4Q0yVLZRLS3ISAXdjW6Mg711fi08xV4Jvh0A0GCl9cwMz0h4SqYadSAwDAAAAZAAADhGTlW7Mb0rVLkqzplWA6cIvTLOEhMxT3QkqL54BA6uT0EXLNYUpLs5xc/DSKfadSilCBgXJqA7Mwrz90Z3bMY5dc1FGcM8uVOQVAu3F6B8oarHd0yiT7Gst4eq0j1JjW9jeyyZ6j3i0qCUuRKN4iu65YJYsc8s8tcmWGOOqXCPUg72RkO+UnMvx+jCNumfm9I9Zm+zSyKretKS3hBl3SfUiBEn2fpuhVAVKKQFlTUBLk0bwkYZxxv3l7N3LeB9jz0TDjfL9YKSBNWkXXIukuVqAJc4McY3lj9nsszEJV3aUqSXVdvBKxdupLqYhTmru6cKwU2X2YlSb6J8xEtSVbndoCwpCkJcoKQ6mVfSxS4ugsLwhS9vxNWvpZMsM3xFfqeXTLOpalJIReSkEpUshRBxuvjUnyi2qz2pISSlq3QkqJa6xCgDuXXSGKSah+MerbC7LIVJCp9pmJWoqN0EAhF5XdggpJSbl105EkZRVmdlBInInSZiZzE3gpwqpUzEi6WSU4mpBLAUGc/eMIp0voXjwTPNpmzrROXfmgOzFRQFMBgBdwwwDRf2RstUpffJtQkhOKjIUtx+IJSAQcMDrHrSNmWEkqmS78xQF9TKrkB4gKAM/CAshcqTKWhShcl3gq8GKkOWo5oQ1Kxyy95zVOK7bbfwbRw92Ddn21VpcyVyZqEsCZlmVLJd2ITvbuQOZBg0nZkgj7yRKfggAe6MD7M5hSbSpPh3BjgoXzToR1eNunaatPWPcsw0olOw7J/cI9fnHYYNqcPX9I7BqfcdIMTtprSa2dSSdVy/90dTtH/lsf4pZ/8AsgipBIZSEmuBAb1BhirBK/upZP8ACn5RNovcC7enqm2abKSDeWgpAYYmmRIzjL2VE+zX1dzNAdNQlxcShKSVKIIu7ozEbSbshBqG/kk/GXEUvs+l3cA4uESvgiKjNxVIlxvkr2W0mUtIXNSkKklTlgHUSxD509W5472hbDmJsqZn2mZOBmoCZaqupTpBBdncthnG9XshIDC5QMHlJdtHDRju1OzlTwmXMlTlIQq8kJDBRYgpLKJCWOTHlDeRyaEoKKZj+2PZhdi+yqmTb6VJ7skJI7u6QpgHJUN9Zppxj0SR2Vs6Ui+kzKeIXy/EpCiIxe15qJ4SFyiyVPSYt8CG3ypn+EGpHaCQwTMl2kUYlM9Z9LwHp0gkpUCcTQTez9mShREpIASXfQA/mMeb9gjLnzVSJ6zcXJLXjS8ChsTQsD5QSt2z0WhQTJXaJj1uKBduKgpiOLQ+w9jZ6f7AgalaX/zPBFUt2J/kg5P7J2Yl1W5shvIDDTH0iGf2XsKQy7daFDQHdbiyCBDJfY+Y7GZLBbB1E8mIESf8CBZF+aoAYgJTd50WSYXl7k6f+TH7fl2BDpsvezT/AHi1Mgasm6Co+Q5wIlqSgInEhcy8SmWagBiy1s7m8xanpHo072eSq/ezCBiLqA9Mj84x69myEmqHqWBWBhksgj0bnq1JVyYzuO8gNZEKmKUpiokuSR4lEuaDKC8mQlSQtaSEAsog/vFaJeoGpr8pO/lvjKls2ExCCz1CSMCz4RFbJylkXUkoAZKUC8EpyAbGJ1ajmVy3oiXL71eAD4AYJHAZfODMqUAKBoFyZ81IaXZZxOZKFfBPxiSXLt0xrklY/wDjUPVQaIlFsyl7PmyPgJlMBu0soFCS+Cm8x/8AmDli7J2iYgFdoKFZpMokg6OCx5iOH2ZqJpaR1lqB/wAxeCMafJri9inCSk2edrxjcezvtBLsylCaWStISVaFJUUvzClfQLWP/DBZ/wDUy34pI+J+EPR7LlDG1gcpKiDyIUYM+KGbG8cuGeljuO5pp3tCsSVXby1F23UU/mJAiDaXbKXeQhi530u1Gwv1xLuwyBrAmV7MU52hSv4UJHvctE8n2a2eoUucdPAH4eER5q90+zp7Nm3jSLM7tUe6K1KSLqixCWDMkAgEu7lQFcSKRRm+0kd2FhAC3H3d4F/zXjdBDZNjBWV2DsafGZi2/CqYoeqQG6GC8jsjZG3ZKANCtaveS8VD3bgX4lfrgbyy6GNne0Nd5NxIIIN7cUQk0a7gdXxyiKZ2vWEKIUoqLkJvGjhIAJOQug9I3Kuy1m/upPO6CfWJE7HloG5dDaJAPpGi9hwKqiLxJdzzY9p7XMSLqVlZZ1BQAzZLIxFScjHJ8i02xkKlqlApAKld4XIa8p1JGOj+cekmQofjHU/BoiFDgDy/QiN4ez4ou4wRLk3ywVsfZv2aSmVLHFS1BO8rByWJwAGNABE65c7Ip6D5H4QQRax+T1V8jEwtXBI5Jf4gxvuSATZp/wCZP8xhQZNtOo8v1hQ7Eay+1WNeAjqQ/wCYcmiJSzgKRH9pOvp+kIZNMlJp4j1iFYOpA5/pEU21NmYYm1nUnrCYywJgGJJ6/IRHabJImp+8lhfAv55NjDTajrSOy7SOD8oAKn/D9j/ueTKX61r1hfsGyD+xRXUqPoSWi+ZobEenwh8mePzDyMO2KkV5dllJa6iWMwyW9wEWARgw6Jhilg0Dn08qRHfGmesTRQ6clOO5zI92Y6RTSklThQut4TQg6g4K9MM4sTpwLM9OnuiuWhNCOzJiSSksS1QRiOuIisqySspMv+RPyi0tSFC6tN5OnxfrAm07IN1pMw44LL+RAPqDzid0BfRIAZkpHIN8YkUtqEDqofERnv2JPJIKxzOuX4cK6xIns7MzmJ6J99BpCt9g3DhmNkB9coRmZt9dYpWDZU1H9s40KXHqt4L9wkDBPHEfGKi7CgeS5o31yjolk4sOZ+cWpkgYh+lffESkNr6e5osR2VZhq31qBFmXJaKXdq1PnCuTMvfABfuDNjzr74jmS5fENpVv5ogSJn5T5iOTZKy1G5n3NDEOmS0keIH/ALfiaxTtC1DwqbmH8iAfhDplkWcvX9IjVYl6QwKap83G8DyY8sKxCqcp968Opbyi6vZi1YjyA98NTs5Y/Escw/vBh0BWVabooR6/GKq7fy6CCZsB0STxF34x0bO1SBzr7oKAEmc9XMMvpzB8zBobIfBun9YkRshWv10h0FgIN+UeR+cKNCNmHQeX6xyGBbXaPoiEZxVkPKIVShqYklkCjn6rGZR0SycW8oeiygc4lStOpjt0HMwmMb3Y+hDxLHCGiWNT5xIkDiYQDFAD9GhpWOMTEJ0iKaE6wCFe5wjX+piKkSom8fX61PmYLQ6IlpERKVFwTRhXr9cvKOOnSC0FMpb2kTd2posJWNIeFvCsKKJlqJ0MOXLX+FYHMP8AGkWy8MVAFEXekDeA6R0WhOsOBitMlKSXSx1SoU6HFJ8xwgAthY1EOBGsCLZ2glyqLlqCtGGPA4H3xWldpkkBpJJNQTg2QdnJaFqSdCNICmHJu5NAOR2gU37kDgSflHT2gV+RI+tT0yilJBTDoTDwBnGXndoV4AgcgPKKk/b6wCbx+DYaQOaQmqNoEDQQlEDFhGCXtOZU3lZuxLVf9YrrtSlVKlF+PXPjB4iCjdzrVKRUzAOvWKs7bVnGK35Rh+85dY5MtOB4vl9aRDzpC2NertFIBa95uP8ATFPaPbKRKuuuWyixqSwq6qBmDRm/th+FaxWtMuXMBvIB+sWeGs8Q2DO0PaAhKgkIJcAhRTu1wqAoiherRFL7UqXVEwAUoC7HQP8AXKAwkoYYskMNBQBmwyHlEZlIFQlgNCc8aPCedAHlbWnfn9B8o5ADvBoT1hRPjj2PR0SjmUiJUyxwimdoSxRieg+cR/tRAwSfT5RtZVBMc/SOpOjwKVtfQescVtVWghWOgx3fEw4rAgEraKzgw6Q029Qz60idQUGZkx8IXeDOnoICHaH+L16RCq3JFQs+sTriFo0qXq9enlDftidR1p5PjAJO2EgZk8secUbZtcKrd824eVITyRQtSNIraksYmIVbZlD8R+voecA7PtCXgUqvZMXHLCHzp4ZV5JOgBqajIj49IFNS4GmmEP29KvGpNQAw6nEgf04xb/bSCNz1p5M4jJfakIUSJd3UsSdK8XhftZRLB0vmGf5xHiaeRXRq021T7xHImmowEMm7Sr4khtKg9YyotD1JKtC51f3mOGfTQ9OP6Rm/aOyJ1mmm7XzSSeXziudtqbFTM2OGmHSAxm0xy54Y+fxiMrxJo5rz+vjEvNITkwnO2he8Qc6P7n+sYjFpGSRyZsP6+kDJc4OHB1B5lvlEoW3mPgK9GifEk+otTLS7SRRtOmcMVPUdMK6saeeMVlrFDpx8x6mIDOIcPUa8cKecHiMTkyebOPOvKmHX9YrqWsukAkGv15Q6XdJc1xJrxBwh/eihy10xakK7Fs+Rt05k0w6t9dY4qaw+B5/pDlTtR9M/R4jRMGWHEcHgC0I3j9efKGlJGXP640whq1qfEOzv5Z8lPEwFGcUx+uUOg2IbujZ/XrDfr5CJTLFQCK1A0pX3Q1UotQgHQ15wUAy8dIYS9CIlXJGFOYhgR/QtWCgIiRHImEg6DqK+6OwqFuHTnCJ98dhR3s6jvzMQzlnU+cKFGMyJFNazqcNYsTVFhXL4woUY9CCnazTpHEmiuf8AphQonqBw4H61jqxChQhktjoafmME5ZdAfT4QoUa4fxsceSvPO99aRn5yz3yQ5YpwywV8oUKOh8FSO2E0T/EsdLppF2XXGtPimOwo4nyYlazGvlF4Go6e5UdhRBLGWYV6xEhRrU+GOwoOhB1HhPT4wwn70c/hChQ+oyGUfD9ZpiYmo6HrWFCgZTIpn+ke+Ek0H8PxjsKJRK5HpFRz+MQE/eNkxp0hQopcB0HSzh/F9e4RZlHdPL4x2FDXI1ycNQX0/wB0VVY+XvMKFFvgYySaCFChQyG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76" name="Picture 4" descr="http://4.bp.blogspot.com/_bCtjimzvLvA/SrwXFh9PKmI/AAAAAAAAAes/Rt-L2EfBnQY/s1600/JohnDeereThx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2" y="188640"/>
            <a:ext cx="5084779" cy="954107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‘Modernisation’ is leading to mass redundancy…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35304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 descr="Prime Minister Kamla Persad- Bissessar, Legal Affairs Minister Prakash Ramadhar, left,Food Production Minister Devant Maharaj, second from left, and Housing Minister Dr Roodal Moonilal, right, celebrate with ex-Caroni workers who got land leases at Centre PointeMall, Chaguanas yesterday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57" r="9351"/>
          <a:stretch/>
        </p:blipFill>
        <p:spPr bwMode="auto">
          <a:xfrm>
            <a:off x="0" y="-31714"/>
            <a:ext cx="9144000" cy="6889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061" y="5229200"/>
            <a:ext cx="4608512" cy="954107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…and alternative jobs can be hard to find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86674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 descr="http://www.jornalcana.com.br/wp-content/uploads/2014/05/s1.reutersmedia.net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9" r="6968"/>
          <a:stretch/>
        </p:blipFill>
        <p:spPr bwMode="auto">
          <a:xfrm>
            <a:off x="2855" y="0"/>
            <a:ext cx="91411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5084779" cy="1384995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For those workers that remain employed, unions have demanded fairer pay…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4649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 descr="NFU British Sugar Beet Meeting East Of England Showground,Peterborough on June 18, 20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26"/>
          <a:stretch/>
        </p:blipFill>
        <p:spPr bwMode="auto">
          <a:xfrm>
            <a:off x="-1" y="-1428"/>
            <a:ext cx="9144001" cy="685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5084779" cy="954107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…while farmers’ unions have demanded fairer prices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14809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0" name="Picture 2" descr="http://www.suedzucker.pl/img/Sudzucker_serwis_plantatorski_slide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7" r="45905"/>
          <a:stretch/>
        </p:blipFill>
        <p:spPr bwMode="auto">
          <a:xfrm>
            <a:off x="0" y="-12136"/>
            <a:ext cx="9144000" cy="6870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51920" y="188640"/>
            <a:ext cx="5084779" cy="1384995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Labour can also act collectively through direct ownership, e.g. a cooperative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72883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 descr="https://ethicalsugar.files.wordpress.com/2014/12/diego-river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40"/>
          <a:stretch/>
        </p:blipFill>
        <p:spPr bwMode="auto">
          <a:xfrm>
            <a:off x="0" y="-22515"/>
            <a:ext cx="9144000" cy="689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47864" y="5649109"/>
            <a:ext cx="5567536" cy="954107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The social relations of capitalism reproduced through sugar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54184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194" name="Picture 2" descr="http://axisoflogic.com/artman/uploads/2/5_000_kilos_of_hoarded_sugar_found_in_a_house_in_Caracas498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6" r="6390"/>
          <a:stretch/>
        </p:blipFill>
        <p:spPr bwMode="auto">
          <a:xfrm>
            <a:off x="1" y="1504"/>
            <a:ext cx="9143999" cy="685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55776" y="5301208"/>
            <a:ext cx="6380923" cy="1384995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Like corporations and cooperatives, state-owned businesses can develop their own pathologies too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42008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posiao\AppData\Local\Microsoft\Windows\Temporary Internet Files\Content.Outlook\Q54RET4T\Resources-Sugar-visuals2-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9" r="7017" b="8149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79711" y="2848786"/>
            <a:ext cx="5444819" cy="954107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3. Governing Labour: The Role of the State in Accumulation 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72792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44" t="9052" r="31781" b="6250"/>
          <a:stretch/>
        </p:blipFill>
        <p:spPr bwMode="auto">
          <a:xfrm>
            <a:off x="-19578" y="81374"/>
            <a:ext cx="5517864" cy="677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79912" y="5661248"/>
            <a:ext cx="5084779" cy="954107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State management of ‘flexible’ labour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2" name="Donut 1"/>
          <p:cNvSpPr/>
          <p:nvPr/>
        </p:nvSpPr>
        <p:spPr>
          <a:xfrm>
            <a:off x="2627784" y="4077072"/>
            <a:ext cx="648072" cy="648072"/>
          </a:xfrm>
          <a:prstGeom prst="donut">
            <a:avLst>
              <a:gd name="adj" fmla="val 2310"/>
            </a:avLst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Donut 4"/>
          <p:cNvSpPr/>
          <p:nvPr/>
        </p:nvSpPr>
        <p:spPr>
          <a:xfrm>
            <a:off x="3275856" y="3771827"/>
            <a:ext cx="1728192" cy="648072"/>
          </a:xfrm>
          <a:prstGeom prst="donut">
            <a:avLst>
              <a:gd name="adj" fmla="val 2310"/>
            </a:avLst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Donut 7"/>
          <p:cNvSpPr/>
          <p:nvPr/>
        </p:nvSpPr>
        <p:spPr>
          <a:xfrm>
            <a:off x="66265" y="5787043"/>
            <a:ext cx="2691833" cy="784951"/>
          </a:xfrm>
          <a:prstGeom prst="donut">
            <a:avLst>
              <a:gd name="adj" fmla="val 2310"/>
            </a:avLst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638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42" name="Picture 2" descr="http://www.rebelion.org/imagenes/148810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9" r="8835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51920" y="5301208"/>
            <a:ext cx="5084779" cy="954107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State repression of labour ‘unrest’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77888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266" name="Picture 2" descr="A shanty used as barracks for workers casts a lonely figure in the middle of what previously was a forest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47" b="5347"/>
          <a:stretch/>
        </p:blipFill>
        <p:spPr bwMode="auto">
          <a:xfrm>
            <a:off x="1203" y="0"/>
            <a:ext cx="91427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5229200"/>
            <a:ext cx="5040560" cy="1384995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State protection by criminalising, blacklisting and shaming abusive employers  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51957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97"/>
          <a:stretch/>
        </p:blipFill>
        <p:spPr>
          <a:xfrm>
            <a:off x="4664" y="0"/>
            <a:ext cx="9108504" cy="69064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99992" y="260648"/>
            <a:ext cx="4330824" cy="954107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Going beyond the state: transnational campaigns 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58001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 descr="C:\Users\posiao\AppData\Local\Microsoft\Windows\Temporary Internet Files\Content.Outlook\Q54RET4T\Resources-Sugar-visuals2-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9" r="7017" b="8149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51620" y="1228397"/>
            <a:ext cx="6840760" cy="4401205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4. Conclusions</a:t>
            </a:r>
          </a:p>
          <a:p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Sugar producers are under pressure to discipline labour and squeeze surplus value out of them. </a:t>
            </a:r>
          </a:p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The techniques they use to do this call on established hierarchies of inequality. </a:t>
            </a:r>
          </a:p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But through their own efforts or in conjunction with the state and civil society, labour can fight its own battles.  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61278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22" y="0"/>
            <a:ext cx="9150021" cy="687776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5949280"/>
            <a:ext cx="6120680" cy="523220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But first, three cheers for historians!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73042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posiao\AppData\Local\Microsoft\Windows\Temporary Internet Files\Content.Outlook\Q54RET4T\Resources-Sugar-visuals2-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9" r="7017" b="8149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49590" y="1228397"/>
            <a:ext cx="5444819" cy="4401205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Appropriating Value in the Production Process</a:t>
            </a:r>
          </a:p>
          <a:p>
            <a:pPr marL="514350" indent="-514350">
              <a:buAutoNum type="arabicPeriod"/>
            </a:pPr>
            <a:endParaRPr lang="en-GB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  <a:p>
            <a:pPr marL="514350" indent="-514350">
              <a:buFontTx/>
              <a:buAutoNum type="arabicPeriod"/>
            </a:pPr>
            <a:r>
              <a:rPr lang="en-GB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Change and Contestation in </a:t>
            </a:r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the Sphere of Production</a:t>
            </a:r>
          </a:p>
          <a:p>
            <a:pPr marL="514350" indent="-514350">
              <a:buFontTx/>
              <a:buAutoNum type="arabicPeriod"/>
            </a:pPr>
            <a:endParaRPr lang="en-GB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  <a:p>
            <a:pPr marL="514350" indent="-514350">
              <a:buFontTx/>
              <a:buAutoNum type="arabicPeriod"/>
            </a:pPr>
            <a:r>
              <a:rPr lang="en-GB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Governing Labour: The Role of the State in Accumulation </a:t>
            </a:r>
            <a:endParaRPr lang="en-GB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  <a:p>
            <a:pPr marL="514350" indent="-514350">
              <a:buFontTx/>
              <a:buAutoNum type="arabicPeriod"/>
            </a:pP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  <a:p>
            <a:pPr marL="514350" indent="-514350">
              <a:buFontTx/>
              <a:buAutoNum type="arabicPeriod"/>
            </a:pPr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Conclusions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49350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posiao\AppData\Local\Microsoft\Windows\Temporary Internet Files\Content.Outlook\Q54RET4T\Resources-Sugar-visuals2-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9" r="7017" b="8149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79711" y="2848786"/>
            <a:ext cx="5444819" cy="954107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1. Appropriating Value in the Production Process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15066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http://www.guyanatimesinternational.com/wp-content/uploads/2013/01/Skeld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9" r="926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51920" y="188640"/>
            <a:ext cx="5084779" cy="1384995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Factories in the fields: industrial discipline extended over agriculture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2382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http://www.acffa.org/classes/Articles/Environmental_Science/biofuels/harvesting_cane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79" t="1789" r="3350" b="1573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51920" y="5301208"/>
            <a:ext cx="5084779" cy="1384995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Appropriating surplus value, i.e. unpaid labour: </a:t>
            </a:r>
          </a:p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(1) Increase the workload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81504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c3.staticflickr.com/3/2699/4391062515_469024d113_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68"/>
          <a:stretch/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5084779" cy="954107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(2a) Lower the wage through indebted migrant labour 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11778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 descr="http://www.hrw.org/sites/default/files/media/images/photographs/2004_ElSalvador_ChildLabor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5084779" cy="954107"/>
          </a:xfrm>
          <a:prstGeom prst="rect">
            <a:avLst/>
          </a:prstGeom>
          <a:solidFill>
            <a:srgbClr val="EEB5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(2b) Lower the wage through child labour</a:t>
            </a:r>
            <a:endParaRPr lang="en-GB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48448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</TotalTime>
  <Words>323</Words>
  <Application>Microsoft Macintosh PowerPoint</Application>
  <PresentationFormat>On-screen Show (4:3)</PresentationFormat>
  <Paragraphs>39</Paragraphs>
  <Slides>26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Richardson, Benjamin</dc:creator>
  <cp:lastModifiedBy>Rebecca Earle</cp:lastModifiedBy>
  <cp:revision>77</cp:revision>
  <dcterms:created xsi:type="dcterms:W3CDTF">2015-01-27T15:01:42Z</dcterms:created>
  <dcterms:modified xsi:type="dcterms:W3CDTF">2017-02-28T07:11:37Z</dcterms:modified>
</cp:coreProperties>
</file>