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2" r:id="rId3"/>
    <p:sldId id="259" r:id="rId4"/>
    <p:sldId id="260" r:id="rId5"/>
    <p:sldId id="261" r:id="rId6"/>
    <p:sldId id="275" r:id="rId7"/>
    <p:sldId id="257" r:id="rId8"/>
    <p:sldId id="258" r:id="rId9"/>
    <p:sldId id="271" r:id="rId10"/>
    <p:sldId id="262" r:id="rId11"/>
    <p:sldId id="265" r:id="rId12"/>
    <p:sldId id="276" r:id="rId13"/>
    <p:sldId id="278" r:id="rId14"/>
    <p:sldId id="266" r:id="rId15"/>
    <p:sldId id="277" r:id="rId16"/>
    <p:sldId id="267" r:id="rId17"/>
    <p:sldId id="279" r:id="rId18"/>
    <p:sldId id="273" r:id="rId19"/>
    <p:sldId id="268" r:id="rId20"/>
    <p:sldId id="269" r:id="rId21"/>
    <p:sldId id="270"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3"/>
    <p:restoredTop sz="94613"/>
  </p:normalViewPr>
  <p:slideViewPr>
    <p:cSldViewPr snapToGrid="0" snapToObjects="1">
      <p:cViewPr varScale="1">
        <p:scale>
          <a:sx n="68" d="100"/>
          <a:sy n="68" d="100"/>
        </p:scale>
        <p:origin x="208" y="8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10/22/18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Drag picture to placeholder or click icon to add</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10/22/18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10/22/18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10/22/18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10/22/18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10/22/18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10/22/18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10/22/18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10/22/18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10/22/18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10/22/18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10/22/18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10/22/18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Drag picture to placeholder or click icon to add</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10/22/18</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10/22/18</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arwick.ac.uk/fac/arts/history/students/modules/hi203/resources/styleguide"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https://www.historians.org/teaching-and-learning/teaching-resources-for-historians/plagiarism-curricular-materials-for-history-instructors/exercises"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Writing a History dissertation</a:t>
            </a:r>
          </a:p>
        </p:txBody>
      </p:sp>
      <p:sp>
        <p:nvSpPr>
          <p:cNvPr id="3" name="Subtitle 2"/>
          <p:cNvSpPr>
            <a:spLocks noGrp="1"/>
          </p:cNvSpPr>
          <p:nvPr>
            <p:ph type="subTitle" idx="1"/>
          </p:nvPr>
        </p:nvSpPr>
        <p:spPr/>
        <p:txBody>
          <a:bodyPr/>
          <a:lstStyle/>
          <a:p>
            <a:r>
              <a:rPr lang="en-US" dirty="0"/>
              <a:t>Professor Susan Carruthers (</a:t>
            </a:r>
            <a:r>
              <a:rPr lang="en-US" dirty="0" err="1"/>
              <a:t>s.carruthers@warwick.ac.uk</a:t>
            </a:r>
            <a:r>
              <a:rPr lang="en-US" dirty="0"/>
              <a:t>)</a:t>
            </a:r>
          </a:p>
        </p:txBody>
      </p:sp>
    </p:spTree>
    <p:extLst>
      <p:ext uri="{BB962C8B-B14F-4D97-AF65-F5344CB8AC3E}">
        <p14:creationId xmlns:p14="http://schemas.microsoft.com/office/powerpoint/2010/main" val="5025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does a good Introduction do?</a:t>
            </a:r>
          </a:p>
        </p:txBody>
      </p:sp>
      <p:sp>
        <p:nvSpPr>
          <p:cNvPr id="3" name="Content Placeholder 2"/>
          <p:cNvSpPr>
            <a:spLocks noGrp="1"/>
          </p:cNvSpPr>
          <p:nvPr>
            <p:ph idx="1"/>
          </p:nvPr>
        </p:nvSpPr>
        <p:spPr/>
        <p:txBody>
          <a:bodyPr/>
          <a:lstStyle/>
          <a:p>
            <a:r>
              <a:rPr lang="en-US" dirty="0"/>
              <a:t>Succinctly sets out the historical question your dissertation poses</a:t>
            </a:r>
          </a:p>
          <a:p>
            <a:r>
              <a:rPr lang="en-US" dirty="0"/>
              <a:t>Explains how you’re demarcating the topic: why this period; this theme; why these sources</a:t>
            </a:r>
          </a:p>
          <a:p>
            <a:r>
              <a:rPr lang="en-US" dirty="0"/>
              <a:t>Establishes the significance of your topic with reference to existing historiography. Whose work are you drawing on, and what kind of contribution does your </a:t>
            </a:r>
            <a:r>
              <a:rPr lang="en-US" dirty="0" err="1"/>
              <a:t>diss</a:t>
            </a:r>
            <a:r>
              <a:rPr lang="en-US" dirty="0"/>
              <a:t> aim to make?</a:t>
            </a:r>
          </a:p>
          <a:p>
            <a:r>
              <a:rPr lang="en-US" dirty="0"/>
              <a:t>Engages the reader, making them eager to press on. Think hard about your opening ‘hook.’ How will you draw readers into your topic?</a:t>
            </a:r>
          </a:p>
          <a:p>
            <a:r>
              <a:rPr lang="en-US" dirty="0"/>
              <a:t>NB: the Introduction is the single most important piece of the diss. </a:t>
            </a:r>
          </a:p>
          <a:p>
            <a:r>
              <a:rPr lang="en-US" dirty="0"/>
              <a:t>Give it space– several pages (not 1 or 2)-- and time.</a:t>
            </a:r>
          </a:p>
          <a:p>
            <a:r>
              <a:rPr lang="en-US" dirty="0"/>
              <a:t>It’ll likely take more revision and re-drafting than anything else, but getting this right is critical to the overall success of your project.</a:t>
            </a:r>
          </a:p>
        </p:txBody>
      </p:sp>
    </p:spTree>
    <p:extLst>
      <p:ext uri="{BB962C8B-B14F-4D97-AF65-F5344CB8AC3E}">
        <p14:creationId xmlns:p14="http://schemas.microsoft.com/office/powerpoint/2010/main" val="495323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And finally</a:t>
            </a:r>
            <a:r>
              <a:rPr lang="is-IS" dirty="0"/>
              <a:t>…. </a:t>
            </a:r>
            <a:r>
              <a:rPr lang="en-US" dirty="0"/>
              <a:t>T</a:t>
            </a:r>
            <a:r>
              <a:rPr lang="is-IS" dirty="0"/>
              <a:t>he Conclusion</a:t>
            </a:r>
            <a:endParaRPr lang="en-US" dirty="0"/>
          </a:p>
        </p:txBody>
      </p:sp>
      <p:sp>
        <p:nvSpPr>
          <p:cNvPr id="3" name="Content Placeholder 2"/>
          <p:cNvSpPr>
            <a:spLocks noGrp="1"/>
          </p:cNvSpPr>
          <p:nvPr>
            <p:ph idx="1"/>
          </p:nvPr>
        </p:nvSpPr>
        <p:spPr/>
        <p:txBody>
          <a:bodyPr/>
          <a:lstStyle/>
          <a:p>
            <a:r>
              <a:rPr lang="en-US" dirty="0"/>
              <a:t>aim to do more than just </a:t>
            </a:r>
            <a:r>
              <a:rPr lang="en-US" dirty="0" err="1"/>
              <a:t>summarise</a:t>
            </a:r>
            <a:r>
              <a:rPr lang="en-US" dirty="0"/>
              <a:t> your core argument</a:t>
            </a:r>
          </a:p>
          <a:p>
            <a:r>
              <a:rPr lang="en-US" dirty="0"/>
              <a:t>What fresh lines of inquiry might your dissertation lead to?</a:t>
            </a:r>
          </a:p>
          <a:p>
            <a:r>
              <a:rPr lang="en-US" dirty="0"/>
              <a:t>Are there larger associations</a:t>
            </a:r>
            <a:r>
              <a:rPr lang="mr-IN" dirty="0"/>
              <a:t>–</a:t>
            </a:r>
            <a:r>
              <a:rPr lang="en-US" dirty="0"/>
              <a:t> or reverberations-- you might tease out?</a:t>
            </a:r>
          </a:p>
          <a:p>
            <a:r>
              <a:rPr lang="en-US" dirty="0"/>
              <a:t>Make sure the conclusion is a well-developed final section– not just a perfunctory paragraph or two with a ‘tacked on’, last-minute feel</a:t>
            </a:r>
          </a:p>
        </p:txBody>
      </p:sp>
    </p:spTree>
    <p:extLst>
      <p:ext uri="{BB962C8B-B14F-4D97-AF65-F5344CB8AC3E}">
        <p14:creationId xmlns:p14="http://schemas.microsoft.com/office/powerpoint/2010/main" val="435163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Drafting, re-drafting and editing</a:t>
            </a:r>
          </a:p>
        </p:txBody>
      </p:sp>
      <p:sp>
        <p:nvSpPr>
          <p:cNvPr id="3" name="Content Placeholder 2"/>
          <p:cNvSpPr>
            <a:spLocks noGrp="1"/>
          </p:cNvSpPr>
          <p:nvPr>
            <p:ph idx="1"/>
          </p:nvPr>
        </p:nvSpPr>
        <p:spPr>
          <a:xfrm>
            <a:off x="818712" y="2222287"/>
            <a:ext cx="8284345" cy="3636511"/>
          </a:xfrm>
        </p:spPr>
        <p:txBody>
          <a:bodyPr/>
          <a:lstStyle/>
          <a:p>
            <a:r>
              <a:rPr lang="en-US" dirty="0"/>
              <a:t>A key to success is allowing plenty of time to draft and re-draft sections, ensuring that the whole thing hangs together coherently– with smooth transitions from one part to the next and clear sign-posting of your argument</a:t>
            </a:r>
          </a:p>
          <a:p>
            <a:r>
              <a:rPr lang="en-US" dirty="0"/>
              <a:t>One vital skill involves becoming a superior editor of your own work.</a:t>
            </a:r>
          </a:p>
          <a:p>
            <a:r>
              <a:rPr lang="en-US" dirty="0"/>
              <a:t>This is HARD</a:t>
            </a:r>
            <a:r>
              <a:rPr lang="mr-IN" dirty="0"/>
              <a:t>…</a:t>
            </a:r>
            <a:r>
              <a:rPr lang="en-US" dirty="0"/>
              <a:t> But absolutely necessary to ensure that your argument is tight; that you avoid unnecessary padding or repetition; and that the evidence as skillfully selected as possible to make your case</a:t>
            </a:r>
          </a:p>
          <a:p>
            <a:r>
              <a:rPr lang="en-US" dirty="0"/>
              <a:t>Some material will have to be left out</a:t>
            </a:r>
          </a:p>
          <a:p>
            <a:r>
              <a:rPr lang="en-US" dirty="0"/>
              <a:t>And you’re going to have to cut some of what you’ve drafted in order to make the finished product better</a:t>
            </a:r>
          </a:p>
        </p:txBody>
      </p:sp>
      <p:pic>
        <p:nvPicPr>
          <p:cNvPr id="4" name="Picture 3"/>
          <p:cNvPicPr>
            <a:picLocks noChangeAspect="1"/>
          </p:cNvPicPr>
          <p:nvPr/>
        </p:nvPicPr>
        <p:blipFill>
          <a:blip r:embed="rId2"/>
          <a:stretch>
            <a:fillRect/>
          </a:stretch>
        </p:blipFill>
        <p:spPr>
          <a:xfrm>
            <a:off x="9103057" y="3637981"/>
            <a:ext cx="2857500" cy="2857500"/>
          </a:xfrm>
          <a:prstGeom prst="rect">
            <a:avLst/>
          </a:prstGeom>
        </p:spPr>
      </p:pic>
    </p:spTree>
    <p:extLst>
      <p:ext uri="{BB962C8B-B14F-4D97-AF65-F5344CB8AC3E}">
        <p14:creationId xmlns:p14="http://schemas.microsoft.com/office/powerpoint/2010/main" val="1499416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75210" y="1696096"/>
            <a:ext cx="7359805" cy="2308324"/>
          </a:xfrm>
          <a:prstGeom prst="rect">
            <a:avLst/>
          </a:prstGeom>
        </p:spPr>
        <p:txBody>
          <a:bodyPr wrap="square">
            <a:spAutoFit/>
          </a:bodyPr>
          <a:lstStyle/>
          <a:p>
            <a:r>
              <a:rPr lang="en-US" sz="4800" dirty="0"/>
              <a:t>“</a:t>
            </a:r>
            <a:r>
              <a:rPr lang="en-US" sz="4800" i="1" dirty="0"/>
              <a:t>If I had more time, I would have written a shorter letter</a:t>
            </a:r>
            <a:r>
              <a:rPr lang="en-US" sz="4800" dirty="0"/>
              <a:t>.”</a:t>
            </a:r>
          </a:p>
        </p:txBody>
      </p:sp>
    </p:spTree>
    <p:extLst>
      <p:ext uri="{BB962C8B-B14F-4D97-AF65-F5344CB8AC3E}">
        <p14:creationId xmlns:p14="http://schemas.microsoft.com/office/powerpoint/2010/main" val="668991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Finding the right tone</a:t>
            </a:r>
          </a:p>
        </p:txBody>
      </p:sp>
      <p:sp>
        <p:nvSpPr>
          <p:cNvPr id="3" name="Content Placeholder 2"/>
          <p:cNvSpPr>
            <a:spLocks noGrp="1"/>
          </p:cNvSpPr>
          <p:nvPr>
            <p:ph idx="1"/>
          </p:nvPr>
        </p:nvSpPr>
        <p:spPr/>
        <p:txBody>
          <a:bodyPr>
            <a:normAutofit/>
          </a:bodyPr>
          <a:lstStyle/>
          <a:p>
            <a:r>
              <a:rPr lang="en-US" dirty="0"/>
              <a:t>The dissertation is a particular exercise in writing ACADEMIC PROSE</a:t>
            </a:r>
          </a:p>
          <a:p>
            <a:r>
              <a:rPr lang="en-US" dirty="0"/>
              <a:t>But what does that mean exactly?</a:t>
            </a:r>
          </a:p>
          <a:p>
            <a:r>
              <a:rPr lang="en-US" dirty="0"/>
              <a:t>Your voice should aim to be informed and formal, but also engaging and lively</a:t>
            </a:r>
          </a:p>
          <a:p>
            <a:r>
              <a:rPr lang="en-US" dirty="0"/>
              <a:t>Writing academic prose doesn’t mean that your text should be stilted, pretentious, laden with buzz words</a:t>
            </a:r>
            <a:r>
              <a:rPr lang="is-IS" dirty="0"/>
              <a:t>… nor does it mean that you should trash every other scholar in sight. Arrogance on the page– as in real life– is never an appealing quality</a:t>
            </a:r>
            <a:endParaRPr lang="en-US" dirty="0"/>
          </a:p>
          <a:p>
            <a:r>
              <a:rPr lang="en-US" dirty="0"/>
              <a:t>Aim to write as clearly– and freshly– as possible</a:t>
            </a:r>
          </a:p>
          <a:p>
            <a:r>
              <a:rPr lang="en-US" dirty="0"/>
              <a:t>Try reading out your draft work aloud. If your prose seems convoluted– or some of the phraseology makes your toes curl– go back and re-word it.</a:t>
            </a:r>
          </a:p>
          <a:p>
            <a:r>
              <a:rPr lang="en-US" dirty="0"/>
              <a:t>Academic prose still has to sound </a:t>
            </a:r>
            <a:r>
              <a:rPr lang="en-US" dirty="0" err="1"/>
              <a:t>recognisable</a:t>
            </a:r>
            <a:r>
              <a:rPr lang="en-US" dirty="0"/>
              <a:t> as your own distinctive voice</a:t>
            </a:r>
          </a:p>
        </p:txBody>
      </p:sp>
    </p:spTree>
    <p:extLst>
      <p:ext uri="{BB962C8B-B14F-4D97-AF65-F5344CB8AC3E}">
        <p14:creationId xmlns:p14="http://schemas.microsoft.com/office/powerpoint/2010/main" val="1577527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Quoting </a:t>
            </a:r>
          </a:p>
        </p:txBody>
      </p:sp>
      <p:sp>
        <p:nvSpPr>
          <p:cNvPr id="3" name="Content Placeholder 2"/>
          <p:cNvSpPr>
            <a:spLocks noGrp="1"/>
          </p:cNvSpPr>
          <p:nvPr>
            <p:ph idx="1"/>
          </p:nvPr>
        </p:nvSpPr>
        <p:spPr/>
        <p:txBody>
          <a:bodyPr>
            <a:normAutofit fontScale="92500" lnSpcReduction="20000"/>
          </a:bodyPr>
          <a:lstStyle/>
          <a:p>
            <a:r>
              <a:rPr lang="en-US" dirty="0"/>
              <a:t>To quote or not to quote? </a:t>
            </a:r>
          </a:p>
          <a:p>
            <a:r>
              <a:rPr lang="en-US" dirty="0"/>
              <a:t>Use quotations judiciously– when there’s a good reason to introduce other voices than your own– not for the sake of bulking up your footnote count</a:t>
            </a:r>
          </a:p>
          <a:p>
            <a:r>
              <a:rPr lang="en-US" dirty="0"/>
              <a:t>Frequent short, pithy quotations– expressive phrases-- are generally better than long block quotes that interrupt your flow</a:t>
            </a:r>
          </a:p>
          <a:p>
            <a:r>
              <a:rPr lang="en-US" dirty="0"/>
              <a:t>When you quote someone else’s words, it’s generally preferable to announce in the text whose language you’ve borrowed, rather than making readers look in your footnotes</a:t>
            </a:r>
          </a:p>
          <a:p>
            <a:r>
              <a:rPr lang="en-US" dirty="0"/>
              <a:t>Don’t try to let long quotes speak for themselves. They don’t!</a:t>
            </a:r>
          </a:p>
          <a:p>
            <a:r>
              <a:rPr lang="en-US" dirty="0"/>
              <a:t>It’s your job as the author to tease out the significance of a quotation, making clear how it helps illustrate your case</a:t>
            </a:r>
          </a:p>
          <a:p>
            <a:r>
              <a:rPr lang="en-US" dirty="0"/>
              <a:t>Remember that whether you’re quoting a source directly or paraphrasing it, you need to provide a citation in your footnotes</a:t>
            </a:r>
          </a:p>
        </p:txBody>
      </p:sp>
    </p:spTree>
    <p:extLst>
      <p:ext uri="{BB962C8B-B14F-4D97-AF65-F5344CB8AC3E}">
        <p14:creationId xmlns:p14="http://schemas.microsoft.com/office/powerpoint/2010/main" val="288274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Footnotes</a:t>
            </a:r>
          </a:p>
        </p:txBody>
      </p:sp>
      <p:sp>
        <p:nvSpPr>
          <p:cNvPr id="3" name="Content Placeholder 2"/>
          <p:cNvSpPr>
            <a:spLocks noGrp="1"/>
          </p:cNvSpPr>
          <p:nvPr>
            <p:ph idx="1"/>
          </p:nvPr>
        </p:nvSpPr>
        <p:spPr/>
        <p:txBody>
          <a:bodyPr/>
          <a:lstStyle/>
          <a:p>
            <a:r>
              <a:rPr lang="en-US" dirty="0"/>
              <a:t>Why are historians such footnote fetishists?</a:t>
            </a:r>
          </a:p>
          <a:p>
            <a:r>
              <a:rPr lang="en-US" dirty="0"/>
              <a:t>What purposes does footnoting serve?</a:t>
            </a:r>
          </a:p>
          <a:p>
            <a:r>
              <a:rPr lang="en-US" dirty="0"/>
              <a:t>Adding texture and historical depth</a:t>
            </a:r>
          </a:p>
          <a:p>
            <a:r>
              <a:rPr lang="en-US" dirty="0"/>
              <a:t>Engaging in intellectual exchange with other scholars</a:t>
            </a:r>
          </a:p>
          <a:p>
            <a:r>
              <a:rPr lang="en-US" dirty="0"/>
              <a:t>Acknowledging your intellectual debts </a:t>
            </a:r>
          </a:p>
          <a:p>
            <a:r>
              <a:rPr lang="en-US" dirty="0"/>
              <a:t>Showing exactly where you located your source material-- so that others could build on your work in their own research</a:t>
            </a:r>
          </a:p>
          <a:p>
            <a:r>
              <a:rPr lang="en-US" dirty="0"/>
              <a:t>I.e. your notes should let anyone reading your dissertation reconstruct your research process</a:t>
            </a:r>
          </a:p>
        </p:txBody>
      </p:sp>
    </p:spTree>
    <p:extLst>
      <p:ext uri="{BB962C8B-B14F-4D97-AF65-F5344CB8AC3E}">
        <p14:creationId xmlns:p14="http://schemas.microsoft.com/office/powerpoint/2010/main" val="667670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Getting technical</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570006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Footnote do’s and don’ts</a:t>
            </a:r>
          </a:p>
        </p:txBody>
      </p:sp>
      <p:sp>
        <p:nvSpPr>
          <p:cNvPr id="3" name="Content Placeholder 2"/>
          <p:cNvSpPr>
            <a:spLocks noGrp="1"/>
          </p:cNvSpPr>
          <p:nvPr>
            <p:ph sz="half" idx="1"/>
          </p:nvPr>
        </p:nvSpPr>
        <p:spPr>
          <a:xfrm>
            <a:off x="810000" y="2291925"/>
            <a:ext cx="5185873" cy="3638763"/>
          </a:xfrm>
        </p:spPr>
        <p:txBody>
          <a:bodyPr>
            <a:normAutofit fontScale="85000" lnSpcReduction="20000"/>
          </a:bodyPr>
          <a:lstStyle/>
          <a:p>
            <a:r>
              <a:rPr lang="en-US" dirty="0"/>
              <a:t>Do keep footnotes brief, with only occasional longer quotes. </a:t>
            </a:r>
          </a:p>
          <a:p>
            <a:r>
              <a:rPr lang="en-US" dirty="0"/>
              <a:t>Give full details of the source and, where applicable, the page number(s).</a:t>
            </a:r>
          </a:p>
          <a:p>
            <a:r>
              <a:rPr lang="en-US" dirty="0"/>
              <a:t>Make sure to insert the superscript numeral indicating a note at the END of the sentence in question. This means the numbers won’t always appear right next to the quotation marks.</a:t>
            </a:r>
          </a:p>
          <a:p>
            <a:r>
              <a:rPr lang="en-US" dirty="0"/>
              <a:t>You can include more than one citation in a single footnote. But make sure you distinguish clearly what material in the text the citations refer to.</a:t>
            </a:r>
          </a:p>
          <a:p>
            <a:r>
              <a:rPr lang="en-US" dirty="0"/>
              <a:t>Follow the Department style sheet carefully and consistently. </a:t>
            </a:r>
            <a:r>
              <a:rPr lang="en-GB" dirty="0">
                <a:latin typeface="Calibri" pitchFamily="34" charset="0"/>
                <a:ea typeface="Times New Roman" pitchFamily="18" charset="0"/>
                <a:cs typeface="Calibri" pitchFamily="34" charset="0"/>
                <a:hlinkClick r:id="rId2"/>
              </a:rPr>
              <a:t>https://warwick.ac.uk/fac/arts/history/students/modules/hi203/resources/styleguide</a:t>
            </a:r>
            <a:endParaRPr lang="en-GB" dirty="0">
              <a:latin typeface="Calibri" pitchFamily="34" charset="0"/>
              <a:ea typeface="Times New Roman" pitchFamily="18" charset="0"/>
              <a:cs typeface="Calibri" pitchFamily="34" charset="0"/>
            </a:endParaRPr>
          </a:p>
          <a:p>
            <a:endParaRPr lang="en-US" dirty="0"/>
          </a:p>
        </p:txBody>
      </p:sp>
      <p:sp>
        <p:nvSpPr>
          <p:cNvPr id="4" name="Content Placeholder 3"/>
          <p:cNvSpPr>
            <a:spLocks noGrp="1"/>
          </p:cNvSpPr>
          <p:nvPr>
            <p:ph sz="half" idx="2"/>
          </p:nvPr>
        </p:nvSpPr>
        <p:spPr/>
        <p:txBody>
          <a:bodyPr>
            <a:normAutofit fontScale="85000" lnSpcReduction="20000"/>
          </a:bodyPr>
          <a:lstStyle/>
          <a:p>
            <a:r>
              <a:rPr lang="en-US" dirty="0"/>
              <a:t>Don’t use footnotes to cheat on the word count!</a:t>
            </a:r>
          </a:p>
          <a:p>
            <a:r>
              <a:rPr lang="en-US" dirty="0"/>
              <a:t>Don’t write long discursive notes. If you find yourself tempted, ask why? If the material is so important that it has to be included, then it probably belongs in the text itself.</a:t>
            </a:r>
          </a:p>
          <a:p>
            <a:r>
              <a:rPr lang="en-US" dirty="0"/>
              <a:t>Don’t pass off a source you encountered second-hand as though you saw it first-hand. That’s cheating! </a:t>
            </a:r>
          </a:p>
          <a:p>
            <a:r>
              <a:rPr lang="en-US" dirty="0"/>
              <a:t>Notes should ALWAYS reflect the exact location in which you found the material. And if that was in another scholar’s work, your note needs to reference both the text you’re quoting from AND the secondary source in which you found this source mentioned.</a:t>
            </a:r>
          </a:p>
        </p:txBody>
      </p:sp>
    </p:spTree>
    <p:extLst>
      <p:ext uri="{BB962C8B-B14F-4D97-AF65-F5344CB8AC3E}">
        <p14:creationId xmlns:p14="http://schemas.microsoft.com/office/powerpoint/2010/main" val="9763001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bibliography</a:t>
            </a:r>
          </a:p>
        </p:txBody>
      </p:sp>
      <p:sp>
        <p:nvSpPr>
          <p:cNvPr id="3" name="Content Placeholder 2"/>
          <p:cNvSpPr>
            <a:spLocks noGrp="1"/>
          </p:cNvSpPr>
          <p:nvPr>
            <p:ph idx="1"/>
          </p:nvPr>
        </p:nvSpPr>
        <p:spPr/>
        <p:txBody>
          <a:bodyPr/>
          <a:lstStyle/>
          <a:p>
            <a:r>
              <a:rPr lang="en-US" dirty="0"/>
              <a:t>This should include everything you PERSONALLY consulted– but not those materials you encountered second-hand thanks to others’ scholarship. Include references to the latter but not the former</a:t>
            </a:r>
          </a:p>
          <a:p>
            <a:r>
              <a:rPr lang="en-US" dirty="0"/>
              <a:t>Divide your bibliography into clearly marked SECTIONS</a:t>
            </a:r>
          </a:p>
          <a:p>
            <a:r>
              <a:rPr lang="en-US" dirty="0"/>
              <a:t>Begin my listing the PRIMARY SOURCES you used. </a:t>
            </a:r>
          </a:p>
          <a:p>
            <a:r>
              <a:rPr lang="en-US" dirty="0"/>
              <a:t>You can use subtitles (if you wish) to identify distinct archival collections, on-line resources, and/or different kinds of material consulted (e.g. newspapers, films, memoirs etc.) </a:t>
            </a:r>
          </a:p>
          <a:p>
            <a:r>
              <a:rPr lang="en-US" dirty="0"/>
              <a:t>In the bibliography, you don’t need to list individual newspaper stories you looked at; you can simply list the titles of different papers you consulted </a:t>
            </a:r>
          </a:p>
          <a:p>
            <a:r>
              <a:rPr lang="en-US" dirty="0"/>
              <a:t>SECONDARY SOURCES should be listed alphabetically by author’s surname</a:t>
            </a:r>
          </a:p>
        </p:txBody>
      </p:sp>
    </p:spTree>
    <p:extLst>
      <p:ext uri="{BB962C8B-B14F-4D97-AF65-F5344CB8AC3E}">
        <p14:creationId xmlns:p14="http://schemas.microsoft.com/office/powerpoint/2010/main" val="937836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ge result for very large boo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2009" y="341985"/>
            <a:ext cx="7549376" cy="616029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94009" y="3306557"/>
            <a:ext cx="6096000" cy="3139321"/>
          </a:xfrm>
          <a:prstGeom prst="rect">
            <a:avLst/>
          </a:prstGeom>
        </p:spPr>
        <p:txBody>
          <a:bodyPr>
            <a:spAutoFit/>
          </a:body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Very large books in the </a:t>
            </a:r>
          </a:p>
          <a:p>
            <a:r>
              <a:rPr lang="en-US" dirty="0"/>
              <a:t>archives of Prague castle  </a:t>
            </a:r>
          </a:p>
          <a:p>
            <a:endParaRPr lang="en-US" dirty="0"/>
          </a:p>
          <a:p>
            <a:r>
              <a:rPr lang="en-US" dirty="0"/>
              <a:t>Photo by M. </a:t>
            </a:r>
            <a:r>
              <a:rPr lang="en-US" dirty="0" err="1"/>
              <a:t>Peterka</a:t>
            </a:r>
            <a:endParaRPr lang="en-US" dirty="0"/>
          </a:p>
        </p:txBody>
      </p:sp>
      <p:sp>
        <p:nvSpPr>
          <p:cNvPr id="5" name="TextBox 4"/>
          <p:cNvSpPr txBox="1"/>
          <p:nvPr/>
        </p:nvSpPr>
        <p:spPr>
          <a:xfrm>
            <a:off x="713678" y="1382751"/>
            <a:ext cx="1632178" cy="1569660"/>
          </a:xfrm>
          <a:prstGeom prst="rect">
            <a:avLst/>
          </a:prstGeom>
          <a:noFill/>
        </p:spPr>
        <p:txBody>
          <a:bodyPr wrap="none" rtlCol="0">
            <a:spAutoFit/>
          </a:bodyPr>
          <a:lstStyle/>
          <a:p>
            <a:r>
              <a:rPr lang="en-US" sz="3200" dirty="0"/>
              <a:t>A </a:t>
            </a:r>
            <a:r>
              <a:rPr lang="en-US" sz="4800" dirty="0">
                <a:solidFill>
                  <a:srgbClr val="FF0000"/>
                </a:solidFill>
              </a:rPr>
              <a:t>BIG</a:t>
            </a:r>
          </a:p>
          <a:p>
            <a:r>
              <a:rPr lang="en-US" sz="4800" dirty="0"/>
              <a:t>task</a:t>
            </a:r>
            <a:endParaRPr lang="en-US" sz="3200" dirty="0"/>
          </a:p>
        </p:txBody>
      </p:sp>
    </p:spTree>
    <p:extLst>
      <p:ext uri="{BB962C8B-B14F-4D97-AF65-F5344CB8AC3E}">
        <p14:creationId xmlns:p14="http://schemas.microsoft.com/office/powerpoint/2010/main" val="1365655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Proof-reading</a:t>
            </a:r>
          </a:p>
        </p:txBody>
      </p:sp>
      <p:sp>
        <p:nvSpPr>
          <p:cNvPr id="3" name="Content Placeholder 2"/>
          <p:cNvSpPr>
            <a:spLocks noGrp="1"/>
          </p:cNvSpPr>
          <p:nvPr>
            <p:ph idx="1"/>
          </p:nvPr>
        </p:nvSpPr>
        <p:spPr/>
        <p:txBody>
          <a:bodyPr/>
          <a:lstStyle/>
          <a:p>
            <a:r>
              <a:rPr lang="en-US" dirty="0"/>
              <a:t>Make sure to give your dissertation a thorough read-through before submission. </a:t>
            </a:r>
          </a:p>
          <a:p>
            <a:r>
              <a:rPr lang="en-US" dirty="0"/>
              <a:t>Ask a friend to read it for you too– and return the </a:t>
            </a:r>
            <a:r>
              <a:rPr lang="en-US" dirty="0" err="1"/>
              <a:t>favour</a:t>
            </a:r>
            <a:endParaRPr lang="en-US" dirty="0"/>
          </a:p>
          <a:p>
            <a:r>
              <a:rPr lang="en-US" dirty="0"/>
              <a:t>Don’t rely on the spellchecker to do this for you. It won’t correct word substitutions</a:t>
            </a:r>
          </a:p>
          <a:p>
            <a:r>
              <a:rPr lang="en-US" dirty="0"/>
              <a:t>Check the text AND the footnotes– ensuring the latter are in place where they need to be, and are all properly (and consistently) formatted</a:t>
            </a:r>
          </a:p>
          <a:p>
            <a:r>
              <a:rPr lang="en-US" dirty="0"/>
              <a:t>Professionalism in presentation really matters</a:t>
            </a:r>
          </a:p>
          <a:p>
            <a:r>
              <a:rPr lang="en-US" dirty="0"/>
              <a:t>It’ll be obvious to readers if you got lazy or bored or ran out of time and neglected to check your work before submission. And if a dissertation shows signs that its author gave up on it, that’s not going to impress readers/markers</a:t>
            </a:r>
          </a:p>
          <a:p>
            <a:r>
              <a:rPr lang="en-US" dirty="0"/>
              <a:t>So, why squander marks needlessly?</a:t>
            </a:r>
          </a:p>
        </p:txBody>
      </p:sp>
    </p:spTree>
    <p:extLst>
      <p:ext uri="{BB962C8B-B14F-4D97-AF65-F5344CB8AC3E}">
        <p14:creationId xmlns:p14="http://schemas.microsoft.com/office/powerpoint/2010/main" val="18317717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Submission!</a:t>
            </a:r>
          </a:p>
        </p:txBody>
      </p:sp>
      <p:sp>
        <p:nvSpPr>
          <p:cNvPr id="3" name="Content Placeholder 2"/>
          <p:cNvSpPr>
            <a:spLocks noGrp="1"/>
          </p:cNvSpPr>
          <p:nvPr>
            <p:ph idx="1"/>
          </p:nvPr>
        </p:nvSpPr>
        <p:spPr/>
        <p:txBody>
          <a:bodyPr/>
          <a:lstStyle/>
          <a:p>
            <a:r>
              <a:rPr lang="en-US" dirty="0"/>
              <a:t>Don’t wait until the 59</a:t>
            </a:r>
            <a:r>
              <a:rPr lang="en-US" baseline="30000" dirty="0"/>
              <a:t>th</a:t>
            </a:r>
            <a:r>
              <a:rPr lang="en-US" dirty="0"/>
              <a:t> minute of the 11</a:t>
            </a:r>
            <a:r>
              <a:rPr lang="en-US" baseline="30000" dirty="0"/>
              <a:t>th</a:t>
            </a:r>
            <a:r>
              <a:rPr lang="en-US" dirty="0"/>
              <a:t> hour. Late submissions are </a:t>
            </a:r>
            <a:r>
              <a:rPr lang="en-US" dirty="0" err="1"/>
              <a:t>penalised</a:t>
            </a:r>
            <a:r>
              <a:rPr lang="en-US" dirty="0"/>
              <a:t>.</a:t>
            </a:r>
          </a:p>
          <a:p>
            <a:r>
              <a:rPr lang="en-US" dirty="0"/>
              <a:t>Rushed submission– bang-up against the deadline-- is an invitation for catastrophe. (Oops. Wrong file uploaded!!! HELP!??!!???!!!)</a:t>
            </a:r>
          </a:p>
          <a:p>
            <a:r>
              <a:rPr lang="en-US" dirty="0"/>
              <a:t>Make sure you upload the correct– really and truly final– version of your dissertation</a:t>
            </a:r>
          </a:p>
          <a:p>
            <a:r>
              <a:rPr lang="en-US" dirty="0"/>
              <a:t>Be sure to have a good system in place for labeling your draft finals and for distinguishing the final end product from everything else</a:t>
            </a:r>
          </a:p>
          <a:p>
            <a:r>
              <a:rPr lang="en-US" dirty="0"/>
              <a:t>HURRAH! You did it</a:t>
            </a:r>
            <a:r>
              <a:rPr lang="is-IS" dirty="0"/>
              <a:t>…. </a:t>
            </a:r>
            <a:r>
              <a:rPr lang="en-US" dirty="0"/>
              <a:t>T</a:t>
            </a:r>
            <a:r>
              <a:rPr lang="is-IS" dirty="0"/>
              <a:t>he most challenging– but also most rewarding and original– piece of your undergraduate degree.</a:t>
            </a:r>
            <a:endParaRPr lang="en-US" dirty="0"/>
          </a:p>
        </p:txBody>
      </p:sp>
    </p:spTree>
    <p:extLst>
      <p:ext uri="{BB962C8B-B14F-4D97-AF65-F5344CB8AC3E}">
        <p14:creationId xmlns:p14="http://schemas.microsoft.com/office/powerpoint/2010/main" val="1702301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Keep focused on the task in hand</a:t>
            </a:r>
          </a:p>
        </p:txBody>
      </p:sp>
      <p:sp>
        <p:nvSpPr>
          <p:cNvPr id="5" name="Content Placeholder 4"/>
          <p:cNvSpPr>
            <a:spLocks noGrp="1"/>
          </p:cNvSpPr>
          <p:nvPr>
            <p:ph idx="1"/>
          </p:nvPr>
        </p:nvSpPr>
        <p:spPr/>
        <p:txBody>
          <a:bodyPr>
            <a:normAutofit fontScale="92500" lnSpcReduction="10000"/>
          </a:bodyPr>
          <a:lstStyle/>
          <a:p>
            <a:r>
              <a:rPr lang="en-US" dirty="0"/>
              <a:t>What a dissertation is (and isn’t):</a:t>
            </a:r>
          </a:p>
          <a:p>
            <a:r>
              <a:rPr lang="en-US" dirty="0"/>
              <a:t>A 9,000 word-long exploration of a tightly defined historical question, rooted in primary source evidence, but drawing on– and contributing to– existing scholarship in the relevant field(s)</a:t>
            </a:r>
          </a:p>
          <a:p>
            <a:r>
              <a:rPr lang="en-US" dirty="0"/>
              <a:t>Think of the dissertation as essentially a scholarly journal article– with all the professional trimmings– NOT a PhD thesis or a book; and not a magazine feature, but a work of academic scholarship which will be judged according to </a:t>
            </a:r>
            <a:r>
              <a:rPr lang="en-US" dirty="0" err="1"/>
              <a:t>recognised</a:t>
            </a:r>
            <a:r>
              <a:rPr lang="en-US" dirty="0"/>
              <a:t> conventions</a:t>
            </a:r>
          </a:p>
          <a:p>
            <a:r>
              <a:rPr lang="en-US" dirty="0"/>
              <a:t>About 35pp of double-spaced A4 (plus bibliography)</a:t>
            </a:r>
          </a:p>
          <a:p>
            <a:r>
              <a:rPr lang="en-US" dirty="0"/>
              <a:t>Identify historical scholarship you’ve found most engaging and use it as a model and inspiration</a:t>
            </a:r>
          </a:p>
          <a:p>
            <a:r>
              <a:rPr lang="en-US" dirty="0"/>
              <a:t>Acknowledge the limitations and constraints you’re working under– but embrace this project as a very particular challenge from which you’ll gain or enhance many useful capabilities:</a:t>
            </a:r>
          </a:p>
          <a:p>
            <a:r>
              <a:rPr lang="en-US" dirty="0"/>
              <a:t>superior research skills; professional writing and editing skills; time-management</a:t>
            </a:r>
          </a:p>
        </p:txBody>
      </p:sp>
    </p:spTree>
    <p:extLst>
      <p:ext uri="{BB962C8B-B14F-4D97-AF65-F5344CB8AC3E}">
        <p14:creationId xmlns:p14="http://schemas.microsoft.com/office/powerpoint/2010/main" val="759959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Research/writing</a:t>
            </a:r>
          </a:p>
        </p:txBody>
      </p:sp>
      <p:sp>
        <p:nvSpPr>
          <p:cNvPr id="4" name="Content Placeholder 3"/>
          <p:cNvSpPr>
            <a:spLocks noGrp="1"/>
          </p:cNvSpPr>
          <p:nvPr>
            <p:ph sz="half" idx="1"/>
          </p:nvPr>
        </p:nvSpPr>
        <p:spPr/>
        <p:txBody>
          <a:bodyPr>
            <a:normAutofit lnSpcReduction="10000"/>
          </a:bodyPr>
          <a:lstStyle/>
          <a:p>
            <a:r>
              <a:rPr lang="en-US" dirty="0"/>
              <a:t>TERM I</a:t>
            </a:r>
          </a:p>
          <a:p>
            <a:r>
              <a:rPr lang="en-US" dirty="0"/>
              <a:t>Locate relevant primary and secondary sources</a:t>
            </a:r>
          </a:p>
          <a:p>
            <a:r>
              <a:rPr lang="en-US" dirty="0" err="1"/>
              <a:t>Analyse</a:t>
            </a:r>
            <a:r>
              <a:rPr lang="en-US" dirty="0"/>
              <a:t> them; take good notes</a:t>
            </a:r>
          </a:p>
          <a:p>
            <a:r>
              <a:rPr lang="en-US" dirty="0"/>
              <a:t>Constantly refine your research idea– write an abstract and keep honing it</a:t>
            </a:r>
          </a:p>
          <a:p>
            <a:r>
              <a:rPr lang="en-US" dirty="0"/>
              <a:t>Map possible plans for the dissertation</a:t>
            </a:r>
          </a:p>
          <a:p>
            <a:r>
              <a:rPr lang="en-US" dirty="0"/>
              <a:t>Discuss tentative outline</a:t>
            </a:r>
          </a:p>
          <a:p>
            <a:r>
              <a:rPr lang="en-US" dirty="0"/>
              <a:t>Complete bulk of research by end of Xmas break</a:t>
            </a:r>
          </a:p>
        </p:txBody>
      </p:sp>
      <p:sp>
        <p:nvSpPr>
          <p:cNvPr id="5" name="Content Placeholder 4"/>
          <p:cNvSpPr>
            <a:spLocks noGrp="1"/>
          </p:cNvSpPr>
          <p:nvPr>
            <p:ph sz="half" idx="2"/>
          </p:nvPr>
        </p:nvSpPr>
        <p:spPr/>
        <p:txBody>
          <a:bodyPr>
            <a:normAutofit lnSpcReduction="10000"/>
          </a:bodyPr>
          <a:lstStyle/>
          <a:p>
            <a:r>
              <a:rPr lang="en-US" dirty="0"/>
              <a:t>TERM 2</a:t>
            </a:r>
          </a:p>
          <a:p>
            <a:r>
              <a:rPr lang="en-US" dirty="0"/>
              <a:t>Draft a condensed plan– discuss</a:t>
            </a:r>
          </a:p>
          <a:p>
            <a:r>
              <a:rPr lang="en-US" dirty="0"/>
              <a:t>Start drafting Intro</a:t>
            </a:r>
          </a:p>
          <a:p>
            <a:r>
              <a:rPr lang="en-US" dirty="0"/>
              <a:t>Start drafting sections– aim for a complete first draft by end of reading week</a:t>
            </a:r>
          </a:p>
          <a:p>
            <a:r>
              <a:rPr lang="en-US" dirty="0"/>
              <a:t>Re-work all sections– making sure the parts add up to a coherent whole</a:t>
            </a:r>
          </a:p>
          <a:p>
            <a:r>
              <a:rPr lang="en-US" dirty="0"/>
              <a:t>Easter break: check notes and bibliography; proof read</a:t>
            </a:r>
          </a:p>
          <a:p>
            <a:r>
              <a:rPr lang="en-US" dirty="0"/>
              <a:t>Revise for exams</a:t>
            </a:r>
          </a:p>
        </p:txBody>
      </p:sp>
    </p:spTree>
    <p:extLst>
      <p:ext uri="{BB962C8B-B14F-4D97-AF65-F5344CB8AC3E}">
        <p14:creationId xmlns:p14="http://schemas.microsoft.com/office/powerpoint/2010/main" val="1394624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importance of good note-taking</a:t>
            </a:r>
          </a:p>
        </p:txBody>
      </p:sp>
      <p:pic>
        <p:nvPicPr>
          <p:cNvPr id="2050" name="Picture 2" descr="mage result for note takin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725797" y="2569969"/>
            <a:ext cx="2806700" cy="289560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sz="half" idx="2"/>
          </p:nvPr>
        </p:nvSpPr>
        <p:spPr>
          <a:xfrm>
            <a:off x="4559335" y="2074126"/>
            <a:ext cx="7339015" cy="3887285"/>
          </a:xfrm>
        </p:spPr>
        <p:txBody>
          <a:bodyPr>
            <a:noAutofit/>
          </a:bodyPr>
          <a:lstStyle/>
          <a:p>
            <a:endParaRPr lang="en-US" sz="2000" dirty="0"/>
          </a:p>
          <a:p>
            <a:r>
              <a:rPr lang="en-US" dirty="0" err="1"/>
              <a:t>Organising</a:t>
            </a:r>
            <a:r>
              <a:rPr lang="en-US" dirty="0"/>
              <a:t> your material</a:t>
            </a:r>
          </a:p>
          <a:p>
            <a:r>
              <a:rPr lang="en-US" dirty="0"/>
              <a:t>Marshalling your thoughts on paper</a:t>
            </a:r>
          </a:p>
          <a:p>
            <a:r>
              <a:rPr lang="en-US" dirty="0"/>
              <a:t>KEY: Differentiating your response to a source– the ideas and associations sparked by it-- from the original source itself. Use your own words/language as much as possible</a:t>
            </a:r>
          </a:p>
          <a:p>
            <a:r>
              <a:rPr lang="en-US" dirty="0"/>
              <a:t>If you’re paraphrasing in your notes, be sure you clearly indicate that you’re re-phrasing a source (which you will need to cite in footnotes if you use this material later)</a:t>
            </a:r>
          </a:p>
          <a:p>
            <a:r>
              <a:rPr lang="en-US" dirty="0"/>
              <a:t>If you’re </a:t>
            </a:r>
            <a:r>
              <a:rPr lang="en-US" i="1" dirty="0"/>
              <a:t>directly</a:t>
            </a:r>
            <a:r>
              <a:rPr lang="en-US" dirty="0"/>
              <a:t> copying a source– even just a phrase here and there-- you MUST ensure that your notes reflect that this is a direct quote, not your paraphrase</a:t>
            </a:r>
          </a:p>
          <a:p>
            <a:r>
              <a:rPr lang="en-US" dirty="0"/>
              <a:t>Good note-taking is the surest way to avoid ‘inadvertent’ </a:t>
            </a:r>
            <a:r>
              <a:rPr lang="en-US" dirty="0" err="1"/>
              <a:t>plagiariasm</a:t>
            </a:r>
            <a:r>
              <a:rPr lang="en-US" dirty="0"/>
              <a:t>. Sloppiness is NOT a defense if you’ve imported others’ language/ideas into your </a:t>
            </a:r>
            <a:r>
              <a:rPr lang="en-US" dirty="0" err="1"/>
              <a:t>diss</a:t>
            </a:r>
            <a:r>
              <a:rPr lang="en-US" dirty="0"/>
              <a:t> without attribution.</a:t>
            </a:r>
          </a:p>
        </p:txBody>
      </p:sp>
    </p:spTree>
    <p:extLst>
      <p:ext uri="{BB962C8B-B14F-4D97-AF65-F5344CB8AC3E}">
        <p14:creationId xmlns:p14="http://schemas.microsoft.com/office/powerpoint/2010/main" val="1951298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Take a short test</a:t>
            </a:r>
          </a:p>
        </p:txBody>
      </p:sp>
      <p:sp>
        <p:nvSpPr>
          <p:cNvPr id="6" name="Rectangle 5"/>
          <p:cNvSpPr/>
          <p:nvPr/>
        </p:nvSpPr>
        <p:spPr>
          <a:xfrm>
            <a:off x="3048000" y="2967335"/>
            <a:ext cx="6096000" cy="2308324"/>
          </a:xfrm>
          <a:prstGeom prst="rect">
            <a:avLst/>
          </a:prstGeom>
        </p:spPr>
        <p:txBody>
          <a:bodyPr>
            <a:spAutoFit/>
          </a:bodyPr>
          <a:lstStyle/>
          <a:p>
            <a:endParaRPr lang="en-US" dirty="0">
              <a:hlinkClick r:id="rId2"/>
            </a:endParaRPr>
          </a:p>
          <a:p>
            <a:endParaRPr lang="en-US" dirty="0">
              <a:hlinkClick r:id="rId2"/>
            </a:endParaRPr>
          </a:p>
          <a:p>
            <a:endParaRPr lang="en-US" dirty="0">
              <a:hlinkClick r:id="rId2"/>
            </a:endParaRPr>
          </a:p>
          <a:p>
            <a:r>
              <a:rPr lang="en-US" dirty="0">
                <a:hlinkClick r:id="rId2"/>
              </a:rPr>
              <a:t>https://www.historians.org/teaching-and-learning/teaching-resources-for-historians/plagiarism-curricular-materials-for-history-instructors/exercises</a:t>
            </a:r>
            <a:endParaRPr lang="en-US" dirty="0"/>
          </a:p>
          <a:p>
            <a:endParaRPr lang="en-US" dirty="0"/>
          </a:p>
          <a:p>
            <a:endParaRPr lang="en-US" dirty="0"/>
          </a:p>
        </p:txBody>
      </p:sp>
      <p:sp>
        <p:nvSpPr>
          <p:cNvPr id="7" name="TextBox 6"/>
          <p:cNvSpPr txBox="1"/>
          <p:nvPr/>
        </p:nvSpPr>
        <p:spPr>
          <a:xfrm>
            <a:off x="3166946" y="2754351"/>
            <a:ext cx="6252033" cy="923330"/>
          </a:xfrm>
          <a:prstGeom prst="rect">
            <a:avLst/>
          </a:prstGeom>
          <a:noFill/>
        </p:spPr>
        <p:txBody>
          <a:bodyPr wrap="none" rtlCol="0">
            <a:spAutoFit/>
          </a:bodyPr>
          <a:lstStyle/>
          <a:p>
            <a:r>
              <a:rPr lang="en-US" dirty="0"/>
              <a:t>Try ’Exercise 3’ from this resource produced by the</a:t>
            </a:r>
          </a:p>
          <a:p>
            <a:r>
              <a:rPr lang="en-US" dirty="0"/>
              <a:t>American Historical Association to see whether you’ve</a:t>
            </a:r>
          </a:p>
          <a:p>
            <a:r>
              <a:rPr lang="en-US" dirty="0"/>
              <a:t>correctly mastered the art of citation.</a:t>
            </a:r>
          </a:p>
        </p:txBody>
      </p:sp>
    </p:spTree>
    <p:extLst>
      <p:ext uri="{BB962C8B-B14F-4D97-AF65-F5344CB8AC3E}">
        <p14:creationId xmlns:p14="http://schemas.microsoft.com/office/powerpoint/2010/main" val="1839801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Organising</a:t>
            </a:r>
            <a:r>
              <a:rPr lang="en-US" dirty="0"/>
              <a:t> your dissertation</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706640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Sections</a:t>
            </a:r>
          </a:p>
        </p:txBody>
      </p:sp>
      <p:sp>
        <p:nvSpPr>
          <p:cNvPr id="5" name="Content Placeholder 4"/>
          <p:cNvSpPr>
            <a:spLocks noGrp="1"/>
          </p:cNvSpPr>
          <p:nvPr>
            <p:ph idx="1"/>
          </p:nvPr>
        </p:nvSpPr>
        <p:spPr/>
        <p:txBody>
          <a:bodyPr>
            <a:normAutofit fontScale="85000" lnSpcReduction="20000"/>
          </a:bodyPr>
          <a:lstStyle/>
          <a:p>
            <a:r>
              <a:rPr lang="en-US" sz="3200" dirty="0"/>
              <a:t>Why </a:t>
            </a:r>
            <a:r>
              <a:rPr lang="en-US" sz="3200" dirty="0" err="1"/>
              <a:t>organise</a:t>
            </a:r>
            <a:r>
              <a:rPr lang="en-US" sz="3200" dirty="0"/>
              <a:t> your dissertation into sections?</a:t>
            </a:r>
          </a:p>
          <a:p>
            <a:r>
              <a:rPr lang="en-US" sz="3200" dirty="0"/>
              <a:t>Helping you– and your reader– stay focused on the argument and the illustrative evidence</a:t>
            </a:r>
          </a:p>
          <a:p>
            <a:r>
              <a:rPr lang="en-US" sz="3200" dirty="0"/>
              <a:t>Sub-titles</a:t>
            </a:r>
          </a:p>
          <a:p>
            <a:r>
              <a:rPr lang="en-US" sz="3200" dirty="0"/>
              <a:t>How many??</a:t>
            </a:r>
          </a:p>
          <a:p>
            <a:r>
              <a:rPr lang="en-US" sz="3200" dirty="0"/>
              <a:t>No ’right number’</a:t>
            </a:r>
            <a:r>
              <a:rPr lang="is-IS" sz="3200" dirty="0"/>
              <a:t>… </a:t>
            </a:r>
          </a:p>
          <a:p>
            <a:r>
              <a:rPr lang="is-IS" sz="3200" dirty="0"/>
              <a:t>BUT it is possible to break the material into too many ‘bitty’ fragments</a:t>
            </a:r>
          </a:p>
        </p:txBody>
      </p:sp>
    </p:spTree>
    <p:extLst>
      <p:ext uri="{BB962C8B-B14F-4D97-AF65-F5344CB8AC3E}">
        <p14:creationId xmlns:p14="http://schemas.microsoft.com/office/powerpoint/2010/main" val="923206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Experiment with different possible plans</a:t>
            </a:r>
          </a:p>
        </p:txBody>
      </p:sp>
      <p:sp>
        <p:nvSpPr>
          <p:cNvPr id="3" name="Content Placeholder 2"/>
          <p:cNvSpPr>
            <a:spLocks noGrp="1"/>
          </p:cNvSpPr>
          <p:nvPr>
            <p:ph idx="1"/>
          </p:nvPr>
        </p:nvSpPr>
        <p:spPr/>
        <p:txBody>
          <a:bodyPr>
            <a:normAutofit/>
          </a:bodyPr>
          <a:lstStyle/>
          <a:p>
            <a:r>
              <a:rPr lang="en-US" sz="2000" dirty="0"/>
              <a:t>Get creative!</a:t>
            </a:r>
          </a:p>
          <a:p>
            <a:r>
              <a:rPr lang="en-US" sz="2000" dirty="0"/>
              <a:t>Brainstorm different ideas for how you might </a:t>
            </a:r>
            <a:r>
              <a:rPr lang="en-US" sz="2000" dirty="0" err="1"/>
              <a:t>organise</a:t>
            </a:r>
            <a:r>
              <a:rPr lang="en-US" sz="2000" dirty="0"/>
              <a:t> your dissertation</a:t>
            </a:r>
          </a:p>
          <a:p>
            <a:r>
              <a:rPr lang="en-US" sz="2000" dirty="0"/>
              <a:t>Map out 2 or 3 different plans for the structure</a:t>
            </a:r>
          </a:p>
          <a:p>
            <a:r>
              <a:rPr lang="en-US" sz="2000" dirty="0"/>
              <a:t>Chronological vs. thematic </a:t>
            </a:r>
            <a:r>
              <a:rPr lang="en-US" sz="2000" dirty="0" err="1"/>
              <a:t>organisation</a:t>
            </a:r>
            <a:endParaRPr lang="en-US" sz="2000" dirty="0"/>
          </a:p>
          <a:p>
            <a:r>
              <a:rPr lang="en-US" sz="2000" dirty="0"/>
              <a:t>How best to approach comparative topics</a:t>
            </a:r>
          </a:p>
          <a:p>
            <a:r>
              <a:rPr lang="en-US" sz="2000" dirty="0"/>
              <a:t>Start playing with possible plans early– stay flexible as your ideas develop</a:t>
            </a:r>
          </a:p>
          <a:p>
            <a:r>
              <a:rPr lang="en-US" sz="2000" dirty="0"/>
              <a:t>Share plans with adviser</a:t>
            </a:r>
          </a:p>
        </p:txBody>
      </p:sp>
    </p:spTree>
    <p:extLst>
      <p:ext uri="{BB962C8B-B14F-4D97-AF65-F5344CB8AC3E}">
        <p14:creationId xmlns:p14="http://schemas.microsoft.com/office/powerpoint/2010/main" val="953331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2670</TotalTime>
  <Words>1872</Words>
  <Application>Microsoft Macintosh PowerPoint</Application>
  <PresentationFormat>Widescreen</PresentationFormat>
  <Paragraphs>146</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Calibri</vt:lpstr>
      <vt:lpstr>Century Gothic</vt:lpstr>
      <vt:lpstr>Mangal</vt:lpstr>
      <vt:lpstr>Times New Roman</vt:lpstr>
      <vt:lpstr>Wingdings 2</vt:lpstr>
      <vt:lpstr>Quotable</vt:lpstr>
      <vt:lpstr>Writing a History dissertation</vt:lpstr>
      <vt:lpstr>PowerPoint Presentation</vt:lpstr>
      <vt:lpstr>Keep focused on the task in hand</vt:lpstr>
      <vt:lpstr>Research/writing</vt:lpstr>
      <vt:lpstr>The importance of good note-taking</vt:lpstr>
      <vt:lpstr>Take a short test</vt:lpstr>
      <vt:lpstr>Organising your dissertation</vt:lpstr>
      <vt:lpstr>Sections</vt:lpstr>
      <vt:lpstr>Experiment with different possible plans</vt:lpstr>
      <vt:lpstr>What does a good Introduction do?</vt:lpstr>
      <vt:lpstr>And finally…. The Conclusion</vt:lpstr>
      <vt:lpstr>Drafting, re-drafting and editing</vt:lpstr>
      <vt:lpstr>PowerPoint Presentation</vt:lpstr>
      <vt:lpstr>Finding the right tone</vt:lpstr>
      <vt:lpstr>Quoting </vt:lpstr>
      <vt:lpstr>Footnotes</vt:lpstr>
      <vt:lpstr>Getting technical</vt:lpstr>
      <vt:lpstr>Footnote do’s and don’ts</vt:lpstr>
      <vt:lpstr>The bibliography</vt:lpstr>
      <vt:lpstr>Proof-reading</vt:lpstr>
      <vt:lpstr>Submission!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 History dissertation</dc:title>
  <dc:creator>Susan Carruthers</dc:creator>
  <cp:lastModifiedBy>Lockley, Tim</cp:lastModifiedBy>
  <cp:revision>24</cp:revision>
  <dcterms:created xsi:type="dcterms:W3CDTF">2018-10-17T18:28:15Z</dcterms:created>
  <dcterms:modified xsi:type="dcterms:W3CDTF">2018-10-22T08:50:05Z</dcterms:modified>
</cp:coreProperties>
</file>