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95" r:id="rId2"/>
    <p:sldMasterId id="2147483660" r:id="rId3"/>
  </p:sldMasterIdLst>
  <p:notesMasterIdLst>
    <p:notesMasterId r:id="rId19"/>
  </p:notesMasterIdLst>
  <p:handoutMasterIdLst>
    <p:handoutMasterId r:id="rId20"/>
  </p:handoutMasterIdLst>
  <p:sldIdLst>
    <p:sldId id="272" r:id="rId4"/>
    <p:sldId id="280" r:id="rId5"/>
    <p:sldId id="273" r:id="rId6"/>
    <p:sldId id="274" r:id="rId7"/>
    <p:sldId id="275" r:id="rId8"/>
    <p:sldId id="276" r:id="rId9"/>
    <p:sldId id="277" r:id="rId10"/>
    <p:sldId id="278" r:id="rId11"/>
    <p:sldId id="281" r:id="rId12"/>
    <p:sldId id="279" r:id="rId13"/>
    <p:sldId id="282" r:id="rId14"/>
    <p:sldId id="283" r:id="rId15"/>
    <p:sldId id="284" r:id="rId16"/>
    <p:sldId id="285" r:id="rId17"/>
    <p:sldId id="286" r:id="rId18"/>
  </p:sldIdLst>
  <p:sldSz cx="9144000" cy="6858000" type="screen4x3"/>
  <p:notesSz cx="6781800" cy="9906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E221901-9BAD-44D8-B739-2B313611BA24}" v="59" dt="2018-10-10T17:11:32.563"/>
    <p1510:client id="{70FEACED-43F0-4CA8-938D-DD22C61C955F}" v="2" dt="2018-10-11T13:14:22.86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927" autoAdjust="0"/>
    <p:restoredTop sz="74104" autoAdjust="0"/>
  </p:normalViewPr>
  <p:slideViewPr>
    <p:cSldViewPr showGuides="1">
      <p:cViewPr varScale="1">
        <p:scale>
          <a:sx n="85" d="100"/>
          <a:sy n="85" d="100"/>
        </p:scale>
        <p:origin x="200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microsoft.com/office/2015/10/relationships/revisionInfo" Target="revisionInfo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llward, Gareth" userId="1838d76a-67c6-4858-8539-7e47fba0addb" providerId="ADAL" clId="{70FEACED-43F0-4CA8-938D-DD22C61C955F}"/>
    <pc:docChg chg="custSel modSld">
      <pc:chgData name="Millward, Gareth" userId="1838d76a-67c6-4858-8539-7e47fba0addb" providerId="ADAL" clId="{70FEACED-43F0-4CA8-938D-DD22C61C955F}" dt="2018-10-11T13:15:08.173" v="158" actId="20577"/>
      <pc:docMkLst>
        <pc:docMk/>
      </pc:docMkLst>
      <pc:sldChg chg="modNotesTx">
        <pc:chgData name="Millward, Gareth" userId="1838d76a-67c6-4858-8539-7e47fba0addb" providerId="ADAL" clId="{70FEACED-43F0-4CA8-938D-DD22C61C955F}" dt="2018-10-11T08:53:39.086" v="140" actId="20577"/>
        <pc:sldMkLst>
          <pc:docMk/>
          <pc:sldMk cId="3513869939" sldId="272"/>
        </pc:sldMkLst>
      </pc:sldChg>
      <pc:sldChg chg="addSp delSp modSp">
        <pc:chgData name="Millward, Gareth" userId="1838d76a-67c6-4858-8539-7e47fba0addb" providerId="ADAL" clId="{70FEACED-43F0-4CA8-938D-DD22C61C955F}" dt="2018-10-11T13:15:08.173" v="158" actId="20577"/>
        <pc:sldMkLst>
          <pc:docMk/>
          <pc:sldMk cId="1652734325" sldId="277"/>
        </pc:sldMkLst>
        <pc:spChg chg="mod">
          <ac:chgData name="Millward, Gareth" userId="1838d76a-67c6-4858-8539-7e47fba0addb" providerId="ADAL" clId="{70FEACED-43F0-4CA8-938D-DD22C61C955F}" dt="2018-10-11T13:15:08.173" v="158" actId="20577"/>
          <ac:spMkLst>
            <pc:docMk/>
            <pc:sldMk cId="1652734325" sldId="277"/>
            <ac:spMk id="2" creationId="{96065F10-E998-4458-AF44-D81D2866A92D}"/>
          </ac:spMkLst>
        </pc:spChg>
        <pc:spChg chg="add del mod">
          <ac:chgData name="Millward, Gareth" userId="1838d76a-67c6-4858-8539-7e47fba0addb" providerId="ADAL" clId="{70FEACED-43F0-4CA8-938D-DD22C61C955F}" dt="2018-10-11T13:14:22.863" v="143"/>
          <ac:spMkLst>
            <pc:docMk/>
            <pc:sldMk cId="1652734325" sldId="277"/>
            <ac:spMk id="6" creationId="{4F872D3C-7329-4066-BC38-77CD437BCA41}"/>
          </ac:spMkLst>
        </pc:spChg>
        <pc:spChg chg="del">
          <ac:chgData name="Millward, Gareth" userId="1838d76a-67c6-4858-8539-7e47fba0addb" providerId="ADAL" clId="{70FEACED-43F0-4CA8-938D-DD22C61C955F}" dt="2018-10-11T13:14:29.636" v="145" actId="478"/>
          <ac:spMkLst>
            <pc:docMk/>
            <pc:sldMk cId="1652734325" sldId="277"/>
            <ac:spMk id="13" creationId="{9B78D867-5595-4479-ADC3-C54FF2821B76}"/>
          </ac:spMkLst>
        </pc:spChg>
        <pc:picChg chg="del">
          <ac:chgData name="Millward, Gareth" userId="1838d76a-67c6-4858-8539-7e47fba0addb" providerId="ADAL" clId="{70FEACED-43F0-4CA8-938D-DD22C61C955F}" dt="2018-10-11T13:13:30.422" v="142" actId="478"/>
          <ac:picMkLst>
            <pc:docMk/>
            <pc:sldMk cId="1652734325" sldId="277"/>
            <ac:picMk id="5" creationId="{210ACF2D-522C-4D42-AFD7-D79575B96B91}"/>
          </ac:picMkLst>
        </pc:picChg>
        <pc:picChg chg="add ord">
          <ac:chgData name="Millward, Gareth" userId="1838d76a-67c6-4858-8539-7e47fba0addb" providerId="ADAL" clId="{70FEACED-43F0-4CA8-938D-DD22C61C955F}" dt="2018-10-11T13:14:27.705" v="144" actId="167"/>
          <ac:picMkLst>
            <pc:docMk/>
            <pc:sldMk cId="1652734325" sldId="277"/>
            <ac:picMk id="1026" creationId="{0B80D82E-A039-44D5-910C-AEC31BF0BEE6}"/>
          </ac:picMkLst>
        </pc:picChg>
      </pc:sldChg>
      <pc:sldChg chg="addSp delSp modSp">
        <pc:chgData name="Millward, Gareth" userId="1838d76a-67c6-4858-8539-7e47fba0addb" providerId="ADAL" clId="{70FEACED-43F0-4CA8-938D-DD22C61C955F}" dt="2018-10-11T11:38:50.084" v="141"/>
        <pc:sldMkLst>
          <pc:docMk/>
          <pc:sldMk cId="154944098" sldId="278"/>
        </pc:sldMkLst>
        <pc:spChg chg="del">
          <ac:chgData name="Millward, Gareth" userId="1838d76a-67c6-4858-8539-7e47fba0addb" providerId="ADAL" clId="{70FEACED-43F0-4CA8-938D-DD22C61C955F}" dt="2018-10-11T11:38:50.084" v="141"/>
          <ac:spMkLst>
            <pc:docMk/>
            <pc:sldMk cId="154944098" sldId="278"/>
            <ac:spMk id="4" creationId="{2057B5BE-475B-4FFC-BE26-A2A1EB182FDE}"/>
          </ac:spMkLst>
        </pc:spChg>
        <pc:picChg chg="add mod">
          <ac:chgData name="Millward, Gareth" userId="1838d76a-67c6-4858-8539-7e47fba0addb" providerId="ADAL" clId="{70FEACED-43F0-4CA8-938D-DD22C61C955F}" dt="2018-10-11T11:38:50.084" v="141"/>
          <ac:picMkLst>
            <pc:docMk/>
            <pc:sldMk cId="154944098" sldId="278"/>
            <ac:picMk id="5" creationId="{E6ED1BE3-CDBE-4212-ADF7-265EDDD4AF8A}"/>
          </ac:picMkLst>
        </pc:picChg>
      </pc:sldChg>
      <pc:sldChg chg="modSp">
        <pc:chgData name="Millward, Gareth" userId="1838d76a-67c6-4858-8539-7e47fba0addb" providerId="ADAL" clId="{70FEACED-43F0-4CA8-938D-DD22C61C955F}" dt="2018-10-10T17:34:02.098" v="0" actId="732"/>
        <pc:sldMkLst>
          <pc:docMk/>
          <pc:sldMk cId="1083067103" sldId="279"/>
        </pc:sldMkLst>
        <pc:picChg chg="mod modCrop">
          <ac:chgData name="Millward, Gareth" userId="1838d76a-67c6-4858-8539-7e47fba0addb" providerId="ADAL" clId="{70FEACED-43F0-4CA8-938D-DD22C61C955F}" dt="2018-10-10T17:34:02.098" v="0" actId="732"/>
          <ac:picMkLst>
            <pc:docMk/>
            <pc:sldMk cId="1083067103" sldId="279"/>
            <ac:picMk id="5" creationId="{7FBBF84F-AD49-4307-978A-185EF99D6E0D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8819A2C5-D425-418A-813C-D2056631D7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1946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196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5350"/>
            <a:ext cx="497205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74F9E15A-2DDD-48A4-81E6-2EDEC1199FA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1094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GM:	3 ; 4 ; 5 ; 6</a:t>
            </a:r>
          </a:p>
          <a:p>
            <a:r>
              <a:rPr lang="en-GB" dirty="0"/>
              <a:t>JC:	7 ; 8</a:t>
            </a:r>
          </a:p>
          <a:p>
            <a:endParaRPr lang="en-GB" dirty="0"/>
          </a:p>
          <a:p>
            <a:r>
              <a:rPr lang="en-GB" dirty="0"/>
              <a:t>GM:	Sierra ; H1N1</a:t>
            </a:r>
          </a:p>
          <a:p>
            <a:r>
              <a:rPr lang="en-GB" dirty="0"/>
              <a:t>JC:	NHS70 ; Voices ; ChildLine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805328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OHS’s front page:</a:t>
            </a:r>
          </a:p>
          <a:p>
            <a:endParaRPr lang="en-GB" dirty="0"/>
          </a:p>
          <a:p>
            <a:r>
              <a:rPr lang="en-GB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Oral history is the recording of people’s memories, experiences and opinions. It is: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A living history of everyone’s unique life experiences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An opportunity for those people who have been ‘hidden from history’ to have their voice heard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A rare chance to talk about and record history face-to-face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A source of new insights and perspectives that may challenge our view of the past.</a:t>
            </a:r>
          </a:p>
          <a:p>
            <a:endParaRPr lang="en-GB" dirty="0"/>
          </a:p>
          <a:p>
            <a:r>
              <a:rPr lang="en-GB" dirty="0"/>
              <a:t>Right: Grandpa Simpson, “My son is not a communist”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507610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Right: common meme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376408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Left – Wikipedia entry for “Pride”</a:t>
            </a:r>
          </a:p>
          <a:p>
            <a:r>
              <a:rPr lang="en-GB" dirty="0"/>
              <a:t>Right – Wikipedia entry for House of Lords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492165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10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245523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717032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377815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013175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953512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DA786-226B-42DD-93E8-A1CF6097432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2999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48C52-FFFD-49F6-B265-F7E72DF156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05378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5EEF6-EF9C-46E6-8B5F-3F5CA92D3B8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90899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7237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135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586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11/10/2018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9804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11/10/2018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9514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11/10/2018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9776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11/10/2018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720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78092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4045917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292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2389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11/10/2018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9477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11/10/2018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6336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1346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5740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D4E8-1442-4A26-862E-F7A1A3386CB3}" type="datetimeFigureOut">
              <a:rPr lang="en-GB"/>
              <a:pPr>
                <a:defRPr/>
              </a:pPr>
              <a:t>11/10/2018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4885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0FB6-9916-4744-A588-88582159FB2B}" type="datetimeFigureOut">
              <a:rPr lang="en-GB"/>
              <a:pPr>
                <a:defRPr/>
              </a:pPr>
              <a:t>11/10/2018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6457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568" y="2564904"/>
            <a:ext cx="7772400" cy="3204071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A2E35-467A-4B59-82DC-CA561B91D6DD}" type="datetimeFigureOut">
              <a:rPr lang="en-GB"/>
              <a:pPr>
                <a:defRPr/>
              </a:pPr>
              <a:t>11/10/2018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75"/>
            <a:ext cx="9144000" cy="1508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6369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47B15-667E-4BCF-8B3A-A77556EB54EA}" type="datetimeFigureOut">
              <a:rPr lang="en-GB"/>
              <a:pPr>
                <a:defRPr/>
              </a:pPr>
              <a:t>11/10/2018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4361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AC0FC-96BA-4D10-9D73-BF78231C6B28}" type="datetimeFigureOut">
              <a:rPr lang="en-GB"/>
              <a:pPr>
                <a:defRPr/>
              </a:pPr>
              <a:t>11/10/2018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8771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EE57-8035-41DD-9C26-3C6F5DAA7CFD}" type="datetimeFigureOut">
              <a:rPr lang="en-GB"/>
              <a:pPr>
                <a:defRPr/>
              </a:pPr>
              <a:t>11/10/2018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917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D8804-937B-40C3-8369-0CF62D082B6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487849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DAF2E-DC61-4E6E-94AB-B60AED80656E}" type="datetimeFigureOut">
              <a:rPr lang="en-GB"/>
              <a:pPr>
                <a:defRPr/>
              </a:pPr>
              <a:t>11/10/2018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5449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898C3-4A5E-46F2-8CA9-97065EF60EB5}" type="datetimeFigureOut">
              <a:rPr lang="en-GB"/>
              <a:pPr>
                <a:defRPr/>
              </a:pPr>
              <a:t>11/10/2018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5443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78D83-690E-44A6-9615-6E3773D09219}" type="datetimeFigureOut">
              <a:rPr lang="en-GB"/>
              <a:pPr>
                <a:defRPr/>
              </a:pPr>
              <a:t>11/10/2018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5338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4E77-4970-41AE-8E37-D8248A576885}" type="datetimeFigureOut">
              <a:rPr lang="en-GB"/>
              <a:pPr>
                <a:defRPr/>
              </a:pPr>
              <a:t>11/10/2018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33681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B04DF-1EF5-402B-A3AD-220EAF3DB805}" type="datetimeFigureOut">
              <a:rPr lang="en-GB"/>
              <a:pPr>
                <a:defRPr/>
              </a:pPr>
              <a:t>11/10/2018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879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0" y="5661248"/>
            <a:ext cx="9154649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550979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44000" cy="1377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711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6B3E9-7FF0-4902-80F9-E8997D5A0E3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45283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03937-7804-4435-8F73-564F70BF047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46971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CFF8C-A83F-461F-AEDD-249687053BE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47081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D0086-8934-43DE-AB7F-FE2D8ACF74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9062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78CB3-4A42-4C7D-9227-6531CAA8D3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94163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5959929"/>
            <a:ext cx="9150350" cy="89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 dirty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8B2FC1F5-3F11-4F4C-98D3-E04A951B33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07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11/10/2018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82"/>
            <a:ext cx="9144000" cy="150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91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FADD070-3693-41F0-BADB-35FB541A71E6}" type="datetimeFigureOut">
              <a:rPr lang="en-GB"/>
              <a:pPr>
                <a:defRPr/>
              </a:pPr>
              <a:t>11/10/2018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hs.org.uk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0F755FD-52BA-4825-9D71-BF3F288F7C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Oral History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8F5A8E70-E10A-4799-BFCE-D843E1EFF5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An (</a:t>
            </a:r>
            <a:r>
              <a:rPr lang="en-GB" i="1" dirty="0"/>
              <a:t>incredibly </a:t>
            </a:r>
            <a:r>
              <a:rPr lang="en-GB" dirty="0"/>
              <a:t>brief) introduction</a:t>
            </a:r>
          </a:p>
          <a:p>
            <a:endParaRPr lang="en-GB" dirty="0"/>
          </a:p>
          <a:p>
            <a:r>
              <a:rPr lang="en-GB" dirty="0"/>
              <a:t>Jenny Crane &amp; Gareth Millward</a:t>
            </a:r>
          </a:p>
        </p:txBody>
      </p:sp>
    </p:spTree>
    <p:extLst>
      <p:ext uri="{BB962C8B-B14F-4D97-AF65-F5344CB8AC3E}">
        <p14:creationId xmlns:p14="http://schemas.microsoft.com/office/powerpoint/2010/main" val="35138699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51EA08-7C0E-4E4E-A425-7AF634C0E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NHS70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FBBF84F-AD49-4307-978A-185EF99D6E0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/>
          <a:srcRect b="4018"/>
          <a:stretch/>
        </p:blipFill>
        <p:spPr>
          <a:xfrm>
            <a:off x="220815" y="1295400"/>
            <a:ext cx="8702369" cy="4149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0671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2FCB9-818B-4D92-B53F-794A2D2A6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Voices of the University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B96FE64-4BA5-446C-B5AD-9573DF01515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89372" y="1700808"/>
            <a:ext cx="8272769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1957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48010-19D5-42DD-820F-8F97B99A1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Sierra On-Line Memories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0181A526-C024-43F1-881E-96342D65F8A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85428" y="1788232"/>
            <a:ext cx="7973071" cy="3281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2672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786F0C-9FCD-49B1-95C9-DE2A03E508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Bird ‘flu</a:t>
            </a:r>
          </a:p>
        </p:txBody>
      </p:sp>
      <p:pic>
        <p:nvPicPr>
          <p:cNvPr id="5122" name="Picture 2" descr="Image result for catch it bin it kill it">
            <a:extLst>
              <a:ext uri="{FF2B5EF4-FFF2-40B4-BE49-F238E27FC236}">
                <a16:creationId xmlns:a16="http://schemas.microsoft.com/office/drawing/2014/main" id="{4F48F33D-D36F-4DFA-A213-2A6D8A2B7687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510" y="1371600"/>
            <a:ext cx="290898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26243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E158D6-21FA-46DC-891B-4F67BBD0F5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ChildLine</a:t>
            </a:r>
          </a:p>
        </p:txBody>
      </p:sp>
      <p:pic>
        <p:nvPicPr>
          <p:cNvPr id="6146" name="Picture 2" descr="Image result for esther rantzen">
            <a:extLst>
              <a:ext uri="{FF2B5EF4-FFF2-40B4-BE49-F238E27FC236}">
                <a16:creationId xmlns:a16="http://schemas.microsoft.com/office/drawing/2014/main" id="{80057EAC-6D4D-4487-A486-00E676571A0A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371600"/>
            <a:ext cx="3045249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17508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7C14E1-CB96-4754-A5AE-51CCF6F936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B92C42-6EE1-4116-8424-79BF46CCE9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7772400" cy="4114800"/>
          </a:xfrm>
        </p:spPr>
        <p:txBody>
          <a:bodyPr/>
          <a:lstStyle/>
          <a:p>
            <a:r>
              <a:rPr lang="en-GB" dirty="0"/>
              <a:t>British Library archive</a:t>
            </a:r>
          </a:p>
          <a:p>
            <a:r>
              <a:rPr lang="en-GB" dirty="0"/>
              <a:t>Witness seminar transcripts</a:t>
            </a:r>
          </a:p>
          <a:p>
            <a:r>
              <a:rPr lang="en-GB" dirty="0"/>
              <a:t>Oral History Society and Oral History Journal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44520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0AF25-0EA0-4EC8-A735-106003B287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Part I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BE74E5-B57F-425C-89E3-E986E6AA320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What is oral history?</a:t>
            </a:r>
          </a:p>
        </p:txBody>
      </p:sp>
    </p:spTree>
    <p:extLst>
      <p:ext uri="{BB962C8B-B14F-4D97-AF65-F5344CB8AC3E}">
        <p14:creationId xmlns:p14="http://schemas.microsoft.com/office/powerpoint/2010/main" val="21341547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81BDC9D-3C59-4052-9303-52DF36A221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oral history?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57D2B14-B099-4DCE-8B8B-396A33D666A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Spoken testimony as historical evidence</a:t>
            </a:r>
          </a:p>
          <a:p>
            <a:r>
              <a:rPr lang="en-GB" dirty="0"/>
              <a:t>“A source of new insights and perspectives that may change our view of the past”</a:t>
            </a:r>
          </a:p>
          <a:p>
            <a:r>
              <a:rPr lang="en-GB" dirty="0"/>
              <a:t>For more, see the </a:t>
            </a:r>
            <a:r>
              <a:rPr lang="en-GB" i="1" dirty="0">
                <a:hlinkClick r:id="rId3"/>
              </a:rPr>
              <a:t>Oral History Society</a:t>
            </a:r>
            <a:endParaRPr lang="en-GB" i="1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2938C229-729C-45AE-8591-365DF56F9EB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4648200" y="1964871"/>
            <a:ext cx="3810000" cy="2928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831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A10AE-81A8-4729-81A4-AC7CDD3A8F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Where did oral history come from?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0CE416-BA04-46B7-8788-F3EFCC722D8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Growth since 1980s</a:t>
            </a:r>
          </a:p>
          <a:p>
            <a:r>
              <a:rPr lang="en-GB" dirty="0"/>
              <a:t>Improved, accessible recording equipment</a:t>
            </a:r>
          </a:p>
          <a:p>
            <a:r>
              <a:rPr lang="en-GB" dirty="0"/>
              <a:t>New historiographical approaches</a:t>
            </a:r>
          </a:p>
          <a:p>
            <a:r>
              <a:rPr lang="en-GB" dirty="0"/>
              <a:t>BUT – is it “robust”?</a:t>
            </a:r>
          </a:p>
          <a:p>
            <a:r>
              <a:rPr lang="en-GB" dirty="0"/>
              <a:t>And is it really “accessible”?</a:t>
            </a:r>
          </a:p>
        </p:txBody>
      </p:sp>
      <p:pic>
        <p:nvPicPr>
          <p:cNvPr id="2050" name="Picture 2" descr="Image result for sir are you aware you are a cat">
            <a:extLst>
              <a:ext uri="{FF2B5EF4-FFF2-40B4-BE49-F238E27FC236}">
                <a16:creationId xmlns:a16="http://schemas.microsoft.com/office/drawing/2014/main" id="{82893343-91CF-42BE-8FD5-91D5FCE1CDFE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8544" y="1371600"/>
            <a:ext cx="3629312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43122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DFBDC9-37E1-485A-94B1-AD5DF256BE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Whose history?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7CA3B5-1F8B-45A2-8B69-52EFB02CA19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A “history from below”?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5C8B33-B284-40C3-A736-0B6632E8432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/>
              <a:t>Or a new “history of the elites”?</a:t>
            </a:r>
          </a:p>
          <a:p>
            <a:endParaRPr lang="en-GB" dirty="0"/>
          </a:p>
        </p:txBody>
      </p:sp>
      <p:pic>
        <p:nvPicPr>
          <p:cNvPr id="3076" name="Picture 4" descr="Image result for house of commons">
            <a:extLst>
              <a:ext uri="{FF2B5EF4-FFF2-40B4-BE49-F238E27FC236}">
                <a16:creationId xmlns:a16="http://schemas.microsoft.com/office/drawing/2014/main" id="{E7EBD010-112B-42AD-A34A-42AFDF9B2C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28" y="3062469"/>
            <a:ext cx="3635896" cy="2423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upload.wikimedia.org/wikipedia/commons/3/37/Barbara_Gittings_1965.jpg">
            <a:extLst>
              <a:ext uri="{FF2B5EF4-FFF2-40B4-BE49-F238E27FC236}">
                <a16:creationId xmlns:a16="http://schemas.microsoft.com/office/drawing/2014/main" id="{050C447C-8A53-456A-9ACE-50C1746033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6733" y="2753869"/>
            <a:ext cx="2408134" cy="3041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1067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AEF6A4-DA96-4BE1-8402-CFA000C46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 it </a:t>
            </a:r>
            <a:r>
              <a:rPr lang="en-GB" i="1" dirty="0"/>
              <a:t>history</a:t>
            </a:r>
            <a:r>
              <a:rPr lang="en-GB" dirty="0"/>
              <a:t>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979EC6-A544-4DC4-AFB7-BB649FC57A0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Is it journalism?</a:t>
            </a:r>
          </a:p>
          <a:p>
            <a:pPr lvl="1"/>
            <a:r>
              <a:rPr lang="en-GB" dirty="0"/>
              <a:t>No.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6A0683-5752-41CC-B50E-693068F76F7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/>
              <a:t>Is it sociology?</a:t>
            </a:r>
          </a:p>
          <a:p>
            <a:pPr lvl="1"/>
            <a:r>
              <a:rPr lang="en-GB" dirty="0"/>
              <a:t>Maybe.</a:t>
            </a:r>
          </a:p>
        </p:txBody>
      </p:sp>
      <p:pic>
        <p:nvPicPr>
          <p:cNvPr id="4100" name="Picture 4" descr="Image result for did you threaten to overrule him">
            <a:extLst>
              <a:ext uri="{FF2B5EF4-FFF2-40B4-BE49-F238E27FC236}">
                <a16:creationId xmlns:a16="http://schemas.microsoft.com/office/drawing/2014/main" id="{23DF2C91-CCF6-4626-8691-4D7495185D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889" y="2996951"/>
            <a:ext cx="38100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Image result for natsal">
            <a:extLst>
              <a:ext uri="{FF2B5EF4-FFF2-40B4-BE49-F238E27FC236}">
                <a16:creationId xmlns:a16="http://schemas.microsoft.com/office/drawing/2014/main" id="{1CE2279B-9B64-4372-8FE7-3FABBA0DFF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4111" y="2742600"/>
            <a:ext cx="3638178" cy="2651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9826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pload.wikimedia.org/wikipedia/commons/thumb/6/64/Nuremberg_Trials_retouched.jpg/1280px-Nuremberg_Trials_retouched.jpg">
            <a:extLst>
              <a:ext uri="{FF2B5EF4-FFF2-40B4-BE49-F238E27FC236}">
                <a16:creationId xmlns:a16="http://schemas.microsoft.com/office/drawing/2014/main" id="{0B80D82E-A039-44D5-910C-AEC31BF0BEE6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960066"/>
            <a:ext cx="3810000" cy="2937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6065F10-E998-4458-AF44-D81D2866A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Research ethics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4B6DF4-0983-494F-B802-77AD4CCBDE8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i="1" dirty="0"/>
              <a:t>You must get ethical approval before interviewing anyone</a:t>
            </a:r>
          </a:p>
          <a:p>
            <a:r>
              <a:rPr lang="en-GB" dirty="0"/>
              <a:t>This is to protect your interviewees, the university, </a:t>
            </a:r>
            <a:r>
              <a:rPr lang="en-GB" b="1" i="1" dirty="0"/>
              <a:t>and you</a:t>
            </a:r>
          </a:p>
          <a:p>
            <a:r>
              <a:rPr lang="en-GB" dirty="0"/>
              <a:t>“Ethics” is not the same as morality…</a:t>
            </a:r>
          </a:p>
        </p:txBody>
      </p:sp>
    </p:spTree>
    <p:extLst>
      <p:ext uri="{BB962C8B-B14F-4D97-AF65-F5344CB8AC3E}">
        <p14:creationId xmlns:p14="http://schemas.microsoft.com/office/powerpoint/2010/main" val="16527343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55B5FA-3124-4DE5-92D9-69090227D6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Some final considerations…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71B27-34E7-450E-B59B-192C50295BD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What are our data?</a:t>
            </a:r>
          </a:p>
          <a:p>
            <a:r>
              <a:rPr lang="en-GB" dirty="0"/>
              <a:t>Should we – “fact check”?</a:t>
            </a:r>
          </a:p>
          <a:p>
            <a:r>
              <a:rPr lang="en-GB" dirty="0"/>
              <a:t>How do we deal with “informed consent”?</a:t>
            </a:r>
          </a:p>
          <a:p>
            <a:r>
              <a:rPr lang="en-GB" dirty="0"/>
              <a:t>Are our interviewees co-authors?</a:t>
            </a:r>
          </a:p>
          <a:p>
            <a:r>
              <a:rPr lang="en-GB" dirty="0"/>
              <a:t>Should we anonymise?</a:t>
            </a:r>
          </a:p>
          <a:p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6ED1BE3-CDBE-4212-ADF7-265EDDD4AF8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921080"/>
            <a:ext cx="3810000" cy="3015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440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0AF25-0EA0-4EC8-A735-106003B287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Part II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BE74E5-B57F-425C-89E3-E986E6AA320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Some examples</a:t>
            </a:r>
          </a:p>
        </p:txBody>
      </p:sp>
    </p:spTree>
    <p:extLst>
      <p:ext uri="{BB962C8B-B14F-4D97-AF65-F5344CB8AC3E}">
        <p14:creationId xmlns:p14="http://schemas.microsoft.com/office/powerpoint/2010/main" val="636832663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_Warwick">
  <a:themeElements>
    <a:clrScheme name="Custom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262699"/>
      </a:hlink>
      <a:folHlink>
        <a:srgbClr val="26269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Template_Warwick</Template>
  <TotalTime>359</TotalTime>
  <Words>329</Words>
  <Application>Microsoft Office PowerPoint</Application>
  <PresentationFormat>On-screen Show (4:3)</PresentationFormat>
  <Paragraphs>67</Paragraphs>
  <Slides>15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Times New Roman</vt:lpstr>
      <vt:lpstr>Template_Warwick</vt:lpstr>
      <vt:lpstr>1_Custom Design</vt:lpstr>
      <vt:lpstr>Custom Design</vt:lpstr>
      <vt:lpstr>Oral History</vt:lpstr>
      <vt:lpstr>Part I</vt:lpstr>
      <vt:lpstr>What is oral history?</vt:lpstr>
      <vt:lpstr>Where did oral history come from?</vt:lpstr>
      <vt:lpstr>Whose history?</vt:lpstr>
      <vt:lpstr>Is it history?</vt:lpstr>
      <vt:lpstr>Research ethics</vt:lpstr>
      <vt:lpstr>Some final considerations…</vt:lpstr>
      <vt:lpstr>Part II</vt:lpstr>
      <vt:lpstr>NHS70</vt:lpstr>
      <vt:lpstr>Voices of the University</vt:lpstr>
      <vt:lpstr>Sierra On-Line Memories</vt:lpstr>
      <vt:lpstr>Bird ‘flu</vt:lpstr>
      <vt:lpstr>ChildLine</vt:lpstr>
      <vt:lpstr>Resources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Huber, Keira</dc:creator>
  <cp:lastModifiedBy>Gareth Millward</cp:lastModifiedBy>
  <cp:revision>28</cp:revision>
  <cp:lastPrinted>2001-12-07T16:14:49Z</cp:lastPrinted>
  <dcterms:created xsi:type="dcterms:W3CDTF">2015-05-13T11:12:00Z</dcterms:created>
  <dcterms:modified xsi:type="dcterms:W3CDTF">2018-10-11T13:15:13Z</dcterms:modified>
</cp:coreProperties>
</file>