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notesMasterIdLst>
    <p:notesMasterId r:id="rId16"/>
  </p:notesMasterIdLst>
  <p:sldIdLst>
    <p:sldId id="256" r:id="rId2"/>
    <p:sldId id="257" r:id="rId3"/>
    <p:sldId id="269" r:id="rId4"/>
    <p:sldId id="267" r:id="rId5"/>
    <p:sldId id="258" r:id="rId6"/>
    <p:sldId id="275" r:id="rId7"/>
    <p:sldId id="259" r:id="rId8"/>
    <p:sldId id="260" r:id="rId9"/>
    <p:sldId id="263" r:id="rId10"/>
    <p:sldId id="264" r:id="rId11"/>
    <p:sldId id="265" r:id="rId12"/>
    <p:sldId id="266" r:id="rId13"/>
    <p:sldId id="273" r:id="rId14"/>
    <p:sldId id="27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6"/>
  </p:normalViewPr>
  <p:slideViewPr>
    <p:cSldViewPr>
      <p:cViewPr varScale="1">
        <p:scale>
          <a:sx n="102" d="100"/>
          <a:sy n="102" d="100"/>
        </p:scale>
        <p:origin x="138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95492F-8DD6-408A-828C-F564F05FFB27}" type="datetimeFigureOut">
              <a:rPr lang="en-GB" smtClean="0"/>
              <a:t>02/10/2018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01DA20-ACF8-49B6-BD26-C4EA3F993BC1}" type="slidenum">
              <a:rPr lang="en-GB" smtClean="0"/>
              <a:t>‹#›</a:t>
            </a:fld>
            <a:endParaRPr lang="en-GB"/>
          </a:p>
        </p:txBody>
      </p:sp>
    </p:spTree>
    <p:extLst>
      <p:ext uri="{BB962C8B-B14F-4D97-AF65-F5344CB8AC3E}">
        <p14:creationId xmlns:p14="http://schemas.microsoft.com/office/powerpoint/2010/main" val="348536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801DA20-ACF8-49B6-BD26-C4EA3F993BC1}" type="slidenum">
              <a:rPr lang="en-GB" smtClean="0"/>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Click to edit Master subtitle style</a:t>
            </a:r>
            <a:endParaRPr lang="en-US"/>
          </a:p>
        </p:txBody>
      </p:sp>
      <p:sp>
        <p:nvSpPr>
          <p:cNvPr id="4" name="Date Placeholder 3"/>
          <p:cNvSpPr>
            <a:spLocks noGrp="1"/>
          </p:cNvSpPr>
          <p:nvPr>
            <p:ph type="dt" sz="half" idx="10"/>
          </p:nvPr>
        </p:nvSpPr>
        <p:spPr/>
        <p:txBody>
          <a:bodyPr/>
          <a:lstStyle/>
          <a:p>
            <a:fld id="{ACF00547-6AF5-486F-B6B6-7D918916B569}" type="datetimeFigureOut">
              <a:rPr lang="en-GB" smtClean="0"/>
              <a:t>02/10/2018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3032567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fld id="{ACF00547-6AF5-486F-B6B6-7D918916B569}" type="datetimeFigureOut">
              <a:rPr lang="en-GB" smtClean="0"/>
              <a:t>02/10/2018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2372236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fld id="{ACF00547-6AF5-486F-B6B6-7D918916B569}" type="datetimeFigureOut">
              <a:rPr lang="en-GB" smtClean="0"/>
              <a:t>02/10/2018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4210261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fld id="{ACF00547-6AF5-486F-B6B6-7D918916B569}" type="datetimeFigureOut">
              <a:rPr lang="en-GB" smtClean="0"/>
              <a:t>02/10/2018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21997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Click to edit Master text styles</a:t>
            </a:r>
          </a:p>
        </p:txBody>
      </p:sp>
      <p:sp>
        <p:nvSpPr>
          <p:cNvPr id="4" name="Date Placeholder 3"/>
          <p:cNvSpPr>
            <a:spLocks noGrp="1"/>
          </p:cNvSpPr>
          <p:nvPr>
            <p:ph type="dt" sz="half" idx="10"/>
          </p:nvPr>
        </p:nvSpPr>
        <p:spPr/>
        <p:txBody>
          <a:bodyPr/>
          <a:lstStyle/>
          <a:p>
            <a:fld id="{ACF00547-6AF5-486F-B6B6-7D918916B569}" type="datetimeFigureOut">
              <a:rPr lang="en-GB" smtClean="0"/>
              <a:t>02/10/2018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3167070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Date Placeholder 4"/>
          <p:cNvSpPr>
            <a:spLocks noGrp="1"/>
          </p:cNvSpPr>
          <p:nvPr>
            <p:ph type="dt" sz="half" idx="10"/>
          </p:nvPr>
        </p:nvSpPr>
        <p:spPr/>
        <p:txBody>
          <a:bodyPr/>
          <a:lstStyle/>
          <a:p>
            <a:fld id="{ACF00547-6AF5-486F-B6B6-7D918916B569}" type="datetimeFigureOut">
              <a:rPr lang="en-GB" smtClean="0"/>
              <a:t>02/10/2018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3671860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7" name="Date Placeholder 6"/>
          <p:cNvSpPr>
            <a:spLocks noGrp="1"/>
          </p:cNvSpPr>
          <p:nvPr>
            <p:ph type="dt" sz="half" idx="10"/>
          </p:nvPr>
        </p:nvSpPr>
        <p:spPr/>
        <p:txBody>
          <a:bodyPr/>
          <a:lstStyle/>
          <a:p>
            <a:fld id="{ACF00547-6AF5-486F-B6B6-7D918916B569}" type="datetimeFigureOut">
              <a:rPr lang="en-GB" smtClean="0"/>
              <a:t>02/10/2018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2040117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Date Placeholder 2"/>
          <p:cNvSpPr>
            <a:spLocks noGrp="1"/>
          </p:cNvSpPr>
          <p:nvPr>
            <p:ph type="dt" sz="half" idx="10"/>
          </p:nvPr>
        </p:nvSpPr>
        <p:spPr/>
        <p:txBody>
          <a:bodyPr/>
          <a:lstStyle/>
          <a:p>
            <a:fld id="{ACF00547-6AF5-486F-B6B6-7D918916B569}" type="datetimeFigureOut">
              <a:rPr lang="en-GB" smtClean="0"/>
              <a:t>02/10/2018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4130583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F00547-6AF5-486F-B6B6-7D918916B569}" type="datetimeFigureOut">
              <a:rPr lang="en-GB" smtClean="0"/>
              <a:t>02/10/2018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903748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ACF00547-6AF5-486F-B6B6-7D918916B569}" type="datetimeFigureOut">
              <a:rPr lang="en-GB" smtClean="0"/>
              <a:t>02/10/2018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3184797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Date Placeholder 4"/>
          <p:cNvSpPr>
            <a:spLocks noGrp="1"/>
          </p:cNvSpPr>
          <p:nvPr>
            <p:ph type="dt" sz="half" idx="10"/>
          </p:nvPr>
        </p:nvSpPr>
        <p:spPr/>
        <p:txBody>
          <a:bodyPr/>
          <a:lstStyle/>
          <a:p>
            <a:fld id="{ACF00547-6AF5-486F-B6B6-7D918916B569}" type="datetimeFigureOut">
              <a:rPr lang="en-GB" smtClean="0"/>
              <a:t>02/10/2018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9822AE-205C-42A8-A2D1-9A0F4E475D9C}" type="slidenum">
              <a:rPr lang="en-GB" smtClean="0"/>
              <a:t>‹#›</a:t>
            </a:fld>
            <a:endParaRPr lang="en-GB"/>
          </a:p>
        </p:txBody>
      </p:sp>
    </p:spTree>
    <p:extLst>
      <p:ext uri="{BB962C8B-B14F-4D97-AF65-F5344CB8AC3E}">
        <p14:creationId xmlns:p14="http://schemas.microsoft.com/office/powerpoint/2010/main" val="3490385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F00547-6AF5-486F-B6B6-7D918916B569}" type="datetimeFigureOut">
              <a:rPr lang="en-GB" smtClean="0"/>
              <a:t>02/10/2018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9822AE-205C-42A8-A2D1-9A0F4E475D9C}" type="slidenum">
              <a:rPr lang="en-GB" smtClean="0"/>
              <a:t>‹#›</a:t>
            </a:fld>
            <a:endParaRPr lang="en-GB"/>
          </a:p>
        </p:txBody>
      </p:sp>
    </p:spTree>
    <p:extLst>
      <p:ext uri="{BB962C8B-B14F-4D97-AF65-F5344CB8AC3E}">
        <p14:creationId xmlns:p14="http://schemas.microsoft.com/office/powerpoint/2010/main" val="2253271083"/>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arwick.ac.uk/fac/arts/history/students/modules/hi203/resources/styleguide"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2.warwick.ac.uk/fac/arts/history/students/modules/dissertation/guidance" TargetMode="External"/><Relationship Id="rId2" Type="http://schemas.openxmlformats.org/officeDocument/2006/relationships/hyperlink" Target="http://www2.warwick.ac.uk/fac/arts/history/students/modules/dissertation" TargetMode="Externa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hyperlink" Target="http://www2.warwick.ac.uk/fac/arts/history/undergraduate/modules/dissertation/topic/"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11960" y="2130425"/>
            <a:ext cx="4680520" cy="1470025"/>
          </a:xfrm>
        </p:spPr>
        <p:txBody>
          <a:bodyPr>
            <a:normAutofit/>
          </a:bodyPr>
          <a:lstStyle/>
          <a:p>
            <a:r>
              <a:rPr lang="en-GB" dirty="0"/>
              <a:t>The History Dissertation</a:t>
            </a:r>
          </a:p>
        </p:txBody>
      </p:sp>
      <p:sp>
        <p:nvSpPr>
          <p:cNvPr id="3" name="Subtitle 2"/>
          <p:cNvSpPr>
            <a:spLocks noGrp="1"/>
          </p:cNvSpPr>
          <p:nvPr>
            <p:ph type="subTitle" idx="1"/>
          </p:nvPr>
        </p:nvSpPr>
        <p:spPr>
          <a:xfrm>
            <a:off x="4572000" y="620688"/>
            <a:ext cx="4114800" cy="2016224"/>
          </a:xfrm>
        </p:spPr>
        <p:txBody>
          <a:bodyPr/>
          <a:lstStyle/>
          <a:p>
            <a:r>
              <a:rPr lang="en-GB" dirty="0">
                <a:solidFill>
                  <a:schemeClr val="tx1"/>
                </a:solidFill>
              </a:rPr>
              <a:t>Introductory session</a:t>
            </a:r>
          </a:p>
        </p:txBody>
      </p:sp>
      <p:sp>
        <p:nvSpPr>
          <p:cNvPr id="4" name="TextBox 3"/>
          <p:cNvSpPr txBox="1"/>
          <p:nvPr/>
        </p:nvSpPr>
        <p:spPr>
          <a:xfrm>
            <a:off x="1259632" y="4869160"/>
            <a:ext cx="2520280" cy="646331"/>
          </a:xfrm>
          <a:prstGeom prst="rect">
            <a:avLst/>
          </a:prstGeom>
          <a:noFill/>
        </p:spPr>
        <p:txBody>
          <a:bodyPr wrap="square" rtlCol="0">
            <a:spAutoFit/>
          </a:bodyPr>
          <a:lstStyle/>
          <a:p>
            <a:pPr algn="ctr"/>
            <a:r>
              <a:rPr lang="en-GB" dirty="0"/>
              <a:t>Dissertation tutor: </a:t>
            </a:r>
          </a:p>
          <a:p>
            <a:pPr algn="ctr"/>
            <a:r>
              <a:rPr lang="en-GB" dirty="0"/>
              <a:t>Prof Tim Lockley</a:t>
            </a:r>
          </a:p>
        </p:txBody>
      </p:sp>
      <p:pic>
        <p:nvPicPr>
          <p:cNvPr id="5" name="Picture 4"/>
          <p:cNvPicPr>
            <a:picLocks noChangeAspect="1"/>
          </p:cNvPicPr>
          <p:nvPr/>
        </p:nvPicPr>
        <p:blipFill>
          <a:blip r:embed="rId2"/>
          <a:stretch>
            <a:fillRect/>
          </a:stretch>
        </p:blipFill>
        <p:spPr>
          <a:xfrm>
            <a:off x="611560" y="1052736"/>
            <a:ext cx="3731568" cy="2475273"/>
          </a:xfrm>
          <a:prstGeom prst="rect">
            <a:avLst/>
          </a:prstGeom>
        </p:spPr>
      </p:pic>
      <p:pic>
        <p:nvPicPr>
          <p:cNvPr id="6" name="Picture 5" descr="IMGP497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4005064"/>
            <a:ext cx="3384376" cy="253828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251520" y="873655"/>
            <a:ext cx="4464496" cy="5632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The process of writing a dissertation (1)</a:t>
            </a:r>
            <a:endParaRPr kumimoji="0" lang="en-GB"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dirty="0">
              <a:latin typeface="Calibri" pitchFamily="34" charset="0"/>
              <a:ea typeface="Times New Roman" pitchFamily="18" charset="0"/>
              <a:cs typeface="Calibri" pitchFamily="34" charset="0"/>
            </a:endParaRPr>
          </a:p>
          <a:p>
            <a:pPr lvl="0" eaLnBrk="0" fontAlgn="base" hangingPunct="0">
              <a:spcBef>
                <a:spcPct val="0"/>
              </a:spcBef>
              <a:spcAft>
                <a:spcPct val="0"/>
              </a:spcAft>
            </a:pPr>
            <a:r>
              <a:rPr lang="en-GB" dirty="0">
                <a:latin typeface="Calibri" pitchFamily="34" charset="0"/>
                <a:ea typeface="Times New Roman" pitchFamily="18" charset="0"/>
                <a:cs typeface="Calibri" pitchFamily="34" charset="0"/>
              </a:rPr>
              <a:t>Start with a topic that interests you.  What are the interesting questions about it? For example, why did such-and-such happen in such-and-such a way?  Or, why is an existing historical interpretation unsatisfactory, in your opinion?  </a:t>
            </a:r>
          </a:p>
          <a:p>
            <a:pPr lvl="0" eaLnBrk="0" fontAlgn="base" hangingPunct="0">
              <a:spcBef>
                <a:spcPct val="0"/>
              </a:spcBef>
              <a:spcAft>
                <a:spcPct val="0"/>
              </a:spcAft>
            </a:pPr>
            <a:endParaRPr lang="en-GB" dirty="0">
              <a:latin typeface="Calibri" pitchFamily="34" charset="0"/>
              <a:ea typeface="Times New Roman" pitchFamily="18" charset="0"/>
              <a:cs typeface="Calibri" pitchFamily="34" charset="0"/>
            </a:endParaRPr>
          </a:p>
          <a:p>
            <a:pPr lvl="0" eaLnBrk="0" fontAlgn="base" hangingPunct="0">
              <a:spcBef>
                <a:spcPct val="0"/>
              </a:spcBef>
              <a:spcAft>
                <a:spcPct val="0"/>
              </a:spcAft>
            </a:pPr>
            <a:r>
              <a:rPr lang="en-GB" dirty="0">
                <a:latin typeface="Calibri" pitchFamily="34" charset="0"/>
                <a:ea typeface="Times New Roman" pitchFamily="18" charset="0"/>
                <a:cs typeface="Calibri" pitchFamily="34" charset="0"/>
              </a:rPr>
              <a:t>Try to answer each question with a hypothesis. As you continue your reading and the research, you should constantly revise the hypothesis in the light of what you have found.   </a:t>
            </a:r>
          </a:p>
          <a:p>
            <a:pPr lvl="0" eaLnBrk="0" fontAlgn="base" hangingPunct="0">
              <a:spcBef>
                <a:spcPct val="0"/>
              </a:spcBef>
              <a:spcAft>
                <a:spcPct val="0"/>
              </a:spcAft>
            </a:pPr>
            <a:endParaRPr lang="en-GB" dirty="0">
              <a:latin typeface="Calibri" pitchFamily="34" charset="0"/>
              <a:ea typeface="Times New Roman" pitchFamily="18" charset="0"/>
              <a:cs typeface="Calibri" pitchFamily="34" charset="0"/>
            </a:endParaRPr>
          </a:p>
          <a:p>
            <a:pPr eaLnBrk="0" fontAlgn="base" hangingPunct="0">
              <a:spcBef>
                <a:spcPct val="0"/>
              </a:spcBef>
              <a:spcAft>
                <a:spcPct val="0"/>
              </a:spcAft>
            </a:pPr>
            <a:r>
              <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rPr>
              <a:t>By the end of the dissertation, you should be satisfied that you have adequately addressed and answered the question[s] that you started out with. </a:t>
            </a:r>
            <a:endParaRPr kumimoji="0" lang="en-GB"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p:txBody>
      </p:sp>
      <p:pic>
        <p:nvPicPr>
          <p:cNvPr id="3" name="Picture 2" descr="Screen Shot 2018-09-26 at 10.55.46.png"/>
          <p:cNvPicPr>
            <a:picLocks noChangeAspect="1"/>
          </p:cNvPicPr>
          <p:nvPr/>
        </p:nvPicPr>
        <p:blipFill rotWithShape="1">
          <a:blip r:embed="rId3">
            <a:extLst>
              <a:ext uri="{28A0092B-C50C-407E-A947-70E740481C1C}">
                <a14:useLocalDpi xmlns:a14="http://schemas.microsoft.com/office/drawing/2010/main" val="0"/>
              </a:ext>
            </a:extLst>
          </a:blip>
          <a:srcRect l="11415"/>
          <a:stretch/>
        </p:blipFill>
        <p:spPr>
          <a:xfrm>
            <a:off x="4647242" y="1988840"/>
            <a:ext cx="4424750" cy="275003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548680"/>
            <a:ext cx="7488832" cy="5909310"/>
          </a:xfrm>
          <a:prstGeom prst="rect">
            <a:avLst/>
          </a:prstGeom>
        </p:spPr>
        <p:txBody>
          <a:bodyPr wrap="square">
            <a:spAutoFit/>
          </a:bodyPr>
          <a:lstStyle/>
          <a:p>
            <a:pPr lvl="0" eaLnBrk="0" fontAlgn="base" hangingPunct="0">
              <a:spcBef>
                <a:spcPct val="0"/>
              </a:spcBef>
              <a:spcAft>
                <a:spcPct val="0"/>
              </a:spcAft>
            </a:pP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	The process of writing a dissertation (2)</a:t>
            </a:r>
            <a:endParaRPr lang="en-GB" dirty="0">
              <a:latin typeface="Calibri" pitchFamily="34" charset="0"/>
              <a:ea typeface="Times New Roman" pitchFamily="18" charset="0"/>
              <a:cs typeface="Calibri" pitchFamily="34" charset="0"/>
            </a:endParaRPr>
          </a:p>
          <a:p>
            <a:pPr lvl="0" eaLnBrk="0" fontAlgn="base" hangingPunct="0">
              <a:spcBef>
                <a:spcPct val="0"/>
              </a:spcBef>
              <a:spcAft>
                <a:spcPct val="0"/>
              </a:spcAft>
            </a:pPr>
            <a:endParaRPr lang="en-GB" dirty="0">
              <a:latin typeface="Calibri" pitchFamily="34" charset="0"/>
              <a:ea typeface="Times New Roman" pitchFamily="18" charset="0"/>
              <a:cs typeface="Calibri" pitchFamily="34" charset="0"/>
            </a:endParaRPr>
          </a:p>
          <a:p>
            <a:pPr lvl="0" eaLnBrk="0" fontAlgn="base" hangingPunct="0">
              <a:spcBef>
                <a:spcPct val="0"/>
              </a:spcBef>
              <a:spcAft>
                <a:spcPct val="0"/>
              </a:spcAft>
            </a:pPr>
            <a:endParaRPr lang="en-GB" dirty="0">
              <a:latin typeface="Calibri" pitchFamily="34" charset="0"/>
              <a:ea typeface="Times New Roman" pitchFamily="18" charset="0"/>
              <a:cs typeface="Calibri" pitchFamily="34" charset="0"/>
            </a:endParaRPr>
          </a:p>
          <a:p>
            <a:pPr lvl="0" eaLnBrk="0" fontAlgn="base" hangingPunct="0">
              <a:spcBef>
                <a:spcPct val="0"/>
              </a:spcBef>
              <a:spcAft>
                <a:spcPct val="0"/>
              </a:spcAft>
            </a:pPr>
            <a:r>
              <a:rPr lang="en-GB" dirty="0">
                <a:latin typeface="Calibri" pitchFamily="34" charset="0"/>
                <a:ea typeface="Times New Roman" pitchFamily="18" charset="0"/>
                <a:cs typeface="Calibri" pitchFamily="34" charset="0"/>
              </a:rPr>
              <a:t>It helps if you </a:t>
            </a:r>
            <a:r>
              <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rPr>
              <a:t>structure your dissertation into different </a:t>
            </a: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sections</a:t>
            </a:r>
            <a:r>
              <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rPr>
              <a:t>. </a:t>
            </a:r>
          </a:p>
          <a:p>
            <a:pPr lvl="0" eaLnBrk="0" fontAlgn="base" hangingPunct="0">
              <a:spcBef>
                <a:spcPct val="0"/>
              </a:spcBef>
              <a:spcAft>
                <a:spcPct val="0"/>
              </a:spcAft>
            </a:pPr>
            <a:endParaRPr lang="en-GB" dirty="0">
              <a:latin typeface="Calibri" pitchFamily="34" charset="0"/>
              <a:ea typeface="Times New Roman" pitchFamily="18" charset="0"/>
              <a:cs typeface="Calibri" pitchFamily="34" charset="0"/>
            </a:endParaRPr>
          </a:p>
          <a:p>
            <a:pPr marL="342900" lvl="0" indent="-342900" eaLnBrk="0" fontAlgn="base" hangingPunct="0">
              <a:spcBef>
                <a:spcPct val="0"/>
              </a:spcBef>
              <a:spcAft>
                <a:spcPct val="0"/>
              </a:spcAft>
              <a:buAutoNum type="arabicPeriod"/>
            </a:pPr>
            <a:r>
              <a:rPr lang="en-GB" b="1" dirty="0">
                <a:latin typeface="Calibri" pitchFamily="34" charset="0"/>
                <a:ea typeface="Times New Roman" pitchFamily="18" charset="0"/>
                <a:cs typeface="Calibri" pitchFamily="34" charset="0"/>
              </a:rPr>
              <a:t>I</a:t>
            </a: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ntroduction</a:t>
            </a:r>
            <a:r>
              <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rPr>
              <a:t>, which sets out the topic, identifies what others have written on this topic, debates about the subject. You should make it clear which aspects of the topic that you are (or are not) going to address. This need only be a couple of paragraphs in length, but it is important to try to get the tone right and to interest your reader in what follows. </a:t>
            </a:r>
          </a:p>
          <a:p>
            <a:pPr marL="342900" lvl="0" indent="-342900" eaLnBrk="0" fontAlgn="base" hangingPunct="0">
              <a:spcBef>
                <a:spcPct val="0"/>
              </a:spcBef>
              <a:spcAft>
                <a:spcPct val="0"/>
              </a:spcAft>
              <a:buAutoNum type="arabicPeriod"/>
            </a:pPr>
            <a:r>
              <a:rPr lang="en-GB" b="1" dirty="0">
                <a:latin typeface="Calibri" pitchFamily="34" charset="0"/>
                <a:ea typeface="Times New Roman" pitchFamily="18" charset="0"/>
                <a:cs typeface="Calibri" pitchFamily="34" charset="0"/>
              </a:rPr>
              <a:t>Sections or Chapters </a:t>
            </a:r>
            <a:r>
              <a:rPr lang="en-GB" dirty="0">
                <a:latin typeface="Calibri" pitchFamily="34" charset="0"/>
                <a:ea typeface="Times New Roman" pitchFamily="18" charset="0"/>
                <a:cs typeface="Calibri" pitchFamily="34" charset="0"/>
              </a:rPr>
              <a:t>(These can be given a brief title or merely numbered).  E</a:t>
            </a:r>
            <a:r>
              <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rPr>
              <a:t>ach covers a particular aspect of the wider topic and they should progress logically from one to the other. In a dissertation of 9,000 words you might have 3 or 4 or 5 of these. This should help you and your readers to think more clearly about the natural divisions of the topic, the stages in your argument and the balance between different strands of interpretation and documentation. </a:t>
            </a:r>
          </a:p>
          <a:p>
            <a:pPr marL="342900" lvl="0" indent="-342900" eaLnBrk="0" fontAlgn="base" hangingPunct="0">
              <a:spcBef>
                <a:spcPct val="0"/>
              </a:spcBef>
              <a:spcAft>
                <a:spcPct val="0"/>
              </a:spcAft>
              <a:buAutoNum type="arabicPeriod"/>
            </a:pP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Conclusion</a:t>
            </a:r>
            <a:r>
              <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rPr>
              <a:t>. This might be rather shorter than the introduction, but it should be a conclusion rather than a summary: what have you proved or shown? </a:t>
            </a:r>
            <a:endParaRPr kumimoji="0" lang="en-GB" b="0" i="0" u="none" strike="noStrike" cap="none" normalizeH="0" baseline="0" dirty="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kumimoji="0" lang="en-GB" b="0" i="0" u="none" strike="noStrike" cap="none" normalizeH="0" baseline="0" dirty="0">
              <a:ln>
                <a:noFill/>
              </a:ln>
              <a:solidFill>
                <a:schemeClr val="tx1"/>
              </a:solidFill>
              <a:effectLst/>
              <a:latin typeface="Arial" pitchFamily="34" charset="0"/>
              <a:cs typeface="Arial" pitchFamily="34" charset="0"/>
            </a:endParaRPr>
          </a:p>
        </p:txBody>
      </p:sp>
      <p:pic>
        <p:nvPicPr>
          <p:cNvPr id="3" name="Picture 2">
            <a:extLst>
              <a:ext uri="{FF2B5EF4-FFF2-40B4-BE49-F238E27FC236}">
                <a16:creationId xmlns:a16="http://schemas.microsoft.com/office/drawing/2014/main" id="{6D7D75FB-329F-7E44-B179-9789E1A80A4E}"/>
              </a:ext>
            </a:extLst>
          </p:cNvPr>
          <p:cNvPicPr>
            <a:picLocks noChangeAspect="1"/>
          </p:cNvPicPr>
          <p:nvPr/>
        </p:nvPicPr>
        <p:blipFill rotWithShape="1">
          <a:blip r:embed="rId2"/>
          <a:srcRect t="13748"/>
          <a:stretch/>
        </p:blipFill>
        <p:spPr>
          <a:xfrm>
            <a:off x="6472924" y="9928"/>
            <a:ext cx="2701691" cy="128961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467544" y="590764"/>
            <a:ext cx="554461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Calibri" pitchFamily="34" charset="0"/>
                <a:ea typeface="Times New Roman" pitchFamily="18" charset="0"/>
                <a:cs typeface="Calibri" pitchFamily="34" charset="0"/>
              </a:rPr>
              <a:t>		References</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 </a:t>
            </a:r>
            <a:endParaRPr kumimoji="0" lang="en-GB" sz="1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eaLnBrk="0" fontAlgn="base" hangingPunct="0">
              <a:spcBef>
                <a:spcPct val="0"/>
              </a:spcBef>
              <a:spcAft>
                <a:spcPct val="0"/>
              </a:spcAf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You must reference</a:t>
            </a:r>
            <a:r>
              <a:rPr kumimoji="0" lang="en-GB" sz="1600" b="0" i="0" u="none" strike="noStrike" cap="none" normalizeH="0" dirty="0">
                <a:ln>
                  <a:noFill/>
                </a:ln>
                <a:solidFill>
                  <a:schemeClr val="tx1"/>
                </a:solidFill>
                <a:effectLst/>
                <a:latin typeface="Calibri" pitchFamily="34" charset="0"/>
                <a:ea typeface="Times New Roman" pitchFamily="18" charset="0"/>
                <a:cs typeface="Calibri" pitchFamily="34" charset="0"/>
              </a:rPr>
              <a:t> y</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our material through </a:t>
            </a:r>
            <a:r>
              <a:rPr kumimoji="0" lang="en-GB" sz="1600" b="1" i="0" u="none" strike="noStrike" cap="none" normalizeH="0" baseline="0" dirty="0">
                <a:ln>
                  <a:noFill/>
                </a:ln>
                <a:solidFill>
                  <a:schemeClr val="tx1"/>
                </a:solidFill>
                <a:effectLst/>
                <a:latin typeface="Calibri" pitchFamily="34" charset="0"/>
                <a:ea typeface="Times New Roman" pitchFamily="18" charset="0"/>
                <a:cs typeface="Calibri" pitchFamily="34" charset="0"/>
              </a:rPr>
              <a:t>footnotes. </a:t>
            </a:r>
            <a:r>
              <a:rPr lang="en-GB" sz="1600" dirty="0">
                <a:latin typeface="Calibri" pitchFamily="34" charset="0"/>
                <a:ea typeface="Times New Roman" pitchFamily="18" charset="0"/>
                <a:cs typeface="Calibri" pitchFamily="34" charset="0"/>
              </a:rPr>
              <a:t>Proper citation is necessary to avoid any impression of plagiarism. </a:t>
            </a:r>
          </a:p>
          <a:p>
            <a:pPr eaLnBrk="0" fontAlgn="base" hangingPunct="0">
              <a:spcBef>
                <a:spcPct val="0"/>
              </a:spcBef>
              <a:spcAft>
                <a:spcPct val="0"/>
              </a:spcAft>
            </a:pPr>
            <a:endParaRPr kumimoji="0" lang="en-GB" sz="1600" b="1"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lvl="0" eaLnBrk="0" fontAlgn="base" hangingPunct="0">
              <a:spcBef>
                <a:spcPct val="0"/>
              </a:spcBef>
              <a:spcAft>
                <a:spcPct val="0"/>
              </a:spcAft>
            </a:pPr>
            <a:r>
              <a:rPr lang="en-GB" sz="1600" dirty="0">
                <a:latin typeface="Calibri" pitchFamily="34" charset="0"/>
                <a:ea typeface="Times New Roman" pitchFamily="18" charset="0"/>
                <a:cs typeface="Calibri" pitchFamily="34" charset="0"/>
              </a:rPr>
              <a:t>Do not include too many footnotes or make them too long, or use the footnotes to go off on a tangent. Although footnotes are not included in the word limit, you can be marked down for having over-long footnotes that contain material that could be in the main text.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eaLnBrk="0" fontAlgn="base" hangingPunct="0">
              <a:spcBef>
                <a:spcPct val="0"/>
              </a:spcBef>
              <a:spcAft>
                <a:spcPct val="0"/>
              </a:spcAft>
            </a:pPr>
            <a:r>
              <a:rPr lang="en-GB" sz="1600" dirty="0">
                <a:latin typeface="Calibri" pitchFamily="34" charset="0"/>
                <a:cs typeface="Calibri" pitchFamily="34" charset="0"/>
              </a:rPr>
              <a:t>You should also have a bibliography of all works consulted at the end of the dissertation.  </a:t>
            </a:r>
          </a:p>
          <a:p>
            <a:pPr marL="0" marR="0" lvl="0" indent="0" algn="l" defTabSz="914400" rtl="0" eaLnBrk="0" fontAlgn="base" latinLnBrk="0" hangingPunct="0">
              <a:lnSpc>
                <a:spcPct val="100000"/>
              </a:lnSpc>
              <a:spcBef>
                <a:spcPct val="0"/>
              </a:spcBef>
              <a:spcAft>
                <a:spcPct val="0"/>
              </a:spcAft>
              <a:buClrTx/>
              <a:buSzTx/>
              <a:buFontTx/>
              <a:buNone/>
              <a:tabLst/>
            </a:pPr>
            <a:endParaRPr lang="en-GB" sz="1600" b="1" dirty="0">
              <a:latin typeface="Calibri" pitchFamily="34"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sz="1600" dirty="0">
                <a:latin typeface="Calibri" pitchFamily="34" charset="0"/>
                <a:ea typeface="Times New Roman" pitchFamily="18" charset="0"/>
                <a:cs typeface="Calibri" pitchFamily="34" charset="0"/>
              </a:rPr>
              <a:t>Consult </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the ‘Undergraduate Style Guide’.</a:t>
            </a:r>
          </a:p>
          <a:p>
            <a:pPr lvl="0" eaLnBrk="0" fontAlgn="base" hangingPunct="0">
              <a:spcBef>
                <a:spcPct val="0"/>
              </a:spcBef>
              <a:spcAft>
                <a:spcPct val="0"/>
              </a:spcAft>
            </a:pPr>
            <a:r>
              <a:rPr lang="en-GB" sz="1600" dirty="0">
                <a:latin typeface="Calibri" pitchFamily="34" charset="0"/>
                <a:ea typeface="Times New Roman" pitchFamily="18" charset="0"/>
                <a:cs typeface="Calibri" pitchFamily="34" charset="0"/>
                <a:hlinkClick r:id="rId2"/>
              </a:rPr>
              <a:t>https://warwick.ac.uk/fac/arts/history/students/modules/hi203/resources/styleguide</a:t>
            </a:r>
            <a:endParaRPr lang="en-GB" sz="1600" dirty="0">
              <a:latin typeface="Calibri" pitchFamily="34"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Also, see how other, professional historians use footnotes. </a:t>
            </a:r>
          </a:p>
          <a:p>
            <a:pPr marL="0" marR="0" lvl="0" indent="0" algn="l" defTabSz="914400" rtl="0" eaLnBrk="0" fontAlgn="base" latinLnBrk="0" hangingPunct="0">
              <a:lnSpc>
                <a:spcPct val="100000"/>
              </a:lnSpc>
              <a:spcBef>
                <a:spcPct val="0"/>
              </a:spcBef>
              <a:spcAft>
                <a:spcPct val="0"/>
              </a:spcAft>
              <a:buClrTx/>
              <a:buSzTx/>
              <a:buFontTx/>
              <a:buNone/>
              <a:tabLst/>
            </a:pPr>
            <a:endParaRPr lang="en-GB" sz="1600" dirty="0">
              <a:latin typeface="Calibri" pitchFamily="34" charset="0"/>
              <a:ea typeface="Times New Roman" pitchFamily="18" charset="0"/>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Keep quotations in the text relatively short so as to leave adequate room for your analysis and interpretation. Or, if you think a long passage is warranted, make sure that you analyse it: don’t assume that its meaning and significance is self-evident. </a:t>
            </a:r>
            <a:endParaRPr kumimoji="0" lang="en-GB" sz="1600" b="0" i="0" u="none" strike="noStrike" cap="none" normalizeH="0" baseline="0" dirty="0">
              <a:ln>
                <a:noFill/>
              </a:ln>
              <a:solidFill>
                <a:schemeClr val="tx1"/>
              </a:solidFill>
              <a:effectLst/>
              <a:latin typeface="Arial" pitchFamily="34" charset="0"/>
              <a:cs typeface="Arial" pitchFamily="34" charset="0"/>
            </a:endParaRPr>
          </a:p>
        </p:txBody>
      </p:sp>
      <p:pic>
        <p:nvPicPr>
          <p:cNvPr id="3" name="Picture 2">
            <a:extLst>
              <a:ext uri="{FF2B5EF4-FFF2-40B4-BE49-F238E27FC236}">
                <a16:creationId xmlns:a16="http://schemas.microsoft.com/office/drawing/2014/main" id="{C785A09C-1CA7-7C43-8BC7-15D187B1CB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1213905"/>
            <a:ext cx="3034862" cy="436510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382012"/>
            <a:ext cx="7920880" cy="1846659"/>
          </a:xfrm>
          <a:prstGeom prst="rect">
            <a:avLst/>
          </a:prstGeom>
        </p:spPr>
        <p:txBody>
          <a:bodyPr wrap="square">
            <a:spAutoFit/>
          </a:bodyPr>
          <a:lstStyle/>
          <a:p>
            <a:pPr algn="ctr"/>
            <a:r>
              <a:rPr lang="en-GB" sz="2400" b="1" dirty="0"/>
              <a:t>Writing-up</a:t>
            </a:r>
            <a:endParaRPr lang="en-GB" sz="2400" dirty="0"/>
          </a:p>
          <a:p>
            <a:endParaRPr lang="en-GB" dirty="0"/>
          </a:p>
          <a:p>
            <a:pPr marL="285750" indent="-285750">
              <a:buFont typeface="Arial" pitchFamily="34" charset="0"/>
              <a:buChar char="•"/>
            </a:pPr>
            <a:r>
              <a:rPr lang="en-GB" dirty="0"/>
              <a:t>Do not underestimate the writing-up time </a:t>
            </a:r>
          </a:p>
          <a:p>
            <a:pPr marL="285750" indent="-285750">
              <a:buFont typeface="Arial" pitchFamily="34" charset="0"/>
              <a:buChar char="•"/>
            </a:pPr>
            <a:r>
              <a:rPr lang="en-GB" dirty="0"/>
              <a:t>Draft, re-draft, and repeat (lots of times)</a:t>
            </a:r>
          </a:p>
          <a:p>
            <a:pPr marL="285750" indent="-285750">
              <a:buFont typeface="Arial" pitchFamily="34" charset="0"/>
              <a:buChar char="•"/>
            </a:pPr>
            <a:r>
              <a:rPr lang="en-GB" dirty="0"/>
              <a:t>Be a brutal editor</a:t>
            </a:r>
            <a:endParaRPr lang="en-GB" b="1" dirty="0"/>
          </a:p>
          <a:p>
            <a:pPr marL="285750" indent="-285750">
              <a:buFont typeface="Arial" pitchFamily="34" charset="0"/>
              <a:buChar char="•"/>
            </a:pPr>
            <a:r>
              <a:rPr lang="en-GB" b="1" dirty="0"/>
              <a:t>Don’t forget to leave enough time to proof-read your work</a:t>
            </a:r>
            <a:r>
              <a:rPr lang="en-GB" dirty="0"/>
              <a:t>. </a:t>
            </a:r>
          </a:p>
        </p:txBody>
      </p:sp>
      <p:pic>
        <p:nvPicPr>
          <p:cNvPr id="3" name="Picture 2"/>
          <p:cNvPicPr>
            <a:picLocks noChangeAspect="1"/>
          </p:cNvPicPr>
          <p:nvPr/>
        </p:nvPicPr>
        <p:blipFill>
          <a:blip r:embed="rId2"/>
          <a:stretch>
            <a:fillRect/>
          </a:stretch>
        </p:blipFill>
        <p:spPr>
          <a:xfrm>
            <a:off x="0" y="2708920"/>
            <a:ext cx="9144000" cy="3571875"/>
          </a:xfrm>
          <a:prstGeom prst="rect">
            <a:avLst/>
          </a:prstGeom>
        </p:spPr>
      </p:pic>
    </p:spTree>
    <p:extLst>
      <p:ext uri="{BB962C8B-B14F-4D97-AF65-F5344CB8AC3E}">
        <p14:creationId xmlns:p14="http://schemas.microsoft.com/office/powerpoint/2010/main" val="2771840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692695"/>
            <a:ext cx="4824536" cy="4801314"/>
          </a:xfrm>
          <a:prstGeom prst="rect">
            <a:avLst/>
          </a:prstGeom>
        </p:spPr>
        <p:txBody>
          <a:bodyPr wrap="square">
            <a:spAutoFit/>
          </a:bodyPr>
          <a:lstStyle/>
          <a:p>
            <a:pPr lvl="0" algn="ctr"/>
            <a:r>
              <a:rPr lang="en-GB" b="1" dirty="0"/>
              <a:t>Timetable – submission process in term 3 </a:t>
            </a:r>
          </a:p>
          <a:p>
            <a:pPr lvl="0"/>
            <a:endParaRPr lang="en-GB" dirty="0"/>
          </a:p>
          <a:p>
            <a:pPr marL="285750" lvl="0" indent="-285750">
              <a:buFont typeface="Arial" pitchFamily="34" charset="0"/>
              <a:buChar char="•"/>
            </a:pPr>
            <a:r>
              <a:rPr lang="en-GB" dirty="0"/>
              <a:t>submitted online via Tabula noon Wed week 2 Term 3 (May 1, 2019) in word-processed form.</a:t>
            </a:r>
          </a:p>
          <a:p>
            <a:pPr marL="285750" lvl="0" indent="-285750">
              <a:buFont typeface="Arial" pitchFamily="34" charset="0"/>
              <a:buChar char="•"/>
            </a:pPr>
            <a:r>
              <a:rPr lang="en-GB" dirty="0"/>
              <a:t>no need to submit a hard copy.  </a:t>
            </a:r>
          </a:p>
          <a:p>
            <a:pPr marL="285750" lvl="0" indent="-285750">
              <a:buFont typeface="Arial" pitchFamily="34" charset="0"/>
              <a:buChar char="•"/>
            </a:pPr>
            <a:r>
              <a:rPr lang="en-GB" dirty="0"/>
              <a:t>should be </a:t>
            </a:r>
            <a:r>
              <a:rPr lang="en-GB" dirty="0" err="1"/>
              <a:t>anonymised</a:t>
            </a:r>
            <a:r>
              <a:rPr lang="en-GB" dirty="0"/>
              <a:t>, with only your student number on the title page. </a:t>
            </a:r>
          </a:p>
          <a:p>
            <a:pPr marL="285750" lvl="0" indent="-285750">
              <a:buFont typeface="Arial" pitchFamily="34" charset="0"/>
              <a:buChar char="•"/>
            </a:pPr>
            <a:endParaRPr lang="en-GB" b="1" dirty="0"/>
          </a:p>
          <a:p>
            <a:pPr marL="285750" lvl="0" indent="-285750">
              <a:buFont typeface="Arial" pitchFamily="34" charset="0"/>
              <a:buChar char="•"/>
            </a:pPr>
            <a:r>
              <a:rPr lang="en-GB" b="1" dirty="0"/>
              <a:t> </a:t>
            </a:r>
            <a:endParaRPr lang="en-GB" dirty="0"/>
          </a:p>
          <a:p>
            <a:pPr marL="285750" lvl="0" indent="-285750">
              <a:buFont typeface="Arial" pitchFamily="34" charset="0"/>
              <a:buChar char="•"/>
            </a:pPr>
            <a:r>
              <a:rPr lang="en-GB" dirty="0"/>
              <a:t>Late submission will be penalized. The rule is as follows: ‘Where an extension has not been granted, or where an extension request did not reach the Director of Undergraduate Studies before the deadline for the assessed work, such assessed essays handed in late will be subject to a penalty of 5 percentage marks per working day’.</a:t>
            </a:r>
          </a:p>
        </p:txBody>
      </p:sp>
      <p:pic>
        <p:nvPicPr>
          <p:cNvPr id="3" name="Picture 2"/>
          <p:cNvPicPr>
            <a:picLocks noChangeAspect="1"/>
          </p:cNvPicPr>
          <p:nvPr/>
        </p:nvPicPr>
        <p:blipFill>
          <a:blip r:embed="rId2"/>
          <a:stretch>
            <a:fillRect/>
          </a:stretch>
        </p:blipFill>
        <p:spPr>
          <a:xfrm>
            <a:off x="5571811" y="1412776"/>
            <a:ext cx="3556354" cy="4149080"/>
          </a:xfrm>
          <a:prstGeom prst="rect">
            <a:avLst/>
          </a:prstGeom>
        </p:spPr>
      </p:pic>
    </p:spTree>
    <p:extLst>
      <p:ext uri="{BB962C8B-B14F-4D97-AF65-F5344CB8AC3E}">
        <p14:creationId xmlns:p14="http://schemas.microsoft.com/office/powerpoint/2010/main" val="3670876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59632" y="940701"/>
            <a:ext cx="7056784"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1200" dirty="0">
              <a:solidFill>
                <a:srgbClr val="000000"/>
              </a:solidFill>
              <a:latin typeface="Calibri"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539552" y="1218126"/>
            <a:ext cx="813690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85750" lvl="0" indent="-285750" fontAlgn="base">
              <a:spcBef>
                <a:spcPct val="0"/>
              </a:spcBef>
              <a:spcAft>
                <a:spcPct val="0"/>
              </a:spcAft>
              <a:buFont typeface="Arial" pitchFamily="34" charset="0"/>
              <a:buChar char="•"/>
            </a:pPr>
            <a:r>
              <a:rPr lang="en-GB" sz="1600" dirty="0">
                <a:solidFill>
                  <a:srgbClr val="000000"/>
                </a:solidFill>
                <a:latin typeface="Calibri"/>
                <a:ea typeface="Calibri" pitchFamily="34" charset="0"/>
                <a:cs typeface="Calibri"/>
              </a:rPr>
              <a:t>The dissertation is </a:t>
            </a:r>
            <a:r>
              <a:rPr lang="en-GB" sz="1600" i="1" dirty="0">
                <a:solidFill>
                  <a:srgbClr val="000000"/>
                </a:solidFill>
                <a:latin typeface="Calibri"/>
                <a:ea typeface="Calibri" pitchFamily="34" charset="0"/>
                <a:cs typeface="Calibri"/>
              </a:rPr>
              <a:t>compulsory </a:t>
            </a:r>
            <a:r>
              <a:rPr lang="en-GB" sz="1600" dirty="0">
                <a:solidFill>
                  <a:srgbClr val="000000"/>
                </a:solidFill>
                <a:latin typeface="Calibri"/>
                <a:ea typeface="Calibri" pitchFamily="34" charset="0"/>
                <a:cs typeface="Calibri"/>
              </a:rPr>
              <a:t>for all History single honours final-year students: it is also available as an </a:t>
            </a:r>
            <a:r>
              <a:rPr lang="en-GB" sz="1600" i="1" dirty="0">
                <a:solidFill>
                  <a:srgbClr val="000000"/>
                </a:solidFill>
                <a:latin typeface="Calibri"/>
                <a:ea typeface="Calibri" pitchFamily="34" charset="0"/>
                <a:cs typeface="Calibri"/>
              </a:rPr>
              <a:t>option </a:t>
            </a:r>
            <a:r>
              <a:rPr lang="en-GB" sz="1600" dirty="0">
                <a:solidFill>
                  <a:srgbClr val="000000"/>
                </a:solidFill>
                <a:latin typeface="Calibri"/>
                <a:ea typeface="Calibri" pitchFamily="34" charset="0"/>
                <a:cs typeface="Calibri"/>
              </a:rPr>
              <a:t>for all joint degree students.    It is weighted at 30 CATS i.e. 1/4 of your final year – and you should devote a considerable amount of time to it.</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GB" sz="1600" i="0" u="none" strike="noStrike" cap="none" normalizeH="0" baseline="0" dirty="0">
              <a:ln>
                <a:noFill/>
              </a:ln>
              <a:solidFill>
                <a:srgbClr val="000000"/>
              </a:solidFill>
              <a:effectLst/>
              <a:latin typeface="Calibri"/>
              <a:ea typeface="Calibri" pitchFamily="34" charset="0"/>
              <a:cs typeface="Calibri"/>
            </a:endParaRP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i="0" u="none" strike="noStrike" cap="none" normalizeH="0" baseline="0" dirty="0">
                <a:ln>
                  <a:noFill/>
                </a:ln>
                <a:solidFill>
                  <a:srgbClr val="000000"/>
                </a:solidFill>
                <a:effectLst/>
                <a:latin typeface="Calibri"/>
                <a:ea typeface="Calibri" pitchFamily="34" charset="0"/>
                <a:cs typeface="Calibri"/>
              </a:rPr>
              <a:t>The dissertation must be based on a module</a:t>
            </a:r>
            <a:r>
              <a:rPr kumimoji="0" lang="en-GB" sz="1600" i="0" u="none" strike="noStrike" cap="none" normalizeH="0" dirty="0">
                <a:ln>
                  <a:noFill/>
                </a:ln>
                <a:solidFill>
                  <a:srgbClr val="000000"/>
                </a:solidFill>
                <a:effectLst/>
                <a:latin typeface="Calibri"/>
                <a:ea typeface="Calibri" pitchFamily="34" charset="0"/>
                <a:cs typeface="Calibri"/>
              </a:rPr>
              <a:t> you have taken, either</a:t>
            </a:r>
            <a:r>
              <a:rPr kumimoji="0" lang="en-GB" sz="1600" i="0" u="none" strike="noStrike" cap="none" normalizeH="0" baseline="0" dirty="0">
                <a:ln>
                  <a:noFill/>
                </a:ln>
                <a:solidFill>
                  <a:srgbClr val="000000"/>
                </a:solidFill>
                <a:effectLst/>
                <a:latin typeface="Calibri"/>
                <a:ea typeface="Calibri" pitchFamily="34" charset="0"/>
                <a:cs typeface="Calibri"/>
              </a:rPr>
              <a:t> a final-year History or CAS module,</a:t>
            </a:r>
            <a:r>
              <a:rPr kumimoji="0" lang="en-GB" sz="1600" i="0" u="none" strike="noStrike" cap="none" normalizeH="0" dirty="0">
                <a:ln>
                  <a:noFill/>
                </a:ln>
                <a:solidFill>
                  <a:srgbClr val="000000"/>
                </a:solidFill>
                <a:effectLst/>
                <a:latin typeface="Calibri"/>
                <a:ea typeface="Calibri" pitchFamily="34" charset="0"/>
                <a:cs typeface="Calibri"/>
              </a:rPr>
              <a:t> </a:t>
            </a:r>
            <a:r>
              <a:rPr kumimoji="0" lang="en-GB" sz="1600" i="0" u="none" strike="noStrike" cap="none" normalizeH="0" baseline="0" dirty="0">
                <a:ln>
                  <a:noFill/>
                </a:ln>
                <a:solidFill>
                  <a:srgbClr val="000000"/>
                </a:solidFill>
                <a:effectLst/>
                <a:latin typeface="Calibri"/>
                <a:ea typeface="Calibri" pitchFamily="34" charset="0"/>
                <a:cs typeface="Calibri"/>
              </a:rPr>
              <a:t>or a second year module.  </a:t>
            </a:r>
            <a:r>
              <a:rPr lang="en-GB" sz="1600" dirty="0">
                <a:solidFill>
                  <a:srgbClr val="000000"/>
                </a:solidFill>
                <a:latin typeface="Calibri"/>
                <a:ea typeface="Calibri" pitchFamily="34" charset="0"/>
                <a:cs typeface="Calibri"/>
              </a:rPr>
              <a:t>If you studied abroad and wish to chose one of those modules, please see me about it.</a:t>
            </a:r>
            <a:endParaRPr kumimoji="0" lang="en-GB" sz="1600" i="0" u="none" strike="noStrike" cap="none" normalizeH="0" baseline="0" dirty="0">
              <a:ln>
                <a:noFill/>
              </a:ln>
              <a:solidFill>
                <a:srgbClr val="000000"/>
              </a:solidFill>
              <a:effectLst/>
              <a:latin typeface="Calibri"/>
              <a:ea typeface="Calibri" pitchFamily="34" charset="0"/>
              <a:cs typeface="Calibri"/>
            </a:endParaRP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endParaRPr lang="en-GB" sz="1600" dirty="0">
              <a:solidFill>
                <a:srgbClr val="000000"/>
              </a:solidFill>
              <a:latin typeface="Calibri"/>
              <a:ea typeface="Calibri" pitchFamily="34" charset="0"/>
              <a:cs typeface="Calibri"/>
            </a:endParaRPr>
          </a:p>
          <a:p>
            <a:pPr marL="285750" indent="-285750" fontAlgn="base">
              <a:spcBef>
                <a:spcPct val="0"/>
              </a:spcBef>
              <a:spcAft>
                <a:spcPct val="0"/>
              </a:spcAft>
              <a:buFont typeface="Arial" pitchFamily="34" charset="0"/>
              <a:buChar char="•"/>
            </a:pPr>
            <a:r>
              <a:rPr lang="en-GB" sz="1600" dirty="0">
                <a:latin typeface="Calibri"/>
                <a:cs typeface="Calibri"/>
              </a:rPr>
              <a:t>Joint degree students who wish to do a History dissertation must attach it to a History module</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endParaRPr kumimoji="0" lang="en-GB" sz="1600" i="0" u="none" strike="noStrike" cap="none" normalizeH="0" baseline="0" dirty="0">
              <a:ln>
                <a:noFill/>
              </a:ln>
              <a:solidFill>
                <a:srgbClr val="000000"/>
              </a:solidFill>
              <a:effectLst/>
              <a:latin typeface="Calibri"/>
              <a:ea typeface="Calibri" pitchFamily="34" charset="0"/>
              <a:cs typeface="Calibri"/>
            </a:endParaRPr>
          </a:p>
          <a:p>
            <a:pPr marL="285750" indent="-285750" eaLnBrk="0" fontAlgn="base" hangingPunct="0">
              <a:spcBef>
                <a:spcPct val="0"/>
              </a:spcBef>
              <a:spcAft>
                <a:spcPct val="0"/>
              </a:spcAft>
              <a:buFont typeface="Arial" pitchFamily="34" charset="0"/>
              <a:buChar char="•"/>
            </a:pPr>
            <a:r>
              <a:rPr kumimoji="0" lang="en-GB" sz="1600" i="0" u="none" strike="noStrike" cap="none" normalizeH="0" baseline="0" dirty="0">
                <a:ln>
                  <a:noFill/>
                </a:ln>
                <a:solidFill>
                  <a:schemeClr val="tx1"/>
                </a:solidFill>
                <a:effectLst/>
                <a:latin typeface="Calibri"/>
                <a:ea typeface="Times New Roman" pitchFamily="18" charset="0"/>
                <a:cs typeface="Calibri"/>
              </a:rPr>
              <a:t>The dissertation length is 9,000 words, </a:t>
            </a:r>
            <a:r>
              <a:rPr kumimoji="0" lang="en-GB" sz="1600" b="1" i="0" u="none" strike="noStrike" cap="none" normalizeH="0" baseline="0" dirty="0">
                <a:ln>
                  <a:noFill/>
                </a:ln>
                <a:solidFill>
                  <a:schemeClr val="tx1"/>
                </a:solidFill>
                <a:effectLst/>
                <a:latin typeface="Calibri"/>
                <a:ea typeface="Times New Roman" pitchFamily="18" charset="0"/>
                <a:cs typeface="Calibri"/>
              </a:rPr>
              <a:t>excluding </a:t>
            </a:r>
            <a:r>
              <a:rPr kumimoji="0" lang="en-GB" sz="1600" i="0" u="none" strike="noStrike" cap="none" normalizeH="0" baseline="0" dirty="0">
                <a:ln>
                  <a:noFill/>
                </a:ln>
                <a:solidFill>
                  <a:schemeClr val="tx1"/>
                </a:solidFill>
                <a:effectLst/>
                <a:latin typeface="Calibri"/>
                <a:ea typeface="Times New Roman" pitchFamily="18" charset="0"/>
                <a:cs typeface="Calibri"/>
              </a:rPr>
              <a:t>footnotes and bibliography. The penalty for any further overshoot is a deduction of 1 mark for each 100 words, or part thereof, over 9,000 words.</a:t>
            </a:r>
          </a:p>
          <a:p>
            <a:pPr marL="285750" indent="-285750" eaLnBrk="0" fontAlgn="base" hangingPunct="0">
              <a:spcBef>
                <a:spcPct val="0"/>
              </a:spcBef>
              <a:spcAft>
                <a:spcPct val="0"/>
              </a:spcAft>
              <a:buFont typeface="Arial" pitchFamily="34" charset="0"/>
              <a:buChar char="•"/>
            </a:pPr>
            <a:endParaRPr lang="en-GB" sz="1600" dirty="0">
              <a:latin typeface="Calibri"/>
              <a:cs typeface="Calibri"/>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kumimoji="0" lang="en-GB" sz="1600" i="0" u="none" strike="noStrike" cap="none" normalizeH="0" baseline="0" dirty="0">
                <a:ln>
                  <a:noFill/>
                </a:ln>
                <a:solidFill>
                  <a:srgbClr val="000000"/>
                </a:solidFill>
                <a:effectLst/>
                <a:latin typeface="Calibri"/>
                <a:ea typeface="Calibri" pitchFamily="34" charset="0"/>
                <a:cs typeface="Calibri"/>
              </a:rPr>
              <a:t>An outline of what is required can be found on the History website: </a:t>
            </a:r>
            <a:r>
              <a:rPr kumimoji="0" lang="en-GB" sz="1600" i="0" u="none" strike="noStrike" cap="none" normalizeH="0" baseline="0" dirty="0">
                <a:ln>
                  <a:noFill/>
                </a:ln>
                <a:solidFill>
                  <a:srgbClr val="000000"/>
                </a:solidFill>
                <a:effectLst/>
                <a:latin typeface="Calibri"/>
                <a:ea typeface="Calibri" pitchFamily="34" charset="0"/>
                <a:cs typeface="Calibri"/>
                <a:hlinkClick r:id="rId2"/>
              </a:rPr>
              <a:t>http://www2.warwick.ac.uk/fac/arts/history/students/modules/dissertation</a:t>
            </a:r>
            <a:endParaRPr lang="en-GB" sz="1600" dirty="0">
              <a:solidFill>
                <a:srgbClr val="000000"/>
              </a:solidFill>
              <a:latin typeface="Calibri"/>
              <a:ea typeface="Calibri" pitchFamily="34" charset="0"/>
              <a:cs typeface="Calibri"/>
            </a:endParaRPr>
          </a:p>
          <a:p>
            <a:pPr marL="285750" indent="-285750" eaLnBrk="0" fontAlgn="base" hangingPunct="0">
              <a:spcBef>
                <a:spcPct val="0"/>
              </a:spcBef>
              <a:spcAft>
                <a:spcPct val="0"/>
              </a:spcAft>
              <a:buFont typeface="Arial" pitchFamily="34" charset="0"/>
              <a:buChar char="•"/>
            </a:pPr>
            <a:endParaRPr kumimoji="0" lang="en-GB" sz="1600" i="0" u="none" strike="noStrike" cap="none" normalizeH="0" baseline="0" dirty="0">
              <a:ln>
                <a:noFill/>
              </a:ln>
              <a:solidFill>
                <a:srgbClr val="000000"/>
              </a:solidFill>
              <a:effectLst/>
              <a:latin typeface="Calibri"/>
              <a:ea typeface="Calibri" pitchFamily="34" charset="0"/>
              <a:cs typeface="Calibri"/>
            </a:endParaRPr>
          </a:p>
          <a:p>
            <a:pPr marL="285750" indent="-285750" eaLnBrk="0" fontAlgn="base" hangingPunct="0">
              <a:spcBef>
                <a:spcPct val="0"/>
              </a:spcBef>
              <a:spcAft>
                <a:spcPct val="0"/>
              </a:spcAft>
              <a:buFont typeface="Arial" pitchFamily="34" charset="0"/>
              <a:buChar char="•"/>
            </a:pPr>
            <a:r>
              <a:rPr kumimoji="0" lang="en-GB" sz="1600" i="0" u="none" strike="noStrike" cap="none" normalizeH="0" baseline="0" dirty="0">
                <a:ln>
                  <a:noFill/>
                </a:ln>
                <a:solidFill>
                  <a:srgbClr val="000000"/>
                </a:solidFill>
                <a:effectLst/>
                <a:latin typeface="Calibri"/>
                <a:ea typeface="Calibri" pitchFamily="34" charset="0"/>
                <a:cs typeface="Calibri"/>
              </a:rPr>
              <a:t>More detail will be found in handbook, which you should r</a:t>
            </a:r>
            <a:r>
              <a:rPr lang="en-GB" sz="1600" dirty="0">
                <a:solidFill>
                  <a:srgbClr val="000000"/>
                </a:solidFill>
                <a:latin typeface="Calibri"/>
                <a:ea typeface="Calibri" pitchFamily="34" charset="0"/>
                <a:cs typeface="Calibri"/>
              </a:rPr>
              <a:t>ead as soon as possible. </a:t>
            </a:r>
            <a:r>
              <a:rPr kumimoji="0" lang="en-GB" sz="1600" i="0" u="none" strike="noStrike" cap="none" normalizeH="0" baseline="0" dirty="0">
                <a:ln>
                  <a:noFill/>
                </a:ln>
                <a:solidFill>
                  <a:srgbClr val="000000"/>
                </a:solidFill>
                <a:effectLst/>
                <a:latin typeface="Calibri"/>
                <a:ea typeface="Calibri" pitchFamily="34" charset="0"/>
                <a:cs typeface="Calibri"/>
                <a:hlinkClick r:id="rId3"/>
              </a:rPr>
              <a:t>http://www2.warwick.ac.uk/fac/arts/history/students/modules/dissertation/guidance</a:t>
            </a:r>
            <a:r>
              <a:rPr kumimoji="0" lang="en-GB" sz="1600" i="0" u="none" strike="noStrike" cap="none" normalizeH="0" baseline="0" dirty="0">
                <a:ln>
                  <a:noFill/>
                </a:ln>
                <a:solidFill>
                  <a:srgbClr val="000000"/>
                </a:solidFill>
                <a:effectLst/>
                <a:latin typeface="Calibri"/>
                <a:ea typeface="Calibri" pitchFamily="34" charset="0"/>
                <a:cs typeface="Calibri"/>
              </a:rPr>
              <a:t>   </a:t>
            </a:r>
            <a:endParaRPr kumimoji="0" lang="en-GB" sz="1600" i="0" u="none" strike="noStrike" cap="none" normalizeH="0" baseline="0" dirty="0">
              <a:ln>
                <a:noFill/>
              </a:ln>
              <a:solidFill>
                <a:schemeClr val="tx1"/>
              </a:solidFill>
              <a:effectLst/>
              <a:latin typeface="Calibri"/>
              <a:ea typeface="Times New Roman" pitchFamily="18" charset="0"/>
              <a:cs typeface="Calibri"/>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7424" y="6156650"/>
            <a:ext cx="536284" cy="507871"/>
          </a:xfrm>
          <a:prstGeom prst="rect">
            <a:avLst/>
          </a:prstGeom>
        </p:spPr>
      </p:pic>
      <p:sp>
        <p:nvSpPr>
          <p:cNvPr id="3" name="TextBox 2"/>
          <p:cNvSpPr txBox="1"/>
          <p:nvPr/>
        </p:nvSpPr>
        <p:spPr>
          <a:xfrm>
            <a:off x="1675566" y="404664"/>
            <a:ext cx="6136794" cy="461665"/>
          </a:xfrm>
          <a:prstGeom prst="rect">
            <a:avLst/>
          </a:prstGeom>
          <a:noFill/>
        </p:spPr>
        <p:txBody>
          <a:bodyPr wrap="square" rtlCol="0">
            <a:spAutoFit/>
          </a:bodyPr>
          <a:lstStyle/>
          <a:p>
            <a:r>
              <a:rPr lang="en-GB" sz="2400" b="1" dirty="0"/>
              <a:t>Main Features of the Dissertation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548680"/>
            <a:ext cx="8136904" cy="4339650"/>
          </a:xfrm>
          <a:prstGeom prst="rect">
            <a:avLst/>
          </a:prstGeom>
        </p:spPr>
        <p:txBody>
          <a:bodyPr wrap="square">
            <a:spAutoFit/>
          </a:bodyPr>
          <a:lstStyle/>
          <a:p>
            <a:pPr algn="ctr"/>
            <a:r>
              <a:rPr lang="en-GB" sz="2400" b="1" dirty="0"/>
              <a:t>Term 1 Lectures</a:t>
            </a:r>
          </a:p>
          <a:p>
            <a:pPr algn="ctr"/>
            <a:endParaRPr lang="en-GB" b="1" dirty="0"/>
          </a:p>
          <a:p>
            <a:r>
              <a:rPr lang="en-GB" dirty="0"/>
              <a:t>There will be 4 one-hour talks and sessions. They will be held at the same time and place as today’s lecture (1-2pm Tuesday in the Arts </a:t>
            </a:r>
            <a:r>
              <a:rPr lang="en-GB" dirty="0" err="1"/>
              <a:t>Ctr</a:t>
            </a:r>
            <a:r>
              <a:rPr lang="en-GB" dirty="0"/>
              <a:t> Conference Room)</a:t>
            </a:r>
          </a:p>
          <a:p>
            <a:endParaRPr lang="en-GB" dirty="0"/>
          </a:p>
          <a:p>
            <a:r>
              <a:rPr lang="en-US" dirty="0"/>
              <a:t>Tuesday, 2 October 2018: 1-2pm. Introduction by the module director.</a:t>
            </a:r>
          </a:p>
          <a:p>
            <a:endParaRPr lang="en-US" dirty="0"/>
          </a:p>
          <a:p>
            <a:r>
              <a:rPr lang="en-US" dirty="0"/>
              <a:t>Tuesday, 9 October 2018: 1-2pm. Accessing primary sources and archives, module director</a:t>
            </a:r>
          </a:p>
          <a:p>
            <a:endParaRPr lang="en-US" dirty="0"/>
          </a:p>
          <a:p>
            <a:r>
              <a:rPr lang="en-US" dirty="0"/>
              <a:t>Tuesday, 16 October 2018: 1-2pm. Oral History, </a:t>
            </a:r>
            <a:r>
              <a:rPr lang="en-US" dirty="0" err="1"/>
              <a:t>Dr</a:t>
            </a:r>
            <a:r>
              <a:rPr lang="en-US" dirty="0"/>
              <a:t> Gareth </a:t>
            </a:r>
            <a:r>
              <a:rPr lang="en-US" dirty="0" err="1"/>
              <a:t>Millward</a:t>
            </a:r>
            <a:r>
              <a:rPr lang="en-US" dirty="0"/>
              <a:t>, CHM</a:t>
            </a:r>
          </a:p>
          <a:p>
            <a:endParaRPr lang="en-US" dirty="0"/>
          </a:p>
          <a:p>
            <a:r>
              <a:rPr lang="en-US" dirty="0"/>
              <a:t>Tuesday, 23 October 2018: 1-2pm. Writing it up – the process of </a:t>
            </a:r>
            <a:r>
              <a:rPr lang="en-US" dirty="0" err="1"/>
              <a:t>organising</a:t>
            </a:r>
            <a:r>
              <a:rPr lang="en-US" dirty="0"/>
              <a:t> material and putting it into a coherent and well-argued whole – Prof. Susan </a:t>
            </a:r>
            <a:r>
              <a:rPr lang="en-US" dirty="0" err="1"/>
              <a:t>Carruthers</a:t>
            </a:r>
            <a:r>
              <a:rPr lang="en-US" dirty="0"/>
              <a:t>. </a:t>
            </a:r>
          </a:p>
          <a:p>
            <a:endParaRPr lang="en-US" dirty="0"/>
          </a:p>
        </p:txBody>
      </p:sp>
      <p:pic>
        <p:nvPicPr>
          <p:cNvPr id="3" name="Picture 2">
            <a:extLst>
              <a:ext uri="{FF2B5EF4-FFF2-40B4-BE49-F238E27FC236}">
                <a16:creationId xmlns:a16="http://schemas.microsoft.com/office/drawing/2014/main" id="{7FFD089C-844F-804E-A36B-0C10C9EB1A4A}"/>
              </a:ext>
            </a:extLst>
          </p:cNvPr>
          <p:cNvPicPr>
            <a:picLocks noChangeAspect="1"/>
          </p:cNvPicPr>
          <p:nvPr/>
        </p:nvPicPr>
        <p:blipFill>
          <a:blip r:embed="rId2"/>
          <a:stretch>
            <a:fillRect/>
          </a:stretch>
        </p:blipFill>
        <p:spPr>
          <a:xfrm>
            <a:off x="2411760" y="4653136"/>
            <a:ext cx="3705824" cy="2091144"/>
          </a:xfrm>
          <a:prstGeom prst="rect">
            <a:avLst/>
          </a:prstGeom>
        </p:spPr>
      </p:pic>
    </p:spTree>
    <p:extLst>
      <p:ext uri="{BB962C8B-B14F-4D97-AF65-F5344CB8AC3E}">
        <p14:creationId xmlns:p14="http://schemas.microsoft.com/office/powerpoint/2010/main" val="1304463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611560" y="1313923"/>
            <a:ext cx="3960440" cy="5355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1200" b="1" i="0" u="none" strike="noStrike" cap="none" normalizeH="0" baseline="0" dirty="0">
                <a:ln>
                  <a:noFill/>
                </a:ln>
                <a:solidFill>
                  <a:schemeClr val="tx1"/>
                </a:solidFill>
                <a:effectLst/>
                <a:latin typeface="Calibri" pitchFamily="34" charset="0"/>
                <a:ea typeface="Times New Roman" pitchFamily="18" charset="0"/>
                <a:cs typeface="Calibri" pitchFamily="34" charset="0"/>
              </a:rPr>
              <a:t>				</a:t>
            </a:r>
            <a:r>
              <a:rPr kumimoji="0" lang="en-GB" sz="2000" b="1" i="0" u="none" strike="noStrike" cap="none" normalizeH="0" baseline="0" dirty="0">
                <a:ln>
                  <a:noFill/>
                </a:ln>
                <a:solidFill>
                  <a:schemeClr val="tx1"/>
                </a:solidFill>
                <a:effectLst/>
                <a:latin typeface="Calibri" pitchFamily="34" charset="0"/>
                <a:ea typeface="Times New Roman" pitchFamily="18" charset="0"/>
                <a:cs typeface="Calibri" pitchFamily="34" charset="0"/>
              </a:rPr>
              <a:t>Timetable – term 1</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GB" b="0" i="0" u="none" strike="noStrike" cap="none" normalizeH="0" baseline="0" dirty="0">
              <a:ln>
                <a:noFill/>
              </a:ln>
              <a:solidFill>
                <a:schemeClr val="tx1"/>
              </a:solidFill>
              <a:effectLst/>
              <a:latin typeface="Arial" pitchFamily="34" charset="0"/>
              <a:cs typeface="Arial"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n-GB" b="1" i="0" u="none" strike="noStrike" cap="none" normalizeH="0" baseline="0" dirty="0">
                <a:ln>
                  <a:noFill/>
                </a:ln>
                <a:solidFill>
                  <a:srgbClr val="000000"/>
                </a:solidFill>
                <a:effectLst/>
                <a:latin typeface="Calibri" pitchFamily="34" charset="0"/>
                <a:ea typeface="Calibri" pitchFamily="34" charset="0"/>
                <a:cs typeface="Calibri" pitchFamily="34" charset="0"/>
              </a:rPr>
              <a:t>Term 1.</a:t>
            </a:r>
            <a:r>
              <a:rPr kumimoji="0" lang="en-GB" b="0" i="0" u="none" strike="noStrike" cap="none" normalizeH="0" baseline="0" dirty="0">
                <a:ln>
                  <a:noFill/>
                </a:ln>
                <a:solidFill>
                  <a:srgbClr val="000000"/>
                </a:solidFill>
                <a:effectLst/>
                <a:latin typeface="Calibri" pitchFamily="34" charset="0"/>
                <a:ea typeface="Calibri" pitchFamily="34" charset="0"/>
                <a:cs typeface="Calibri" pitchFamily="34" charset="0"/>
              </a:rPr>
              <a:t> </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en-GB" dirty="0">
                <a:solidFill>
                  <a:srgbClr val="000000"/>
                </a:solidFill>
                <a:latin typeface="Calibri" pitchFamily="34" charset="0"/>
                <a:ea typeface="Calibri" pitchFamily="34" charset="0"/>
                <a:cs typeface="Calibri" pitchFamily="34" charset="0"/>
              </a:rPr>
              <a:t>Week 1-2 </a:t>
            </a:r>
            <a:r>
              <a:rPr kumimoji="0" lang="en-GB" b="0" i="0" u="none" strike="noStrike" cap="none" normalizeH="0" baseline="0" dirty="0">
                <a:ln>
                  <a:noFill/>
                </a:ln>
                <a:solidFill>
                  <a:srgbClr val="000000"/>
                </a:solidFill>
                <a:effectLst/>
                <a:latin typeface="Calibri" pitchFamily="34" charset="0"/>
                <a:ea typeface="Calibri" pitchFamily="34" charset="0"/>
                <a:cs typeface="Calibri" pitchFamily="34" charset="0"/>
              </a:rPr>
              <a:t>Identify a suitable topic.</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en-GB" dirty="0">
                <a:solidFill>
                  <a:srgbClr val="000000"/>
                </a:solidFill>
                <a:latin typeface="Calibri" pitchFamily="34" charset="0"/>
                <a:ea typeface="Calibri" pitchFamily="34" charset="0"/>
                <a:cs typeface="Calibri" pitchFamily="34" charset="0"/>
              </a:rPr>
              <a:t>By Friday Week 2 complete the history form</a:t>
            </a:r>
            <a:endPar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n-GB" b="0" i="0" u="none" strike="noStrike" cap="none" normalizeH="0" baseline="0" dirty="0">
                <a:ln>
                  <a:noFill/>
                </a:ln>
                <a:solidFill>
                  <a:schemeClr val="accent2">
                    <a:lumMod val="50000"/>
                  </a:schemeClr>
                </a:solidFill>
                <a:effectLst/>
                <a:latin typeface="Calibri" pitchFamily="34" charset="0"/>
                <a:ea typeface="Times New Roman" pitchFamily="18" charset="0"/>
                <a:cs typeface="Calibri" pitchFamily="34" charset="0"/>
                <a:hlinkClick r:id="rId2"/>
              </a:rPr>
              <a:t>http://www2.warwick.ac.uk/fac/arts/history/students/modules/dissertation/topic/</a:t>
            </a:r>
            <a:endParaRPr kumimoji="0" lang="en-GB" b="0" i="0" u="none" strike="noStrike" cap="none" normalizeH="0" baseline="0" dirty="0">
              <a:ln>
                <a:noFill/>
              </a:ln>
              <a:solidFill>
                <a:schemeClr val="accent2">
                  <a:lumMod val="50000"/>
                </a:schemeClr>
              </a:solidFill>
              <a:effectLst/>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endParaRPr kumimoji="0" lang="en-GB" b="0" i="0" u="none" strike="noStrike" cap="none" normalizeH="0" baseline="0" dirty="0">
              <a:ln>
                <a:noFill/>
              </a:ln>
              <a:solidFill>
                <a:schemeClr val="tx1"/>
              </a:solidFill>
              <a:effectLst/>
              <a:latin typeface="Arial" pitchFamily="34" charset="0"/>
              <a:cs typeface="Arial"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en-GB" dirty="0">
                <a:latin typeface="Arial" pitchFamily="34" charset="0"/>
                <a:cs typeface="Arial" pitchFamily="34" charset="0"/>
              </a:rPr>
              <a:t>If choosing a 2</a:t>
            </a:r>
            <a:r>
              <a:rPr lang="en-GB" baseline="30000" dirty="0">
                <a:latin typeface="Arial" pitchFamily="34" charset="0"/>
                <a:cs typeface="Arial" pitchFamily="34" charset="0"/>
              </a:rPr>
              <a:t>nd</a:t>
            </a:r>
            <a:r>
              <a:rPr lang="en-GB" dirty="0">
                <a:latin typeface="Arial" pitchFamily="34" charset="0"/>
                <a:cs typeface="Arial" pitchFamily="34" charset="0"/>
              </a:rPr>
              <a:t> </a:t>
            </a:r>
            <a:r>
              <a:rPr lang="en-GB" dirty="0" err="1">
                <a:latin typeface="Arial" pitchFamily="34" charset="0"/>
                <a:cs typeface="Arial" pitchFamily="34" charset="0"/>
              </a:rPr>
              <a:t>yr</a:t>
            </a:r>
            <a:r>
              <a:rPr lang="en-GB" dirty="0">
                <a:latin typeface="Arial" pitchFamily="34" charset="0"/>
                <a:cs typeface="Arial" pitchFamily="34" charset="0"/>
              </a:rPr>
              <a:t> module use HI33A as a generic code</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endParaRPr kumimoji="0" lang="en-GB" b="0" i="0" u="none" strike="noStrike" cap="none" normalizeH="0" baseline="0" dirty="0">
              <a:ln>
                <a:noFill/>
              </a:ln>
              <a:solidFill>
                <a:schemeClr val="tx1"/>
              </a:solidFill>
              <a:effectLst/>
              <a:latin typeface="Arial" pitchFamily="34" charset="0"/>
              <a:cs typeface="Arial"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en-GB" dirty="0">
                <a:latin typeface="Arial" pitchFamily="34" charset="0"/>
                <a:cs typeface="Arial" pitchFamily="34" charset="0"/>
              </a:rPr>
              <a:t>We will notify you of your supervisor during week 3</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endParaRPr kumimoji="0" lang="en-GB" b="0" i="0" u="none" strike="noStrike" cap="none" normalizeH="0" baseline="0" dirty="0">
              <a:ln>
                <a:noFill/>
              </a:ln>
              <a:solidFill>
                <a:schemeClr val="tx1"/>
              </a:solidFill>
              <a:effectLst/>
              <a:latin typeface="Arial" pitchFamily="34" charset="0"/>
              <a:cs typeface="Arial"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lang="en-GB" dirty="0">
                <a:latin typeface="Arial" pitchFamily="34" charset="0"/>
                <a:cs typeface="Arial" pitchFamily="34" charset="0"/>
              </a:rPr>
              <a:t>Week 3-10 meet supervisor regularly</a:t>
            </a:r>
            <a:endParaRPr kumimoji="0" lang="en-GB" b="0" i="0" u="none" strike="noStrike" cap="none" normalizeH="0" baseline="0" dirty="0">
              <a:ln>
                <a:noFill/>
              </a:ln>
              <a:solidFill>
                <a:schemeClr val="tx1"/>
              </a:solidFill>
              <a:effectLst/>
              <a:latin typeface="Arial" pitchFamily="34" charset="0"/>
              <a:cs typeface="Arial" pitchFamily="34" charset="0"/>
            </a:endParaRPr>
          </a:p>
        </p:txBody>
      </p:sp>
      <p:pic>
        <p:nvPicPr>
          <p:cNvPr id="2" name="Picture 1">
            <a:extLst>
              <a:ext uri="{FF2B5EF4-FFF2-40B4-BE49-F238E27FC236}">
                <a16:creationId xmlns:a16="http://schemas.microsoft.com/office/drawing/2014/main" id="{607D7A5E-899C-F343-9BF8-EB483287CCB0}"/>
              </a:ext>
            </a:extLst>
          </p:cNvPr>
          <p:cNvPicPr>
            <a:picLocks noChangeAspect="1"/>
          </p:cNvPicPr>
          <p:nvPr/>
        </p:nvPicPr>
        <p:blipFill>
          <a:blip r:embed="rId3"/>
          <a:stretch>
            <a:fillRect/>
          </a:stretch>
        </p:blipFill>
        <p:spPr>
          <a:xfrm>
            <a:off x="4788024" y="2696241"/>
            <a:ext cx="3886200" cy="25908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251520" y="1225812"/>
            <a:ext cx="4608512" cy="4801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                                   Supervisor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i="0" u="none" strike="noStrike" cap="none" normalizeH="0" baseline="0" dirty="0">
                <a:ln>
                  <a:noFill/>
                </a:ln>
                <a:solidFill>
                  <a:schemeClr val="tx1"/>
                </a:solidFill>
                <a:effectLst/>
                <a:latin typeface="Calibri" pitchFamily="34" charset="0"/>
                <a:ea typeface="Times New Roman" pitchFamily="18" charset="0"/>
                <a:cs typeface="Calibri" pitchFamily="34" charset="0"/>
              </a:rPr>
              <a:t>Each of you will receive regular personal guidance from a supervisor throughout the dissertation process. </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endParaRPr lang="en-GB" dirty="0">
              <a:latin typeface="Calibri" pitchFamily="34" charset="0"/>
              <a:ea typeface="Times New Roman" pitchFamily="18" charset="0"/>
              <a:cs typeface="Calibri" pitchFamily="34" charset="0"/>
            </a:endParaRPr>
          </a:p>
          <a:p>
            <a:pPr marL="285750" lvl="0" indent="-285750" fontAlgn="base">
              <a:spcBef>
                <a:spcPct val="0"/>
              </a:spcBef>
              <a:spcAft>
                <a:spcPct val="0"/>
              </a:spcAft>
              <a:buFont typeface="Arial" pitchFamily="34" charset="0"/>
              <a:buChar char="•"/>
            </a:pPr>
            <a:r>
              <a:rPr kumimoji="0" lang="en-GB" i="0" u="none" strike="noStrike" cap="none" normalizeH="0" baseline="0" dirty="0">
                <a:ln>
                  <a:noFill/>
                </a:ln>
                <a:solidFill>
                  <a:schemeClr val="tx1"/>
                </a:solidFill>
                <a:effectLst/>
                <a:latin typeface="Calibri" pitchFamily="34" charset="0"/>
                <a:ea typeface="Times New Roman" pitchFamily="18" charset="0"/>
                <a:cs typeface="Calibri" pitchFamily="34" charset="0"/>
              </a:rPr>
              <a:t>The supervisor will be </a:t>
            </a:r>
            <a:r>
              <a:rPr lang="en-GB" dirty="0">
                <a:latin typeface="Calibri" pitchFamily="34" charset="0"/>
                <a:ea typeface="Times New Roman" pitchFamily="18" charset="0"/>
                <a:cs typeface="Calibri" pitchFamily="34" charset="0"/>
              </a:rPr>
              <a:t>allocated by the department, bearing in mind the subject of the dissertation</a:t>
            </a:r>
            <a:r>
              <a:rPr kumimoji="0" lang="en-GB" i="0" u="none" strike="noStrike" cap="none" normalizeH="0" dirty="0">
                <a:ln>
                  <a:noFill/>
                </a:ln>
                <a:solidFill>
                  <a:schemeClr val="tx1"/>
                </a:solidFill>
                <a:effectLst/>
                <a:latin typeface="Calibri" pitchFamily="34" charset="0"/>
                <a:ea typeface="Times New Roman" pitchFamily="18" charset="0"/>
                <a:cs typeface="Calibri" pitchFamily="34" charset="0"/>
              </a:rPr>
              <a:t>. </a:t>
            </a:r>
          </a:p>
          <a:p>
            <a:pPr lvl="0" fontAlgn="base">
              <a:spcBef>
                <a:spcPct val="0"/>
              </a:spcBef>
              <a:spcAft>
                <a:spcPct val="0"/>
              </a:spcAft>
            </a:pPr>
            <a:endParaRPr lang="en-GB" dirty="0">
              <a:latin typeface="Calibri" pitchFamily="34" charset="0"/>
            </a:endParaRPr>
          </a:p>
          <a:p>
            <a:pPr marL="285750" lvl="0" indent="-285750" fontAlgn="base">
              <a:spcBef>
                <a:spcPct val="0"/>
              </a:spcBef>
              <a:spcAft>
                <a:spcPct val="0"/>
              </a:spcAft>
              <a:buFont typeface="Arial" pitchFamily="34" charset="0"/>
              <a:buChar char="•"/>
            </a:pPr>
            <a:r>
              <a:rPr lang="en-GB" dirty="0">
                <a:latin typeface="Calibri" pitchFamily="34" charset="0"/>
              </a:rPr>
              <a:t>Should aim to meet with your supervisor at least 5 times over the year</a:t>
            </a:r>
          </a:p>
          <a:p>
            <a:pPr marL="285750" lvl="0" indent="-285750" fontAlgn="base">
              <a:spcBef>
                <a:spcPct val="0"/>
              </a:spcBef>
              <a:spcAft>
                <a:spcPct val="0"/>
              </a:spcAft>
              <a:buFont typeface="Arial" pitchFamily="34" charset="0"/>
              <a:buChar char="•"/>
            </a:pPr>
            <a:endParaRPr lang="en-GB" dirty="0">
              <a:latin typeface="Calibri" pitchFamily="34" charset="0"/>
            </a:endParaRPr>
          </a:p>
          <a:p>
            <a:pPr marL="285750" lvl="0" indent="-285750" fontAlgn="base">
              <a:spcBef>
                <a:spcPct val="0"/>
              </a:spcBef>
              <a:spcAft>
                <a:spcPct val="0"/>
              </a:spcAft>
              <a:buFont typeface="Arial" pitchFamily="34" charset="0"/>
              <a:buChar char="•"/>
            </a:pPr>
            <a:r>
              <a:rPr lang="en-GB" dirty="0">
                <a:latin typeface="Calibri" pitchFamily="34" charset="0"/>
              </a:rPr>
              <a:t>You can see other members of staff during their office hours for bibliographic advice </a:t>
            </a:r>
            <a:r>
              <a:rPr lang="en-GB" dirty="0" err="1">
                <a:latin typeface="Calibri" pitchFamily="34" charset="0"/>
              </a:rPr>
              <a:t>etc</a:t>
            </a:r>
            <a:r>
              <a:rPr lang="en-GB" dirty="0">
                <a:latin typeface="Calibri" pitchFamily="34" charset="0"/>
              </a:rPr>
              <a:t>, if you think it would be helpful</a:t>
            </a:r>
          </a:p>
          <a:p>
            <a:pPr marL="285750" lvl="0" indent="-285750" fontAlgn="base">
              <a:spcBef>
                <a:spcPct val="0"/>
              </a:spcBef>
              <a:spcAft>
                <a:spcPct val="0"/>
              </a:spcAft>
              <a:buFont typeface="Arial" pitchFamily="34" charset="0"/>
              <a:buChar char="•"/>
            </a:pPr>
            <a:endParaRPr lang="en-GB" dirty="0">
              <a:latin typeface="Calibri" pitchFamily="34" charset="0"/>
              <a:ea typeface="Times New Roman" pitchFamily="18" charset="0"/>
              <a:cs typeface="Calibri" pitchFamily="34" charset="0"/>
            </a:endParaRPr>
          </a:p>
        </p:txBody>
      </p:sp>
      <p:pic>
        <p:nvPicPr>
          <p:cNvPr id="2" name="Picture 1"/>
          <p:cNvPicPr>
            <a:picLocks noChangeAspect="1"/>
          </p:cNvPicPr>
          <p:nvPr/>
        </p:nvPicPr>
        <p:blipFill>
          <a:blip r:embed="rId2"/>
          <a:stretch>
            <a:fillRect/>
          </a:stretch>
        </p:blipFill>
        <p:spPr>
          <a:xfrm>
            <a:off x="5162414" y="2060848"/>
            <a:ext cx="3981586" cy="251095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850106"/>
          </a:xfrm>
        </p:spPr>
        <p:txBody>
          <a:bodyPr/>
          <a:lstStyle/>
          <a:p>
            <a:r>
              <a:rPr lang="en-US" dirty="0"/>
              <a:t>How to work with a supervisor</a:t>
            </a:r>
          </a:p>
        </p:txBody>
      </p:sp>
      <p:sp>
        <p:nvSpPr>
          <p:cNvPr id="3" name="Content Placeholder 2"/>
          <p:cNvSpPr>
            <a:spLocks noGrp="1"/>
          </p:cNvSpPr>
          <p:nvPr>
            <p:ph idx="1"/>
          </p:nvPr>
        </p:nvSpPr>
        <p:spPr>
          <a:xfrm>
            <a:off x="457200" y="1600201"/>
            <a:ext cx="8219256" cy="2620888"/>
          </a:xfrm>
        </p:spPr>
        <p:txBody>
          <a:bodyPr>
            <a:normAutofit/>
          </a:bodyPr>
          <a:lstStyle/>
          <a:p>
            <a:r>
              <a:rPr lang="en-GB" sz="1800" dirty="0">
                <a:latin typeface="Calibri" pitchFamily="34" charset="0"/>
                <a:ea typeface="Times New Roman" pitchFamily="18" charset="0"/>
                <a:cs typeface="Calibri" pitchFamily="34" charset="0"/>
              </a:rPr>
              <a:t>Your first port of call for support/advice should be your supervisor. </a:t>
            </a:r>
          </a:p>
          <a:p>
            <a:r>
              <a:rPr lang="en-US" sz="1800" dirty="0"/>
              <a:t>You should come with a clear idea of what advice / support you need</a:t>
            </a:r>
            <a:endParaRPr lang="en-GB" sz="1800" dirty="0">
              <a:latin typeface="Calibri" pitchFamily="34" charset="0"/>
              <a:ea typeface="Times New Roman" pitchFamily="18" charset="0"/>
              <a:cs typeface="Calibri" pitchFamily="34" charset="0"/>
            </a:endParaRPr>
          </a:p>
          <a:p>
            <a:pPr lvl="0"/>
            <a:r>
              <a:rPr lang="en-GB" sz="1800" dirty="0">
                <a:latin typeface="Calibri" pitchFamily="34" charset="0"/>
              </a:rPr>
              <a:t>They will comment on any plans or outlines that you produce. </a:t>
            </a:r>
          </a:p>
          <a:p>
            <a:pPr lvl="0"/>
            <a:r>
              <a:rPr lang="en-GB" sz="1800" dirty="0">
                <a:latin typeface="Calibri" pitchFamily="34" charset="0"/>
              </a:rPr>
              <a:t>Make sure that you make good use of your supervisor – don’t hesitate to ask for supervision meetings, they don’t need to be in normal office hours.</a:t>
            </a:r>
          </a:p>
        </p:txBody>
      </p:sp>
      <p:pic>
        <p:nvPicPr>
          <p:cNvPr id="4" name="Picture 3"/>
          <p:cNvPicPr>
            <a:picLocks noChangeAspect="1"/>
          </p:cNvPicPr>
          <p:nvPr/>
        </p:nvPicPr>
        <p:blipFill>
          <a:blip r:embed="rId2"/>
          <a:stretch>
            <a:fillRect/>
          </a:stretch>
        </p:blipFill>
        <p:spPr>
          <a:xfrm>
            <a:off x="1043608" y="3501008"/>
            <a:ext cx="7082215" cy="3068960"/>
          </a:xfrm>
          <a:prstGeom prst="rect">
            <a:avLst/>
          </a:prstGeom>
        </p:spPr>
      </p:pic>
    </p:spTree>
    <p:extLst>
      <p:ext uri="{BB962C8B-B14F-4D97-AF65-F5344CB8AC3E}">
        <p14:creationId xmlns:p14="http://schemas.microsoft.com/office/powerpoint/2010/main" val="2794970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3419872" y="515962"/>
            <a:ext cx="5400600"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a:ln>
                  <a:noFill/>
                </a:ln>
                <a:solidFill>
                  <a:schemeClr val="tx1"/>
                </a:solidFill>
                <a:effectLst/>
                <a:latin typeface="Calibri" pitchFamily="34" charset="0"/>
                <a:ea typeface="Times New Roman" pitchFamily="18" charset="0"/>
                <a:cs typeface="Calibri" pitchFamily="34" charset="0"/>
              </a:rPr>
              <a:t>		First tasks</a:t>
            </a:r>
            <a:endParaRPr kumimoji="0" lang="en-GB"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lang="en-GB" sz="1600" dirty="0">
                <a:latin typeface="Calibri" pitchFamily="34" charset="0"/>
                <a:ea typeface="Times New Roman" pitchFamily="18" charset="0"/>
                <a:cs typeface="Calibri" pitchFamily="34" charset="0"/>
              </a:rPr>
              <a:t>Warning: thinking required!</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indent="-285750" eaLnBrk="0" fontAlgn="base" hangingPunct="0">
              <a:spcBef>
                <a:spcPct val="0"/>
              </a:spcBef>
              <a:spcAft>
                <a:spcPct val="0"/>
              </a:spcAft>
              <a:buFont typeface="Arial" pitchFamily="34" charset="0"/>
              <a:buChar char="•"/>
            </a:pPr>
            <a:r>
              <a:rPr lang="en-GB" sz="1600" dirty="0">
                <a:latin typeface="Calibri" pitchFamily="34" charset="0"/>
                <a:ea typeface="Times New Roman" pitchFamily="18" charset="0"/>
                <a:cs typeface="Calibri" pitchFamily="34" charset="0"/>
              </a:rPr>
              <a:t>Which module do you want to base your dissertation in?</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What aspect of that module particularly interests you</a:t>
            </a:r>
            <a:r>
              <a:rPr lang="en-GB" sz="1600" dirty="0">
                <a:latin typeface="Calibri" pitchFamily="34" charset="0"/>
                <a:ea typeface="Times New Roman" pitchFamily="18" charset="0"/>
                <a:cs typeface="Calibri"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lang="en-GB" sz="1600" dirty="0">
                <a:latin typeface="Calibri" pitchFamily="34" charset="0"/>
                <a:ea typeface="Times New Roman" pitchFamily="18" charset="0"/>
                <a:cs typeface="Calibri" pitchFamily="34" charset="0"/>
              </a:rPr>
              <a:t> </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lang="en-GB" sz="1600" dirty="0">
                <a:latin typeface="Calibri" pitchFamily="34" charset="0"/>
                <a:ea typeface="Times New Roman" pitchFamily="18" charset="0"/>
                <a:cs typeface="Calibri" pitchFamily="34" charset="0"/>
              </a:rPr>
              <a:t>A </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Special Subject should provides you plenty of access to the sort of primary sources that are expected in a dissertation. </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An</a:t>
            </a:r>
            <a:r>
              <a:rPr kumimoji="0" lang="en-GB" sz="1600" b="0" i="0" u="none" strike="noStrike" cap="none" normalizeH="0" dirty="0">
                <a:ln>
                  <a:noFill/>
                </a:ln>
                <a:solidFill>
                  <a:schemeClr val="tx1"/>
                </a:solidFill>
                <a:effectLst/>
                <a:latin typeface="Calibri" pitchFamily="34" charset="0"/>
                <a:ea typeface="Times New Roman" pitchFamily="18" charset="0"/>
                <a:cs typeface="Calibri" pitchFamily="34" charset="0"/>
              </a:rPr>
              <a:t> advanced option might offer more breadth, or a trans-national, or interdisciplinary approach</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  </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lang="en-GB" sz="1600" dirty="0">
                <a:latin typeface="Calibri" pitchFamily="34" charset="0"/>
                <a:ea typeface="Times New Roman" pitchFamily="18" charset="0"/>
                <a:cs typeface="Calibri" pitchFamily="34" charset="0"/>
              </a:rPr>
              <a:t>You might be able to explore historical theories and methods more clearly </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in Historiography.  </a:t>
            </a: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itchFamily="34" charset="0"/>
              <a:buChar char="•"/>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A second year module</a:t>
            </a:r>
            <a:r>
              <a:rPr kumimoji="0" lang="en-GB" sz="1600" b="0" i="0" u="none" strike="noStrike" cap="none" normalizeH="0" dirty="0">
                <a:ln>
                  <a:noFill/>
                </a:ln>
                <a:solidFill>
                  <a:schemeClr val="tx1"/>
                </a:solidFill>
                <a:effectLst/>
                <a:latin typeface="Calibri" pitchFamily="34" charset="0"/>
                <a:ea typeface="Times New Roman" pitchFamily="18" charset="0"/>
                <a:cs typeface="Calibri" pitchFamily="34" charset="0"/>
              </a:rPr>
              <a:t> gives you a stronger and clearer background in the subject matter as you have already completed the module [NB the tutor from last year might have left or be on leave – making bibliographic advice harder to come by]</a:t>
            </a:r>
            <a:endParaRPr kumimoji="0" lang="en-GB" sz="1600" b="0" i="0" u="none" strike="noStrike" cap="none" normalizeH="0" baseline="0" dirty="0">
              <a:ln>
                <a:noFill/>
              </a:ln>
              <a:solidFill>
                <a:schemeClr val="tx1"/>
              </a:solidFill>
              <a:effectLst/>
              <a:latin typeface="Arial" pitchFamily="34" charset="0"/>
              <a:cs typeface="Arial" pitchFamily="34" charset="0"/>
            </a:endParaRPr>
          </a:p>
        </p:txBody>
      </p:sp>
      <p:pic>
        <p:nvPicPr>
          <p:cNvPr id="5" name="Picture 4" descr="Screen Shot 2018-09-26 at 10.50.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9" y="2132857"/>
            <a:ext cx="3377487" cy="223224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7920881" cy="6278642"/>
          </a:xfrm>
          <a:prstGeom prst="rect">
            <a:avLst/>
          </a:prstGeom>
          <a:noFill/>
        </p:spPr>
        <p:txBody>
          <a:bodyPr wrap="square" rtlCol="0">
            <a:spAutoFit/>
          </a:bodyPr>
          <a:lstStyle/>
          <a:p>
            <a:r>
              <a:rPr lang="en-GB" b="1" dirty="0"/>
              <a:t>			</a:t>
            </a:r>
            <a:r>
              <a:rPr lang="en-GB" sz="2000" b="1" dirty="0"/>
              <a:t>Sources</a:t>
            </a:r>
          </a:p>
          <a:p>
            <a:endParaRPr lang="en-GB" sz="2000" b="1" dirty="0"/>
          </a:p>
          <a:p>
            <a:r>
              <a:rPr lang="en-GB" sz="2000" b="1" dirty="0"/>
              <a:t>You will need to consult a lot of sources for the dissertation:</a:t>
            </a:r>
          </a:p>
          <a:p>
            <a:endParaRPr lang="en-GB" b="1" dirty="0"/>
          </a:p>
          <a:p>
            <a:r>
              <a:rPr lang="en-GB" b="1" dirty="0"/>
              <a:t>Secondary:</a:t>
            </a:r>
            <a:r>
              <a:rPr lang="en-GB" dirty="0"/>
              <a:t> Work in print (normally), such as articles in journals, essays in edited collections, books, etc. You will need these to provide the background, to aid you in framing your research questions, your introduction and conclusion. The historiography of your topic is likely to be a significant part of the dissertation and this will come from the secondary literature. </a:t>
            </a:r>
          </a:p>
          <a:p>
            <a:endParaRPr lang="en-GB" dirty="0"/>
          </a:p>
          <a:p>
            <a:endParaRPr lang="en-GB" dirty="0"/>
          </a:p>
          <a:p>
            <a:endParaRPr lang="en-GB" dirty="0"/>
          </a:p>
          <a:p>
            <a:endParaRPr lang="en-GB" dirty="0"/>
          </a:p>
          <a:p>
            <a:endParaRPr lang="en-GB" b="1" dirty="0"/>
          </a:p>
          <a:p>
            <a:r>
              <a:rPr lang="en-GB" b="1" dirty="0"/>
              <a:t>Primary: </a:t>
            </a:r>
            <a:r>
              <a:rPr lang="en-GB" dirty="0"/>
              <a:t> might include: newspapers, memoirs, correspondence (published and unpublished), Parliamentary Papers, archival records relating to organizations and institutions, literary texts (such as novels and plays), early modern political and religious tracts, contemporary medical texts, or oral and visual source materials (interviews, photographs, paintings etc.). [more about sources next week]</a:t>
            </a:r>
          </a:p>
          <a:p>
            <a:endParaRPr lang="en-GB" dirty="0"/>
          </a:p>
          <a:p>
            <a:r>
              <a:rPr lang="en-GB" b="1" dirty="0"/>
              <a:t>You should talk to your supervisor about creating a reading list – a typical reading list will be several pages long.</a:t>
            </a:r>
          </a:p>
        </p:txBody>
      </p:sp>
      <p:pic>
        <p:nvPicPr>
          <p:cNvPr id="3" name="Picture 2"/>
          <p:cNvPicPr>
            <a:picLocks noChangeAspect="1"/>
          </p:cNvPicPr>
          <p:nvPr/>
        </p:nvPicPr>
        <p:blipFill>
          <a:blip r:embed="rId2"/>
          <a:stretch>
            <a:fillRect/>
          </a:stretch>
        </p:blipFill>
        <p:spPr>
          <a:xfrm>
            <a:off x="2771800" y="2852936"/>
            <a:ext cx="3030364" cy="126642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539552" y="908720"/>
            <a:ext cx="5400600" cy="4801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b="1" dirty="0">
                <a:latin typeface="Calibri" pitchFamily="34" charset="0"/>
                <a:ea typeface="Times New Roman" pitchFamily="18" charset="0"/>
                <a:cs typeface="Calibri" pitchFamily="34" charset="0"/>
              </a:rPr>
              <a:t>	</a:t>
            </a:r>
            <a:r>
              <a:rPr lang="en-GB" sz="1600" b="1" dirty="0">
                <a:latin typeface="Calibri" pitchFamily="34" charset="0"/>
                <a:ea typeface="Times New Roman" pitchFamily="18" charset="0"/>
                <a:cs typeface="Calibri" pitchFamily="34" charset="0"/>
              </a:rPr>
              <a:t>		O</a:t>
            </a:r>
            <a:r>
              <a:rPr kumimoji="0" lang="en-GB" sz="1600" b="1" i="0" u="none" strike="noStrike" cap="none" normalizeH="0" baseline="0" dirty="0">
                <a:ln>
                  <a:noFill/>
                </a:ln>
                <a:solidFill>
                  <a:schemeClr val="tx1"/>
                </a:solidFill>
                <a:effectLst/>
                <a:latin typeface="Calibri" pitchFamily="34" charset="0"/>
                <a:ea typeface="Times New Roman" pitchFamily="18" charset="0"/>
                <a:cs typeface="Calibri" pitchFamily="34" charset="0"/>
              </a:rPr>
              <a:t>riginality</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What can you say that is new about a given topic?</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Originality really signifies one or two things – or both: </a:t>
            </a:r>
          </a:p>
          <a:p>
            <a:pPr marL="800100" lvl="1" indent="-342900" fontAlgn="base">
              <a:spcBef>
                <a:spcPct val="0"/>
              </a:spcBef>
              <a:spcAft>
                <a:spcPct val="0"/>
              </a:spcAft>
              <a:buFont typeface="Arial" pitchFamily="34" charset="0"/>
              <a:buChar char="•"/>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Opening up a new line of enquiry that no-one else seems to have thought of.</a:t>
            </a:r>
          </a:p>
          <a:p>
            <a:pPr marL="800100" lvl="1" indent="-342900" fontAlgn="base">
              <a:spcBef>
                <a:spcPct val="0"/>
              </a:spcBef>
              <a:spcAft>
                <a:spcPct val="0"/>
              </a:spcAft>
              <a:buFont typeface="Arial" pitchFamily="34" charset="0"/>
              <a:buChar char="•"/>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Going back to the existing historiography and giving it a new twist. In this case it is likely to be your ability to reinterpret the existing material, to point out its flaws and limitations, and present logically and clearly a new case that is important. </a:t>
            </a: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endParaRPr lang="en-GB" sz="1600" dirty="0">
              <a:latin typeface="Calibri" pitchFamily="34" charset="0"/>
              <a:ea typeface="Times New Roman" pitchFamily="18" charset="0"/>
              <a:cs typeface="Calibri" pitchFamily="34" charset="0"/>
            </a:endParaRPr>
          </a:p>
          <a:p>
            <a:pPr marL="285750" marR="0" lvl="0" indent="-28575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Commonly,</a:t>
            </a:r>
            <a:r>
              <a:rPr kumimoji="0" lang="en-GB" sz="1600" b="0" i="0" u="none" strike="noStrike" cap="none" normalizeH="0" dirty="0">
                <a:ln>
                  <a:noFill/>
                </a:ln>
                <a:solidFill>
                  <a:schemeClr val="tx1"/>
                </a:solidFill>
                <a:effectLst/>
                <a:latin typeface="Calibri" pitchFamily="34" charset="0"/>
                <a:ea typeface="Times New Roman" pitchFamily="18" charset="0"/>
                <a:cs typeface="Calibri" pitchFamily="34" charset="0"/>
              </a:rPr>
              <a:t> it entails l</a:t>
            </a:r>
            <a:r>
              <a:rPr kumimoji="0" lang="en-GB" sz="1600" b="0" i="0" u="none" strike="noStrike" cap="none" normalizeH="0" baseline="0" dirty="0">
                <a:ln>
                  <a:noFill/>
                </a:ln>
                <a:solidFill>
                  <a:schemeClr val="tx1"/>
                </a:solidFill>
                <a:effectLst/>
                <a:latin typeface="Calibri" pitchFamily="34" charset="0"/>
                <a:ea typeface="Times New Roman" pitchFamily="18" charset="0"/>
                <a:cs typeface="Calibri" pitchFamily="34" charset="0"/>
              </a:rPr>
              <a:t>ooking for some new source – a collection of letters, or a first-hand account of some kind – that adds a new dimension to an existing field of scholarship or which tackles a topic that no-one seems to have looked at before or thought to be of much importance. </a:t>
            </a:r>
            <a:endParaRPr kumimoji="0" lang="en-GB" sz="1600" b="0" i="0" u="none" strike="noStrike" cap="none" normalizeH="0" baseline="0" dirty="0">
              <a:ln>
                <a:noFill/>
              </a:ln>
              <a:solidFill>
                <a:schemeClr val="tx1"/>
              </a:solidFill>
              <a:effectLst/>
              <a:latin typeface="Arial" pitchFamily="34" charset="0"/>
              <a:cs typeface="Arial" pitchFamily="34" charset="0"/>
            </a:endParaRPr>
          </a:p>
        </p:txBody>
      </p:sp>
      <p:pic>
        <p:nvPicPr>
          <p:cNvPr id="2" name="Picture 1"/>
          <p:cNvPicPr>
            <a:picLocks noChangeAspect="1"/>
          </p:cNvPicPr>
          <p:nvPr/>
        </p:nvPicPr>
        <p:blipFill>
          <a:blip r:embed="rId2"/>
          <a:stretch>
            <a:fillRect/>
          </a:stretch>
        </p:blipFill>
        <p:spPr>
          <a:xfrm>
            <a:off x="6372200" y="1844824"/>
            <a:ext cx="2578100" cy="31496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2089</TotalTime>
  <Words>700</Words>
  <Application>Microsoft Macintosh PowerPoint</Application>
  <PresentationFormat>On-screen Show (4:3)</PresentationFormat>
  <Paragraphs>134</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The History Dissertation</vt:lpstr>
      <vt:lpstr>PowerPoint Presentation</vt:lpstr>
      <vt:lpstr>PowerPoint Presentation</vt:lpstr>
      <vt:lpstr>PowerPoint Presentation</vt:lpstr>
      <vt:lpstr>PowerPoint Presentation</vt:lpstr>
      <vt:lpstr>How to work with a supervisor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Lockley, Tim</cp:lastModifiedBy>
  <cp:revision>69</cp:revision>
  <dcterms:created xsi:type="dcterms:W3CDTF">2011-10-10T13:42:37Z</dcterms:created>
  <dcterms:modified xsi:type="dcterms:W3CDTF">2018-10-02T09:27:57Z</dcterms:modified>
</cp:coreProperties>
</file>