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5" r:id="rId17"/>
    <p:sldId id="270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4"/>
    <p:restoredTop sz="80065"/>
  </p:normalViewPr>
  <p:slideViewPr>
    <p:cSldViewPr snapToGrid="0" snapToObjects="1">
      <p:cViewPr varScale="1">
        <p:scale>
          <a:sx n="89" d="100"/>
          <a:sy n="89" d="100"/>
        </p:scale>
        <p:origin x="9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426EDA-6B29-40FE-A2D6-52AFD8291A8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B48F106-742D-47D3-8EC2-F8684927AFC4}">
      <dgm:prSet/>
      <dgm:spPr/>
      <dgm:t>
        <a:bodyPr/>
        <a:lstStyle/>
        <a:p>
          <a:r>
            <a:rPr lang="en-US"/>
            <a:t>Why do Europeans head west?</a:t>
          </a:r>
        </a:p>
      </dgm:t>
    </dgm:pt>
    <dgm:pt modelId="{2E680160-A0C2-4D1C-8FAF-259D8619B9B3}" type="parTrans" cxnId="{EC59B433-85BD-4CF0-936D-872E329F71EB}">
      <dgm:prSet/>
      <dgm:spPr/>
      <dgm:t>
        <a:bodyPr/>
        <a:lstStyle/>
        <a:p>
          <a:endParaRPr lang="en-US"/>
        </a:p>
      </dgm:t>
    </dgm:pt>
    <dgm:pt modelId="{22F95732-8FA5-44DF-978D-C54A20827E38}" type="sibTrans" cxnId="{EC59B433-85BD-4CF0-936D-872E329F71EB}">
      <dgm:prSet/>
      <dgm:spPr/>
      <dgm:t>
        <a:bodyPr/>
        <a:lstStyle/>
        <a:p>
          <a:endParaRPr lang="en-US"/>
        </a:p>
      </dgm:t>
    </dgm:pt>
    <dgm:pt modelId="{3F63BE30-4873-49A6-A5C7-CC90924623B0}">
      <dgm:prSet/>
      <dgm:spPr/>
      <dgm:t>
        <a:bodyPr/>
        <a:lstStyle/>
        <a:p>
          <a:r>
            <a:rPr lang="en-US"/>
            <a:t>What do they do when they get there?</a:t>
          </a:r>
        </a:p>
      </dgm:t>
    </dgm:pt>
    <dgm:pt modelId="{36450E22-ED42-4D0B-9DA6-82584BF76B2D}" type="parTrans" cxnId="{A87F8DE0-619C-4B16-9CBB-59AC9088F217}">
      <dgm:prSet/>
      <dgm:spPr/>
      <dgm:t>
        <a:bodyPr/>
        <a:lstStyle/>
        <a:p>
          <a:endParaRPr lang="en-US"/>
        </a:p>
      </dgm:t>
    </dgm:pt>
    <dgm:pt modelId="{4B80924C-4B86-49D7-A2E3-AEDB02C7422C}" type="sibTrans" cxnId="{A87F8DE0-619C-4B16-9CBB-59AC9088F217}">
      <dgm:prSet/>
      <dgm:spPr/>
      <dgm:t>
        <a:bodyPr/>
        <a:lstStyle/>
        <a:p>
          <a:endParaRPr lang="en-US"/>
        </a:p>
      </dgm:t>
    </dgm:pt>
    <dgm:pt modelId="{C9687C8D-08B2-476D-840D-24DF9061D0F2}">
      <dgm:prSet/>
      <dgm:spPr/>
      <dgm:t>
        <a:bodyPr/>
        <a:lstStyle/>
        <a:p>
          <a:r>
            <a:rPr lang="en-US"/>
            <a:t>How do they interact with native peoples?</a:t>
          </a:r>
        </a:p>
      </dgm:t>
    </dgm:pt>
    <dgm:pt modelId="{0C2028B6-87E0-498F-A876-88E1456BF569}" type="parTrans" cxnId="{5CAA415A-E0C5-4697-A1EF-342954BBE61F}">
      <dgm:prSet/>
      <dgm:spPr/>
      <dgm:t>
        <a:bodyPr/>
        <a:lstStyle/>
        <a:p>
          <a:endParaRPr lang="en-US"/>
        </a:p>
      </dgm:t>
    </dgm:pt>
    <dgm:pt modelId="{DED062C5-C55A-424E-82FB-69748FE4BBDC}" type="sibTrans" cxnId="{5CAA415A-E0C5-4697-A1EF-342954BBE61F}">
      <dgm:prSet/>
      <dgm:spPr/>
      <dgm:t>
        <a:bodyPr/>
        <a:lstStyle/>
        <a:p>
          <a:endParaRPr lang="en-US"/>
        </a:p>
      </dgm:t>
    </dgm:pt>
    <dgm:pt modelId="{7D3FDF83-9380-1944-ADB4-03FE160A2F77}" type="pres">
      <dgm:prSet presAssocID="{4D426EDA-6B29-40FE-A2D6-52AFD8291A81}" presName="linear" presStyleCnt="0">
        <dgm:presLayoutVars>
          <dgm:animLvl val="lvl"/>
          <dgm:resizeHandles val="exact"/>
        </dgm:presLayoutVars>
      </dgm:prSet>
      <dgm:spPr/>
    </dgm:pt>
    <dgm:pt modelId="{9EA6B589-528D-CD41-ABE2-25F2D4829CF2}" type="pres">
      <dgm:prSet presAssocID="{AB48F106-742D-47D3-8EC2-F8684927AFC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B8D5102-17E7-2248-B6E4-2FCF54678747}" type="pres">
      <dgm:prSet presAssocID="{22F95732-8FA5-44DF-978D-C54A20827E38}" presName="spacer" presStyleCnt="0"/>
      <dgm:spPr/>
    </dgm:pt>
    <dgm:pt modelId="{B5D7B660-0A91-9743-B8E4-7F5F2059D260}" type="pres">
      <dgm:prSet presAssocID="{3F63BE30-4873-49A6-A5C7-CC90924623B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F261609-86F4-6A47-8F3A-43CD18347E7F}" type="pres">
      <dgm:prSet presAssocID="{4B80924C-4B86-49D7-A2E3-AEDB02C7422C}" presName="spacer" presStyleCnt="0"/>
      <dgm:spPr/>
    </dgm:pt>
    <dgm:pt modelId="{9EB77089-256E-A840-B464-D25E633B903A}" type="pres">
      <dgm:prSet presAssocID="{C9687C8D-08B2-476D-840D-24DF9061D0F2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C40BA03-F7FD-A742-AB71-310DD3D30B70}" type="presOf" srcId="{C9687C8D-08B2-476D-840D-24DF9061D0F2}" destId="{9EB77089-256E-A840-B464-D25E633B903A}" srcOrd="0" destOrd="0" presId="urn:microsoft.com/office/officeart/2005/8/layout/vList2"/>
    <dgm:cxn modelId="{3C4C712C-030B-2B4E-A8A5-3A168EABABD3}" type="presOf" srcId="{3F63BE30-4873-49A6-A5C7-CC90924623B0}" destId="{B5D7B660-0A91-9743-B8E4-7F5F2059D260}" srcOrd="0" destOrd="0" presId="urn:microsoft.com/office/officeart/2005/8/layout/vList2"/>
    <dgm:cxn modelId="{EC59B433-85BD-4CF0-936D-872E329F71EB}" srcId="{4D426EDA-6B29-40FE-A2D6-52AFD8291A81}" destId="{AB48F106-742D-47D3-8EC2-F8684927AFC4}" srcOrd="0" destOrd="0" parTransId="{2E680160-A0C2-4D1C-8FAF-259D8619B9B3}" sibTransId="{22F95732-8FA5-44DF-978D-C54A20827E38}"/>
    <dgm:cxn modelId="{5CAA415A-E0C5-4697-A1EF-342954BBE61F}" srcId="{4D426EDA-6B29-40FE-A2D6-52AFD8291A81}" destId="{C9687C8D-08B2-476D-840D-24DF9061D0F2}" srcOrd="2" destOrd="0" parTransId="{0C2028B6-87E0-498F-A876-88E1456BF569}" sibTransId="{DED062C5-C55A-424E-82FB-69748FE4BBDC}"/>
    <dgm:cxn modelId="{D0D0CB7C-0B7C-784A-9320-CFE9ABEDD7F6}" type="presOf" srcId="{AB48F106-742D-47D3-8EC2-F8684927AFC4}" destId="{9EA6B589-528D-CD41-ABE2-25F2D4829CF2}" srcOrd="0" destOrd="0" presId="urn:microsoft.com/office/officeart/2005/8/layout/vList2"/>
    <dgm:cxn modelId="{A87F8DE0-619C-4B16-9CBB-59AC9088F217}" srcId="{4D426EDA-6B29-40FE-A2D6-52AFD8291A81}" destId="{3F63BE30-4873-49A6-A5C7-CC90924623B0}" srcOrd="1" destOrd="0" parTransId="{36450E22-ED42-4D0B-9DA6-82584BF76B2D}" sibTransId="{4B80924C-4B86-49D7-A2E3-AEDB02C7422C}"/>
    <dgm:cxn modelId="{867C3CEF-4B2E-CA4B-B555-EA6554AFFA10}" type="presOf" srcId="{4D426EDA-6B29-40FE-A2D6-52AFD8291A81}" destId="{7D3FDF83-9380-1944-ADB4-03FE160A2F77}" srcOrd="0" destOrd="0" presId="urn:microsoft.com/office/officeart/2005/8/layout/vList2"/>
    <dgm:cxn modelId="{4BB435AD-5648-2848-AA30-FE3A5FC2B692}" type="presParOf" srcId="{7D3FDF83-9380-1944-ADB4-03FE160A2F77}" destId="{9EA6B589-528D-CD41-ABE2-25F2D4829CF2}" srcOrd="0" destOrd="0" presId="urn:microsoft.com/office/officeart/2005/8/layout/vList2"/>
    <dgm:cxn modelId="{16EB8543-6C3B-B54E-9B37-421A2A5CB10D}" type="presParOf" srcId="{7D3FDF83-9380-1944-ADB4-03FE160A2F77}" destId="{FB8D5102-17E7-2248-B6E4-2FCF54678747}" srcOrd="1" destOrd="0" presId="urn:microsoft.com/office/officeart/2005/8/layout/vList2"/>
    <dgm:cxn modelId="{7168070C-345E-8146-994E-DAEE1AB44D67}" type="presParOf" srcId="{7D3FDF83-9380-1944-ADB4-03FE160A2F77}" destId="{B5D7B660-0A91-9743-B8E4-7F5F2059D260}" srcOrd="2" destOrd="0" presId="urn:microsoft.com/office/officeart/2005/8/layout/vList2"/>
    <dgm:cxn modelId="{E06E7748-CFF5-E240-992E-ADB6995E15F1}" type="presParOf" srcId="{7D3FDF83-9380-1944-ADB4-03FE160A2F77}" destId="{3F261609-86F4-6A47-8F3A-43CD18347E7F}" srcOrd="3" destOrd="0" presId="urn:microsoft.com/office/officeart/2005/8/layout/vList2"/>
    <dgm:cxn modelId="{2D1DECD5-1A8E-AE4A-BFC4-A9169D61E541}" type="presParOf" srcId="{7D3FDF83-9380-1944-ADB4-03FE160A2F77}" destId="{9EB77089-256E-A840-B464-D25E633B903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2D6593-AB47-4BE6-8A7A-EF9D3A04137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0F6E193-0639-4622-B94B-DFB0C3EFEE39}">
      <dgm:prSet/>
      <dgm:spPr/>
      <dgm:t>
        <a:bodyPr/>
        <a:lstStyle/>
        <a:p>
          <a:r>
            <a:rPr lang="en-US" dirty="0"/>
            <a:t>FROM the Americas: potato, maize, tomato; turkey; cocoa; cotton; tobacco; syphilis</a:t>
          </a:r>
        </a:p>
      </dgm:t>
    </dgm:pt>
    <dgm:pt modelId="{142A8B8F-4FAD-4D53-BAC7-37B68B7A8B28}" type="parTrans" cxnId="{A5B74B7E-1C6F-4796-8B14-3412B17BD314}">
      <dgm:prSet/>
      <dgm:spPr/>
      <dgm:t>
        <a:bodyPr/>
        <a:lstStyle/>
        <a:p>
          <a:endParaRPr lang="en-US"/>
        </a:p>
      </dgm:t>
    </dgm:pt>
    <dgm:pt modelId="{D03B4DFC-D971-4D47-B8F6-2AEBA2FD66BD}" type="sibTrans" cxnId="{A5B74B7E-1C6F-4796-8B14-3412B17BD314}">
      <dgm:prSet/>
      <dgm:spPr/>
      <dgm:t>
        <a:bodyPr/>
        <a:lstStyle/>
        <a:p>
          <a:endParaRPr lang="en-US"/>
        </a:p>
      </dgm:t>
    </dgm:pt>
    <dgm:pt modelId="{0C63ED7A-FCB7-4A0A-B657-5B808EB5EBEC}">
      <dgm:prSet/>
      <dgm:spPr/>
      <dgm:t>
        <a:bodyPr/>
        <a:lstStyle/>
        <a:p>
          <a:r>
            <a:rPr lang="en-US" dirty="0"/>
            <a:t>TO the Americas: sugar (India), coffee (Africa), rice (Africa/Asia), bananas (Africa); domesticated livestock </a:t>
          </a:r>
          <a:r>
            <a:rPr lang="en-US" dirty="0" err="1"/>
            <a:t>inc</a:t>
          </a:r>
          <a:r>
            <a:rPr lang="en-US" dirty="0"/>
            <a:t> horses; influenza, malaria, measles, smallpox, typhoid, tuberculosis, yellow fever</a:t>
          </a:r>
        </a:p>
      </dgm:t>
    </dgm:pt>
    <dgm:pt modelId="{E6FDB951-FA9F-443E-A97A-EBF2F5140A0B}" type="parTrans" cxnId="{32C6FDA2-535E-474D-B883-4C03DBDD537B}">
      <dgm:prSet/>
      <dgm:spPr/>
      <dgm:t>
        <a:bodyPr/>
        <a:lstStyle/>
        <a:p>
          <a:endParaRPr lang="en-US"/>
        </a:p>
      </dgm:t>
    </dgm:pt>
    <dgm:pt modelId="{EC2F48D8-082C-442F-8156-8D62FA4652BE}" type="sibTrans" cxnId="{32C6FDA2-535E-474D-B883-4C03DBDD537B}">
      <dgm:prSet/>
      <dgm:spPr/>
      <dgm:t>
        <a:bodyPr/>
        <a:lstStyle/>
        <a:p>
          <a:endParaRPr lang="en-US"/>
        </a:p>
      </dgm:t>
    </dgm:pt>
    <dgm:pt modelId="{A580E56F-4413-4744-9678-7CB701F9BADA}" type="pres">
      <dgm:prSet presAssocID="{752D6593-AB47-4BE6-8A7A-EF9D3A041375}" presName="linear" presStyleCnt="0">
        <dgm:presLayoutVars>
          <dgm:animLvl val="lvl"/>
          <dgm:resizeHandles val="exact"/>
        </dgm:presLayoutVars>
      </dgm:prSet>
      <dgm:spPr/>
    </dgm:pt>
    <dgm:pt modelId="{86E2A9CD-5EE1-174E-B6D2-3A50510B500A}" type="pres">
      <dgm:prSet presAssocID="{50F6E193-0639-4622-B94B-DFB0C3EFEE3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CF3D7D7-E997-204B-912B-797093211A76}" type="pres">
      <dgm:prSet presAssocID="{D03B4DFC-D971-4D47-B8F6-2AEBA2FD66BD}" presName="spacer" presStyleCnt="0"/>
      <dgm:spPr/>
    </dgm:pt>
    <dgm:pt modelId="{04660CA3-6654-F742-9BD9-7B240AF8BCDE}" type="pres">
      <dgm:prSet presAssocID="{0C63ED7A-FCB7-4A0A-B657-5B808EB5EBE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306137E-A598-424B-9EE8-D9636E0D067B}" type="presOf" srcId="{752D6593-AB47-4BE6-8A7A-EF9D3A041375}" destId="{A580E56F-4413-4744-9678-7CB701F9BADA}" srcOrd="0" destOrd="0" presId="urn:microsoft.com/office/officeart/2005/8/layout/vList2"/>
    <dgm:cxn modelId="{A5B74B7E-1C6F-4796-8B14-3412B17BD314}" srcId="{752D6593-AB47-4BE6-8A7A-EF9D3A041375}" destId="{50F6E193-0639-4622-B94B-DFB0C3EFEE39}" srcOrd="0" destOrd="0" parTransId="{142A8B8F-4FAD-4D53-BAC7-37B68B7A8B28}" sibTransId="{D03B4DFC-D971-4D47-B8F6-2AEBA2FD66BD}"/>
    <dgm:cxn modelId="{32C6FDA2-535E-474D-B883-4C03DBDD537B}" srcId="{752D6593-AB47-4BE6-8A7A-EF9D3A041375}" destId="{0C63ED7A-FCB7-4A0A-B657-5B808EB5EBEC}" srcOrd="1" destOrd="0" parTransId="{E6FDB951-FA9F-443E-A97A-EBF2F5140A0B}" sibTransId="{EC2F48D8-082C-442F-8156-8D62FA4652BE}"/>
    <dgm:cxn modelId="{079E0CAA-FB20-9F40-9A27-38C527AA0B0A}" type="presOf" srcId="{50F6E193-0639-4622-B94B-DFB0C3EFEE39}" destId="{86E2A9CD-5EE1-174E-B6D2-3A50510B500A}" srcOrd="0" destOrd="0" presId="urn:microsoft.com/office/officeart/2005/8/layout/vList2"/>
    <dgm:cxn modelId="{BB0B8ACE-FA5F-564B-9785-5443C437B8F9}" type="presOf" srcId="{0C63ED7A-FCB7-4A0A-B657-5B808EB5EBEC}" destId="{04660CA3-6654-F742-9BD9-7B240AF8BCDE}" srcOrd="0" destOrd="0" presId="urn:microsoft.com/office/officeart/2005/8/layout/vList2"/>
    <dgm:cxn modelId="{2DDA54B4-8562-EA48-9994-36E4B4475972}" type="presParOf" srcId="{A580E56F-4413-4744-9678-7CB701F9BADA}" destId="{86E2A9CD-5EE1-174E-B6D2-3A50510B500A}" srcOrd="0" destOrd="0" presId="urn:microsoft.com/office/officeart/2005/8/layout/vList2"/>
    <dgm:cxn modelId="{6D4BFA55-95C0-1C49-98B5-521CA87988FE}" type="presParOf" srcId="{A580E56F-4413-4744-9678-7CB701F9BADA}" destId="{1CF3D7D7-E997-204B-912B-797093211A76}" srcOrd="1" destOrd="0" presId="urn:microsoft.com/office/officeart/2005/8/layout/vList2"/>
    <dgm:cxn modelId="{B78B7219-5063-E141-8919-7C1237CD8CA7}" type="presParOf" srcId="{A580E56F-4413-4744-9678-7CB701F9BADA}" destId="{04660CA3-6654-F742-9BD9-7B240AF8BCD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4560BB-73C4-44D0-9DC9-5B2F200B0CC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985FD3F-1BD2-4340-A91E-803AC3C06F39}">
      <dgm:prSet/>
      <dgm:spPr/>
      <dgm:t>
        <a:bodyPr/>
        <a:lstStyle/>
        <a:p>
          <a:r>
            <a:rPr lang="en-US"/>
            <a:t>Spanish 500,000</a:t>
          </a:r>
        </a:p>
      </dgm:t>
    </dgm:pt>
    <dgm:pt modelId="{0AA1CEF7-AB98-4957-A699-0BEDF0A2E767}" type="parTrans" cxnId="{9A299781-3C81-4446-AA6D-5D942FCAF046}">
      <dgm:prSet/>
      <dgm:spPr/>
      <dgm:t>
        <a:bodyPr/>
        <a:lstStyle/>
        <a:p>
          <a:endParaRPr lang="en-US"/>
        </a:p>
      </dgm:t>
    </dgm:pt>
    <dgm:pt modelId="{5F0A5471-CD05-4272-ABAD-A39CAB3E483B}" type="sibTrans" cxnId="{9A299781-3C81-4446-AA6D-5D942FCAF046}">
      <dgm:prSet/>
      <dgm:spPr/>
      <dgm:t>
        <a:bodyPr/>
        <a:lstStyle/>
        <a:p>
          <a:endParaRPr lang="en-US"/>
        </a:p>
      </dgm:t>
    </dgm:pt>
    <dgm:pt modelId="{577197A0-12C3-4BC3-851F-F131718FCFA7}">
      <dgm:prSet/>
      <dgm:spPr/>
      <dgm:t>
        <a:bodyPr/>
        <a:lstStyle/>
        <a:p>
          <a:r>
            <a:rPr lang="en-US"/>
            <a:t>British 390,000</a:t>
          </a:r>
        </a:p>
      </dgm:t>
    </dgm:pt>
    <dgm:pt modelId="{D264C81F-967F-4097-BC0E-32A955DD387C}" type="parTrans" cxnId="{C704F89F-9406-4B3A-8599-AD04F437A79B}">
      <dgm:prSet/>
      <dgm:spPr/>
      <dgm:t>
        <a:bodyPr/>
        <a:lstStyle/>
        <a:p>
          <a:endParaRPr lang="en-US"/>
        </a:p>
      </dgm:t>
    </dgm:pt>
    <dgm:pt modelId="{3C46972B-FA19-4833-9C13-4DB31E8D539F}" type="sibTrans" cxnId="{C704F89F-9406-4B3A-8599-AD04F437A79B}">
      <dgm:prSet/>
      <dgm:spPr/>
      <dgm:t>
        <a:bodyPr/>
        <a:lstStyle/>
        <a:p>
          <a:endParaRPr lang="en-US"/>
        </a:p>
      </dgm:t>
    </dgm:pt>
    <dgm:pt modelId="{D0176CD5-3ABD-49D0-A951-5E4EB94F7825}">
      <dgm:prSet/>
      <dgm:spPr/>
      <dgm:t>
        <a:bodyPr/>
        <a:lstStyle/>
        <a:p>
          <a:r>
            <a:rPr lang="en-US"/>
            <a:t>Portuguese 100,000</a:t>
          </a:r>
        </a:p>
      </dgm:t>
    </dgm:pt>
    <dgm:pt modelId="{C6184D5D-892B-42F2-9C62-6AA93691778F}" type="parTrans" cxnId="{3FE06F72-9C9B-49BC-B8CC-6A270F0F04A6}">
      <dgm:prSet/>
      <dgm:spPr/>
      <dgm:t>
        <a:bodyPr/>
        <a:lstStyle/>
        <a:p>
          <a:endParaRPr lang="en-US"/>
        </a:p>
      </dgm:t>
    </dgm:pt>
    <dgm:pt modelId="{36747006-5A2B-4281-BAE8-550C181B1E54}" type="sibTrans" cxnId="{3FE06F72-9C9B-49BC-B8CC-6A270F0F04A6}">
      <dgm:prSet/>
      <dgm:spPr/>
      <dgm:t>
        <a:bodyPr/>
        <a:lstStyle/>
        <a:p>
          <a:endParaRPr lang="en-US"/>
        </a:p>
      </dgm:t>
    </dgm:pt>
    <dgm:pt modelId="{E1742A57-ED3B-4DC4-BAA8-E2D89FAF6F98}">
      <dgm:prSet/>
      <dgm:spPr/>
      <dgm:t>
        <a:bodyPr/>
        <a:lstStyle/>
        <a:p>
          <a:r>
            <a:rPr lang="en-US"/>
            <a:t>French 45,000</a:t>
          </a:r>
        </a:p>
      </dgm:t>
    </dgm:pt>
    <dgm:pt modelId="{BE67BDFF-04CD-4A87-AAD4-4AD9310BFBEE}" type="parTrans" cxnId="{0D309029-744D-4D76-A699-41BCAA583CBC}">
      <dgm:prSet/>
      <dgm:spPr/>
      <dgm:t>
        <a:bodyPr/>
        <a:lstStyle/>
        <a:p>
          <a:endParaRPr lang="en-US"/>
        </a:p>
      </dgm:t>
    </dgm:pt>
    <dgm:pt modelId="{24C4F2B9-6757-4369-B36A-7E328B731800}" type="sibTrans" cxnId="{0D309029-744D-4D76-A699-41BCAA583CBC}">
      <dgm:prSet/>
      <dgm:spPr/>
      <dgm:t>
        <a:bodyPr/>
        <a:lstStyle/>
        <a:p>
          <a:endParaRPr lang="en-US"/>
        </a:p>
      </dgm:t>
    </dgm:pt>
    <dgm:pt modelId="{E8C07585-D9CE-45A5-B0F1-936A577B6F62}">
      <dgm:prSet/>
      <dgm:spPr/>
      <dgm:t>
        <a:bodyPr/>
        <a:lstStyle/>
        <a:p>
          <a:r>
            <a:rPr lang="en-US"/>
            <a:t>Dutch 15,000</a:t>
          </a:r>
        </a:p>
      </dgm:t>
    </dgm:pt>
    <dgm:pt modelId="{B640172C-4F8D-4450-A6E6-2933670D38E7}" type="parTrans" cxnId="{52303477-7701-44ED-A272-6579B354C2CB}">
      <dgm:prSet/>
      <dgm:spPr/>
      <dgm:t>
        <a:bodyPr/>
        <a:lstStyle/>
        <a:p>
          <a:endParaRPr lang="en-US"/>
        </a:p>
      </dgm:t>
    </dgm:pt>
    <dgm:pt modelId="{DDBF12F7-A804-4B41-86B6-5C7C0F28F8BF}" type="sibTrans" cxnId="{52303477-7701-44ED-A272-6579B354C2CB}">
      <dgm:prSet/>
      <dgm:spPr/>
      <dgm:t>
        <a:bodyPr/>
        <a:lstStyle/>
        <a:p>
          <a:endParaRPr lang="en-US"/>
        </a:p>
      </dgm:t>
    </dgm:pt>
    <dgm:pt modelId="{ADA7D662-16EA-7849-B604-F0CD01A3DCE0}" type="pres">
      <dgm:prSet presAssocID="{7A4560BB-73C4-44D0-9DC9-5B2F200B0CCA}" presName="linear" presStyleCnt="0">
        <dgm:presLayoutVars>
          <dgm:animLvl val="lvl"/>
          <dgm:resizeHandles val="exact"/>
        </dgm:presLayoutVars>
      </dgm:prSet>
      <dgm:spPr/>
    </dgm:pt>
    <dgm:pt modelId="{6DCAD4CC-A45F-7147-AD3D-8D1B06FCC127}" type="pres">
      <dgm:prSet presAssocID="{0985FD3F-1BD2-4340-A91E-803AC3C06F3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C8716F0-4E69-E14E-AAAD-E9C893CCABE9}" type="pres">
      <dgm:prSet presAssocID="{5F0A5471-CD05-4272-ABAD-A39CAB3E483B}" presName="spacer" presStyleCnt="0"/>
      <dgm:spPr/>
    </dgm:pt>
    <dgm:pt modelId="{E0CC9998-FDFA-CE48-ADE0-D7889292F3F7}" type="pres">
      <dgm:prSet presAssocID="{577197A0-12C3-4BC3-851F-F131718FCFA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44DBDC4-8E38-484A-AC84-CB3601632509}" type="pres">
      <dgm:prSet presAssocID="{3C46972B-FA19-4833-9C13-4DB31E8D539F}" presName="spacer" presStyleCnt="0"/>
      <dgm:spPr/>
    </dgm:pt>
    <dgm:pt modelId="{DC172767-7D55-9240-936B-44925A477AFD}" type="pres">
      <dgm:prSet presAssocID="{D0176CD5-3ABD-49D0-A951-5E4EB94F782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9F1EA53A-A711-484D-9FB3-DE0F5E03EF55}" type="pres">
      <dgm:prSet presAssocID="{36747006-5A2B-4281-BAE8-550C181B1E54}" presName="spacer" presStyleCnt="0"/>
      <dgm:spPr/>
    </dgm:pt>
    <dgm:pt modelId="{7C29FD50-8A93-D946-8617-422094DD6C2A}" type="pres">
      <dgm:prSet presAssocID="{E1742A57-ED3B-4DC4-BAA8-E2D89FAF6F9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96FE0C2-8330-ED4F-91D3-B676C9AE7E3B}" type="pres">
      <dgm:prSet presAssocID="{24C4F2B9-6757-4369-B36A-7E328B731800}" presName="spacer" presStyleCnt="0"/>
      <dgm:spPr/>
    </dgm:pt>
    <dgm:pt modelId="{1429546B-A695-394E-8F12-9DA644D4F72C}" type="pres">
      <dgm:prSet presAssocID="{E8C07585-D9CE-45A5-B0F1-936A577B6F6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A48681B-6AC3-DC4A-AE3B-BC53A8791226}" type="presOf" srcId="{0985FD3F-1BD2-4340-A91E-803AC3C06F39}" destId="{6DCAD4CC-A45F-7147-AD3D-8D1B06FCC127}" srcOrd="0" destOrd="0" presId="urn:microsoft.com/office/officeart/2005/8/layout/vList2"/>
    <dgm:cxn modelId="{0D309029-744D-4D76-A699-41BCAA583CBC}" srcId="{7A4560BB-73C4-44D0-9DC9-5B2F200B0CCA}" destId="{E1742A57-ED3B-4DC4-BAA8-E2D89FAF6F98}" srcOrd="3" destOrd="0" parTransId="{BE67BDFF-04CD-4A87-AAD4-4AD9310BFBEE}" sibTransId="{24C4F2B9-6757-4369-B36A-7E328B731800}"/>
    <dgm:cxn modelId="{E5C4FA33-3BC4-ED40-A44D-68E172DD9C52}" type="presOf" srcId="{7A4560BB-73C4-44D0-9DC9-5B2F200B0CCA}" destId="{ADA7D662-16EA-7849-B604-F0CD01A3DCE0}" srcOrd="0" destOrd="0" presId="urn:microsoft.com/office/officeart/2005/8/layout/vList2"/>
    <dgm:cxn modelId="{A3370466-B189-8744-8E76-2EC70FC75AE0}" type="presOf" srcId="{577197A0-12C3-4BC3-851F-F131718FCFA7}" destId="{E0CC9998-FDFA-CE48-ADE0-D7889292F3F7}" srcOrd="0" destOrd="0" presId="urn:microsoft.com/office/officeart/2005/8/layout/vList2"/>
    <dgm:cxn modelId="{3FE06F72-9C9B-49BC-B8CC-6A270F0F04A6}" srcId="{7A4560BB-73C4-44D0-9DC9-5B2F200B0CCA}" destId="{D0176CD5-3ABD-49D0-A951-5E4EB94F7825}" srcOrd="2" destOrd="0" parTransId="{C6184D5D-892B-42F2-9C62-6AA93691778F}" sibTransId="{36747006-5A2B-4281-BAE8-550C181B1E54}"/>
    <dgm:cxn modelId="{52303477-7701-44ED-A272-6579B354C2CB}" srcId="{7A4560BB-73C4-44D0-9DC9-5B2F200B0CCA}" destId="{E8C07585-D9CE-45A5-B0F1-936A577B6F62}" srcOrd="4" destOrd="0" parTransId="{B640172C-4F8D-4450-A6E6-2933670D38E7}" sibTransId="{DDBF12F7-A804-4B41-86B6-5C7C0F28F8BF}"/>
    <dgm:cxn modelId="{9A299781-3C81-4446-AA6D-5D942FCAF046}" srcId="{7A4560BB-73C4-44D0-9DC9-5B2F200B0CCA}" destId="{0985FD3F-1BD2-4340-A91E-803AC3C06F39}" srcOrd="0" destOrd="0" parTransId="{0AA1CEF7-AB98-4957-A699-0BEDF0A2E767}" sibTransId="{5F0A5471-CD05-4272-ABAD-A39CAB3E483B}"/>
    <dgm:cxn modelId="{3794479F-C6F7-824F-8E9D-FA0F146C226C}" type="presOf" srcId="{D0176CD5-3ABD-49D0-A951-5E4EB94F7825}" destId="{DC172767-7D55-9240-936B-44925A477AFD}" srcOrd="0" destOrd="0" presId="urn:microsoft.com/office/officeart/2005/8/layout/vList2"/>
    <dgm:cxn modelId="{C704F89F-9406-4B3A-8599-AD04F437A79B}" srcId="{7A4560BB-73C4-44D0-9DC9-5B2F200B0CCA}" destId="{577197A0-12C3-4BC3-851F-F131718FCFA7}" srcOrd="1" destOrd="0" parTransId="{D264C81F-967F-4097-BC0E-32A955DD387C}" sibTransId="{3C46972B-FA19-4833-9C13-4DB31E8D539F}"/>
    <dgm:cxn modelId="{B9E6F0B3-E3E7-354C-B158-A581DBF1DFB1}" type="presOf" srcId="{E1742A57-ED3B-4DC4-BAA8-E2D89FAF6F98}" destId="{7C29FD50-8A93-D946-8617-422094DD6C2A}" srcOrd="0" destOrd="0" presId="urn:microsoft.com/office/officeart/2005/8/layout/vList2"/>
    <dgm:cxn modelId="{4BAA79D6-DA00-7E4F-8FEE-A1BD6F9306FD}" type="presOf" srcId="{E8C07585-D9CE-45A5-B0F1-936A577B6F62}" destId="{1429546B-A695-394E-8F12-9DA644D4F72C}" srcOrd="0" destOrd="0" presId="urn:microsoft.com/office/officeart/2005/8/layout/vList2"/>
    <dgm:cxn modelId="{CAF1E6FF-1773-0442-8D05-5A72699D4074}" type="presParOf" srcId="{ADA7D662-16EA-7849-B604-F0CD01A3DCE0}" destId="{6DCAD4CC-A45F-7147-AD3D-8D1B06FCC127}" srcOrd="0" destOrd="0" presId="urn:microsoft.com/office/officeart/2005/8/layout/vList2"/>
    <dgm:cxn modelId="{C9F27B0F-3DA5-A84E-8A38-09C783AC737F}" type="presParOf" srcId="{ADA7D662-16EA-7849-B604-F0CD01A3DCE0}" destId="{EC8716F0-4E69-E14E-AAAD-E9C893CCABE9}" srcOrd="1" destOrd="0" presId="urn:microsoft.com/office/officeart/2005/8/layout/vList2"/>
    <dgm:cxn modelId="{23B2DB81-1FDB-A145-AC5A-1B6E78327441}" type="presParOf" srcId="{ADA7D662-16EA-7849-B604-F0CD01A3DCE0}" destId="{E0CC9998-FDFA-CE48-ADE0-D7889292F3F7}" srcOrd="2" destOrd="0" presId="urn:microsoft.com/office/officeart/2005/8/layout/vList2"/>
    <dgm:cxn modelId="{B8C2A975-76D0-CC44-A2C9-740612FB849A}" type="presParOf" srcId="{ADA7D662-16EA-7849-B604-F0CD01A3DCE0}" destId="{944DBDC4-8E38-484A-AC84-CB3601632509}" srcOrd="3" destOrd="0" presId="urn:microsoft.com/office/officeart/2005/8/layout/vList2"/>
    <dgm:cxn modelId="{7FFF3B3E-8E34-0F4C-8166-96942B0695CA}" type="presParOf" srcId="{ADA7D662-16EA-7849-B604-F0CD01A3DCE0}" destId="{DC172767-7D55-9240-936B-44925A477AFD}" srcOrd="4" destOrd="0" presId="urn:microsoft.com/office/officeart/2005/8/layout/vList2"/>
    <dgm:cxn modelId="{B2B76182-A7D7-7D4F-9FF9-C59E093B113F}" type="presParOf" srcId="{ADA7D662-16EA-7849-B604-F0CD01A3DCE0}" destId="{9F1EA53A-A711-484D-9FB3-DE0F5E03EF55}" srcOrd="5" destOrd="0" presId="urn:microsoft.com/office/officeart/2005/8/layout/vList2"/>
    <dgm:cxn modelId="{3B6E5C23-1CB9-564E-A455-22FAD69927D2}" type="presParOf" srcId="{ADA7D662-16EA-7849-B604-F0CD01A3DCE0}" destId="{7C29FD50-8A93-D946-8617-422094DD6C2A}" srcOrd="6" destOrd="0" presId="urn:microsoft.com/office/officeart/2005/8/layout/vList2"/>
    <dgm:cxn modelId="{CE8EDB64-BD15-9346-A043-DACE10118432}" type="presParOf" srcId="{ADA7D662-16EA-7849-B604-F0CD01A3DCE0}" destId="{496FE0C2-8330-ED4F-91D3-B676C9AE7E3B}" srcOrd="7" destOrd="0" presId="urn:microsoft.com/office/officeart/2005/8/layout/vList2"/>
    <dgm:cxn modelId="{36176CA3-DD6D-554E-AC90-939C1E8D9757}" type="presParOf" srcId="{ADA7D662-16EA-7849-B604-F0CD01A3DCE0}" destId="{1429546B-A695-394E-8F12-9DA644D4F72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886CF9-1C5A-4F46-A50C-43CE41B37ED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83EDC2D-1299-46B9-9700-138FCC62404B}">
      <dgm:prSet/>
      <dgm:spPr/>
      <dgm:t>
        <a:bodyPr/>
        <a:lstStyle/>
        <a:p>
          <a:r>
            <a:rPr lang="en-US"/>
            <a:t>Spanish America 3m</a:t>
          </a:r>
        </a:p>
      </dgm:t>
    </dgm:pt>
    <dgm:pt modelId="{F86AAEC6-A7B5-4C85-814A-934A960F3C80}" type="parTrans" cxnId="{1B91C881-8251-41A4-9B33-334ECA205204}">
      <dgm:prSet/>
      <dgm:spPr/>
      <dgm:t>
        <a:bodyPr/>
        <a:lstStyle/>
        <a:p>
          <a:endParaRPr lang="en-US"/>
        </a:p>
      </dgm:t>
    </dgm:pt>
    <dgm:pt modelId="{12C7909B-69BA-4E96-B265-9AC09722618A}" type="sibTrans" cxnId="{1B91C881-8251-41A4-9B33-334ECA205204}">
      <dgm:prSet/>
      <dgm:spPr/>
      <dgm:t>
        <a:bodyPr/>
        <a:lstStyle/>
        <a:p>
          <a:endParaRPr lang="en-US"/>
        </a:p>
      </dgm:t>
    </dgm:pt>
    <dgm:pt modelId="{AB1D3C25-AE2E-4937-B8E1-2821DD3FAEAC}">
      <dgm:prSet/>
      <dgm:spPr/>
      <dgm:t>
        <a:bodyPr/>
        <a:lstStyle/>
        <a:p>
          <a:r>
            <a:rPr lang="en-US"/>
            <a:t>British America 2m</a:t>
          </a:r>
        </a:p>
      </dgm:t>
    </dgm:pt>
    <dgm:pt modelId="{E116D114-1B73-41BF-8039-EB3D662FF13F}" type="parTrans" cxnId="{A63C7BBF-F387-4AA6-815C-1FF5783B68AB}">
      <dgm:prSet/>
      <dgm:spPr/>
      <dgm:t>
        <a:bodyPr/>
        <a:lstStyle/>
        <a:p>
          <a:endParaRPr lang="en-US"/>
        </a:p>
      </dgm:t>
    </dgm:pt>
    <dgm:pt modelId="{B07D7AD7-8038-4EEE-BEDD-8BCF0E8DC8A3}" type="sibTrans" cxnId="{A63C7BBF-F387-4AA6-815C-1FF5783B68AB}">
      <dgm:prSet/>
      <dgm:spPr/>
      <dgm:t>
        <a:bodyPr/>
        <a:lstStyle/>
        <a:p>
          <a:endParaRPr lang="en-US"/>
        </a:p>
      </dgm:t>
    </dgm:pt>
    <dgm:pt modelId="{5D88755E-D475-4078-8394-B02029D97819}">
      <dgm:prSet/>
      <dgm:spPr/>
      <dgm:t>
        <a:bodyPr/>
        <a:lstStyle/>
        <a:p>
          <a:r>
            <a:rPr lang="en-US"/>
            <a:t>Portuguese America 1m</a:t>
          </a:r>
        </a:p>
      </dgm:t>
    </dgm:pt>
    <dgm:pt modelId="{358492D6-8601-4043-8585-ACFAC05EC028}" type="parTrans" cxnId="{424E6BDD-174F-46D8-924A-1C153815A385}">
      <dgm:prSet/>
      <dgm:spPr/>
      <dgm:t>
        <a:bodyPr/>
        <a:lstStyle/>
        <a:p>
          <a:endParaRPr lang="en-US"/>
        </a:p>
      </dgm:t>
    </dgm:pt>
    <dgm:pt modelId="{3063EA9E-C25C-4384-8D81-FB5033BBE7B6}" type="sibTrans" cxnId="{424E6BDD-174F-46D8-924A-1C153815A385}">
      <dgm:prSet/>
      <dgm:spPr/>
      <dgm:t>
        <a:bodyPr/>
        <a:lstStyle/>
        <a:p>
          <a:endParaRPr lang="en-US"/>
        </a:p>
      </dgm:t>
    </dgm:pt>
    <dgm:pt modelId="{2815A49A-39D0-4E90-995A-46D694F9EE6E}">
      <dgm:prSet/>
      <dgm:spPr/>
      <dgm:t>
        <a:bodyPr/>
        <a:lstStyle/>
        <a:p>
          <a:r>
            <a:rPr lang="en-US"/>
            <a:t>French America 100,000</a:t>
          </a:r>
        </a:p>
      </dgm:t>
    </dgm:pt>
    <dgm:pt modelId="{06E8DCFC-6AF8-4821-8057-D22F9F791B1D}" type="parTrans" cxnId="{3A994BC5-5088-4F79-9960-E344ADE400C0}">
      <dgm:prSet/>
      <dgm:spPr/>
      <dgm:t>
        <a:bodyPr/>
        <a:lstStyle/>
        <a:p>
          <a:endParaRPr lang="en-US"/>
        </a:p>
      </dgm:t>
    </dgm:pt>
    <dgm:pt modelId="{77ED0212-57A3-4D54-BD49-C47A1FD63166}" type="sibTrans" cxnId="{3A994BC5-5088-4F79-9960-E344ADE400C0}">
      <dgm:prSet/>
      <dgm:spPr/>
      <dgm:t>
        <a:bodyPr/>
        <a:lstStyle/>
        <a:p>
          <a:endParaRPr lang="en-US"/>
        </a:p>
      </dgm:t>
    </dgm:pt>
    <dgm:pt modelId="{35BD2E38-CA81-8943-B26B-B7E38B0C3443}" type="pres">
      <dgm:prSet presAssocID="{6B886CF9-1C5A-4F46-A50C-43CE41B37ED4}" presName="linear" presStyleCnt="0">
        <dgm:presLayoutVars>
          <dgm:animLvl val="lvl"/>
          <dgm:resizeHandles val="exact"/>
        </dgm:presLayoutVars>
      </dgm:prSet>
      <dgm:spPr/>
    </dgm:pt>
    <dgm:pt modelId="{2F817D87-F394-614A-B6F2-931C6E3B6852}" type="pres">
      <dgm:prSet presAssocID="{083EDC2D-1299-46B9-9700-138FCC62404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EF3D616-CBD5-FB4B-BDA3-74D8145DFA11}" type="pres">
      <dgm:prSet presAssocID="{12C7909B-69BA-4E96-B265-9AC09722618A}" presName="spacer" presStyleCnt="0"/>
      <dgm:spPr/>
    </dgm:pt>
    <dgm:pt modelId="{DE8E47B4-AA2F-D74B-B815-B250688218F9}" type="pres">
      <dgm:prSet presAssocID="{AB1D3C25-AE2E-4937-B8E1-2821DD3FAEA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B22B7B8-8AA2-D04E-BE5B-67542FE840F3}" type="pres">
      <dgm:prSet presAssocID="{B07D7AD7-8038-4EEE-BEDD-8BCF0E8DC8A3}" presName="spacer" presStyleCnt="0"/>
      <dgm:spPr/>
    </dgm:pt>
    <dgm:pt modelId="{9D78FCD7-7EA2-BA4E-AEB0-CD0BD650C2FF}" type="pres">
      <dgm:prSet presAssocID="{5D88755E-D475-4078-8394-B02029D9781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1122723-65E8-0248-BB52-FC5F2A7BFB85}" type="pres">
      <dgm:prSet presAssocID="{3063EA9E-C25C-4384-8D81-FB5033BBE7B6}" presName="spacer" presStyleCnt="0"/>
      <dgm:spPr/>
    </dgm:pt>
    <dgm:pt modelId="{16DF695F-73A5-9A48-9166-71934FBFA768}" type="pres">
      <dgm:prSet presAssocID="{2815A49A-39D0-4E90-995A-46D694F9EE6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17070B-6A25-1840-AF8C-30695A5FDF80}" type="presOf" srcId="{6B886CF9-1C5A-4F46-A50C-43CE41B37ED4}" destId="{35BD2E38-CA81-8943-B26B-B7E38B0C3443}" srcOrd="0" destOrd="0" presId="urn:microsoft.com/office/officeart/2005/8/layout/vList2"/>
    <dgm:cxn modelId="{CEEA024D-0F89-BC49-9E33-8BEB58C45BA8}" type="presOf" srcId="{5D88755E-D475-4078-8394-B02029D97819}" destId="{9D78FCD7-7EA2-BA4E-AEB0-CD0BD650C2FF}" srcOrd="0" destOrd="0" presId="urn:microsoft.com/office/officeart/2005/8/layout/vList2"/>
    <dgm:cxn modelId="{1698AF5A-7A00-6C46-A6DC-628514433F54}" type="presOf" srcId="{083EDC2D-1299-46B9-9700-138FCC62404B}" destId="{2F817D87-F394-614A-B6F2-931C6E3B6852}" srcOrd="0" destOrd="0" presId="urn:microsoft.com/office/officeart/2005/8/layout/vList2"/>
    <dgm:cxn modelId="{1B91C881-8251-41A4-9B33-334ECA205204}" srcId="{6B886CF9-1C5A-4F46-A50C-43CE41B37ED4}" destId="{083EDC2D-1299-46B9-9700-138FCC62404B}" srcOrd="0" destOrd="0" parTransId="{F86AAEC6-A7B5-4C85-814A-934A960F3C80}" sibTransId="{12C7909B-69BA-4E96-B265-9AC09722618A}"/>
    <dgm:cxn modelId="{BB2D2490-6D7D-E74E-8EDF-D760BE8BE1C9}" type="presOf" srcId="{2815A49A-39D0-4E90-995A-46D694F9EE6E}" destId="{16DF695F-73A5-9A48-9166-71934FBFA768}" srcOrd="0" destOrd="0" presId="urn:microsoft.com/office/officeart/2005/8/layout/vList2"/>
    <dgm:cxn modelId="{B2041794-9799-3948-8F6B-6476FC85C409}" type="presOf" srcId="{AB1D3C25-AE2E-4937-B8E1-2821DD3FAEAC}" destId="{DE8E47B4-AA2F-D74B-B815-B250688218F9}" srcOrd="0" destOrd="0" presId="urn:microsoft.com/office/officeart/2005/8/layout/vList2"/>
    <dgm:cxn modelId="{A63C7BBF-F387-4AA6-815C-1FF5783B68AB}" srcId="{6B886CF9-1C5A-4F46-A50C-43CE41B37ED4}" destId="{AB1D3C25-AE2E-4937-B8E1-2821DD3FAEAC}" srcOrd="1" destOrd="0" parTransId="{E116D114-1B73-41BF-8039-EB3D662FF13F}" sibTransId="{B07D7AD7-8038-4EEE-BEDD-8BCF0E8DC8A3}"/>
    <dgm:cxn modelId="{3A994BC5-5088-4F79-9960-E344ADE400C0}" srcId="{6B886CF9-1C5A-4F46-A50C-43CE41B37ED4}" destId="{2815A49A-39D0-4E90-995A-46D694F9EE6E}" srcOrd="3" destOrd="0" parTransId="{06E8DCFC-6AF8-4821-8057-D22F9F791B1D}" sibTransId="{77ED0212-57A3-4D54-BD49-C47A1FD63166}"/>
    <dgm:cxn modelId="{424E6BDD-174F-46D8-924A-1C153815A385}" srcId="{6B886CF9-1C5A-4F46-A50C-43CE41B37ED4}" destId="{5D88755E-D475-4078-8394-B02029D97819}" srcOrd="2" destOrd="0" parTransId="{358492D6-8601-4043-8585-ACFAC05EC028}" sibTransId="{3063EA9E-C25C-4384-8D81-FB5033BBE7B6}"/>
    <dgm:cxn modelId="{0CC06C00-5D63-8A43-8562-E36A4BA604E8}" type="presParOf" srcId="{35BD2E38-CA81-8943-B26B-B7E38B0C3443}" destId="{2F817D87-F394-614A-B6F2-931C6E3B6852}" srcOrd="0" destOrd="0" presId="urn:microsoft.com/office/officeart/2005/8/layout/vList2"/>
    <dgm:cxn modelId="{8F0C7676-9F5F-644D-9F5B-B59D68A7E17C}" type="presParOf" srcId="{35BD2E38-CA81-8943-B26B-B7E38B0C3443}" destId="{EEF3D616-CBD5-FB4B-BDA3-74D8145DFA11}" srcOrd="1" destOrd="0" presId="urn:microsoft.com/office/officeart/2005/8/layout/vList2"/>
    <dgm:cxn modelId="{3BABC413-56B6-E747-A4B5-5712C600F467}" type="presParOf" srcId="{35BD2E38-CA81-8943-B26B-B7E38B0C3443}" destId="{DE8E47B4-AA2F-D74B-B815-B250688218F9}" srcOrd="2" destOrd="0" presId="urn:microsoft.com/office/officeart/2005/8/layout/vList2"/>
    <dgm:cxn modelId="{654EB14E-70E8-0E41-8681-EC4E8313ADE1}" type="presParOf" srcId="{35BD2E38-CA81-8943-B26B-B7E38B0C3443}" destId="{DB22B7B8-8AA2-D04E-BE5B-67542FE840F3}" srcOrd="3" destOrd="0" presId="urn:microsoft.com/office/officeart/2005/8/layout/vList2"/>
    <dgm:cxn modelId="{B459081D-7943-3B4D-8BF4-4D94D55F50DA}" type="presParOf" srcId="{35BD2E38-CA81-8943-B26B-B7E38B0C3443}" destId="{9D78FCD7-7EA2-BA4E-AEB0-CD0BD650C2FF}" srcOrd="4" destOrd="0" presId="urn:microsoft.com/office/officeart/2005/8/layout/vList2"/>
    <dgm:cxn modelId="{497E5357-6263-6141-BE97-7B06952F3AEA}" type="presParOf" srcId="{35BD2E38-CA81-8943-B26B-B7E38B0C3443}" destId="{61122723-65E8-0248-BB52-FC5F2A7BFB85}" srcOrd="5" destOrd="0" presId="urn:microsoft.com/office/officeart/2005/8/layout/vList2"/>
    <dgm:cxn modelId="{C438A74F-0CAA-684B-8E30-3EA6C64D645A}" type="presParOf" srcId="{35BD2E38-CA81-8943-B26B-B7E38B0C3443}" destId="{16DF695F-73A5-9A48-9166-71934FBFA76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6B589-528D-CD41-ABE2-25F2D4829CF2}">
      <dsp:nvSpPr>
        <dsp:cNvPr id="0" name=""/>
        <dsp:cNvSpPr/>
      </dsp:nvSpPr>
      <dsp:spPr>
        <a:xfrm>
          <a:off x="0" y="2862"/>
          <a:ext cx="6513603" cy="1869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Why do Europeans head west?</a:t>
          </a:r>
        </a:p>
      </dsp:txBody>
      <dsp:txXfrm>
        <a:off x="91269" y="94131"/>
        <a:ext cx="6331065" cy="1687122"/>
      </dsp:txXfrm>
    </dsp:sp>
    <dsp:sp modelId="{B5D7B660-0A91-9743-B8E4-7F5F2059D260}">
      <dsp:nvSpPr>
        <dsp:cNvPr id="0" name=""/>
        <dsp:cNvSpPr/>
      </dsp:nvSpPr>
      <dsp:spPr>
        <a:xfrm>
          <a:off x="0" y="2007882"/>
          <a:ext cx="6513603" cy="186966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What do they do when they get there?</a:t>
          </a:r>
        </a:p>
      </dsp:txBody>
      <dsp:txXfrm>
        <a:off x="91269" y="2099151"/>
        <a:ext cx="6331065" cy="1687122"/>
      </dsp:txXfrm>
    </dsp:sp>
    <dsp:sp modelId="{9EB77089-256E-A840-B464-D25E633B903A}">
      <dsp:nvSpPr>
        <dsp:cNvPr id="0" name=""/>
        <dsp:cNvSpPr/>
      </dsp:nvSpPr>
      <dsp:spPr>
        <a:xfrm>
          <a:off x="0" y="4012903"/>
          <a:ext cx="6513603" cy="18696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How do they interact with native peoples?</a:t>
          </a:r>
        </a:p>
      </dsp:txBody>
      <dsp:txXfrm>
        <a:off x="91269" y="4104172"/>
        <a:ext cx="6331065" cy="16871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2A9CD-5EE1-174E-B6D2-3A50510B500A}">
      <dsp:nvSpPr>
        <dsp:cNvPr id="0" name=""/>
        <dsp:cNvSpPr/>
      </dsp:nvSpPr>
      <dsp:spPr>
        <a:xfrm>
          <a:off x="0" y="63534"/>
          <a:ext cx="6513603" cy="283885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FROM the Americas: potato, maize, tomato; turkey; cocoa; cotton; tobacco; syphilis</a:t>
          </a:r>
        </a:p>
      </dsp:txBody>
      <dsp:txXfrm>
        <a:off x="138582" y="202116"/>
        <a:ext cx="6236439" cy="2561694"/>
      </dsp:txXfrm>
    </dsp:sp>
    <dsp:sp modelId="{04660CA3-6654-F742-9BD9-7B240AF8BCDE}">
      <dsp:nvSpPr>
        <dsp:cNvPr id="0" name=""/>
        <dsp:cNvSpPr/>
      </dsp:nvSpPr>
      <dsp:spPr>
        <a:xfrm>
          <a:off x="0" y="2983033"/>
          <a:ext cx="6513603" cy="2838858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TO the Americas: sugar (India), coffee (Africa), rice (Africa/Asia), bananas (Africa); domesticated livestock </a:t>
          </a:r>
          <a:r>
            <a:rPr lang="en-US" sz="2800" kern="1200" dirty="0" err="1"/>
            <a:t>inc</a:t>
          </a:r>
          <a:r>
            <a:rPr lang="en-US" sz="2800" kern="1200" dirty="0"/>
            <a:t> horses; influenza, malaria, measles, smallpox, typhoid, tuberculosis, yellow fever</a:t>
          </a:r>
        </a:p>
      </dsp:txBody>
      <dsp:txXfrm>
        <a:off x="138582" y="3121615"/>
        <a:ext cx="6236439" cy="2561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AD4CC-A45F-7147-AD3D-8D1B06FCC127}">
      <dsp:nvSpPr>
        <dsp:cNvPr id="0" name=""/>
        <dsp:cNvSpPr/>
      </dsp:nvSpPr>
      <dsp:spPr>
        <a:xfrm>
          <a:off x="0" y="50922"/>
          <a:ext cx="6513603" cy="10553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Spanish 500,000</a:t>
          </a:r>
        </a:p>
      </dsp:txBody>
      <dsp:txXfrm>
        <a:off x="51517" y="102439"/>
        <a:ext cx="6410569" cy="952306"/>
      </dsp:txXfrm>
    </dsp:sp>
    <dsp:sp modelId="{E0CC9998-FDFA-CE48-ADE0-D7889292F3F7}">
      <dsp:nvSpPr>
        <dsp:cNvPr id="0" name=""/>
        <dsp:cNvSpPr/>
      </dsp:nvSpPr>
      <dsp:spPr>
        <a:xfrm>
          <a:off x="0" y="1232982"/>
          <a:ext cx="6513603" cy="105534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British 390,000</a:t>
          </a:r>
        </a:p>
      </dsp:txBody>
      <dsp:txXfrm>
        <a:off x="51517" y="1284499"/>
        <a:ext cx="6410569" cy="952306"/>
      </dsp:txXfrm>
    </dsp:sp>
    <dsp:sp modelId="{DC172767-7D55-9240-936B-44925A477AFD}">
      <dsp:nvSpPr>
        <dsp:cNvPr id="0" name=""/>
        <dsp:cNvSpPr/>
      </dsp:nvSpPr>
      <dsp:spPr>
        <a:xfrm>
          <a:off x="0" y="2415043"/>
          <a:ext cx="6513603" cy="105534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Portuguese 100,000</a:t>
          </a:r>
        </a:p>
      </dsp:txBody>
      <dsp:txXfrm>
        <a:off x="51517" y="2466560"/>
        <a:ext cx="6410569" cy="952306"/>
      </dsp:txXfrm>
    </dsp:sp>
    <dsp:sp modelId="{7C29FD50-8A93-D946-8617-422094DD6C2A}">
      <dsp:nvSpPr>
        <dsp:cNvPr id="0" name=""/>
        <dsp:cNvSpPr/>
      </dsp:nvSpPr>
      <dsp:spPr>
        <a:xfrm>
          <a:off x="0" y="3597103"/>
          <a:ext cx="6513603" cy="105534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French 45,000</a:t>
          </a:r>
        </a:p>
      </dsp:txBody>
      <dsp:txXfrm>
        <a:off x="51517" y="3648620"/>
        <a:ext cx="6410569" cy="952306"/>
      </dsp:txXfrm>
    </dsp:sp>
    <dsp:sp modelId="{1429546B-A695-394E-8F12-9DA644D4F72C}">
      <dsp:nvSpPr>
        <dsp:cNvPr id="0" name=""/>
        <dsp:cNvSpPr/>
      </dsp:nvSpPr>
      <dsp:spPr>
        <a:xfrm>
          <a:off x="0" y="4779163"/>
          <a:ext cx="6513603" cy="105534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Dutch 15,000</a:t>
          </a:r>
        </a:p>
      </dsp:txBody>
      <dsp:txXfrm>
        <a:off x="51517" y="4830680"/>
        <a:ext cx="6410569" cy="9523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17D87-F394-614A-B6F2-931C6E3B6852}">
      <dsp:nvSpPr>
        <dsp:cNvPr id="0" name=""/>
        <dsp:cNvSpPr/>
      </dsp:nvSpPr>
      <dsp:spPr>
        <a:xfrm>
          <a:off x="0" y="432793"/>
          <a:ext cx="6513603" cy="11512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Spanish America 3m</a:t>
          </a:r>
        </a:p>
      </dsp:txBody>
      <dsp:txXfrm>
        <a:off x="56201" y="488994"/>
        <a:ext cx="6401201" cy="1038877"/>
      </dsp:txXfrm>
    </dsp:sp>
    <dsp:sp modelId="{DE8E47B4-AA2F-D74B-B815-B250688218F9}">
      <dsp:nvSpPr>
        <dsp:cNvPr id="0" name=""/>
        <dsp:cNvSpPr/>
      </dsp:nvSpPr>
      <dsp:spPr>
        <a:xfrm>
          <a:off x="0" y="1722313"/>
          <a:ext cx="6513603" cy="11512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British America 2m</a:t>
          </a:r>
        </a:p>
      </dsp:txBody>
      <dsp:txXfrm>
        <a:off x="56201" y="1778514"/>
        <a:ext cx="6401201" cy="1038877"/>
      </dsp:txXfrm>
    </dsp:sp>
    <dsp:sp modelId="{9D78FCD7-7EA2-BA4E-AEB0-CD0BD650C2FF}">
      <dsp:nvSpPr>
        <dsp:cNvPr id="0" name=""/>
        <dsp:cNvSpPr/>
      </dsp:nvSpPr>
      <dsp:spPr>
        <a:xfrm>
          <a:off x="0" y="3011833"/>
          <a:ext cx="6513603" cy="11512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Portuguese America 1m</a:t>
          </a:r>
        </a:p>
      </dsp:txBody>
      <dsp:txXfrm>
        <a:off x="56201" y="3068034"/>
        <a:ext cx="6401201" cy="1038877"/>
      </dsp:txXfrm>
    </dsp:sp>
    <dsp:sp modelId="{16DF695F-73A5-9A48-9166-71934FBFA768}">
      <dsp:nvSpPr>
        <dsp:cNvPr id="0" name=""/>
        <dsp:cNvSpPr/>
      </dsp:nvSpPr>
      <dsp:spPr>
        <a:xfrm>
          <a:off x="0" y="4301353"/>
          <a:ext cx="6513603" cy="11512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French America 100,000</a:t>
          </a:r>
        </a:p>
      </dsp:txBody>
      <dsp:txXfrm>
        <a:off x="56201" y="4357554"/>
        <a:ext cx="6401201" cy="1038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B4A4B-DEED-CB4B-A6A4-788597F54150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ADCFC-C6F1-C34A-B1EC-51BF02BEF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52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he went - sea route to Asia </a:t>
            </a:r>
          </a:p>
          <a:p>
            <a:r>
              <a:rPr lang="en-US" dirty="0"/>
              <a:t>Extension of other exploration efforts</a:t>
            </a:r>
          </a:p>
          <a:p>
            <a:r>
              <a:rPr lang="en-US" dirty="0"/>
              <a:t>Not first European to reach Americas but first to </a:t>
            </a:r>
            <a:r>
              <a:rPr lang="en-US" dirty="0" err="1"/>
              <a:t>publicise</a:t>
            </a:r>
            <a:r>
              <a:rPr lang="en-US" dirty="0"/>
              <a:t>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30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Impact of fur trade on native peoples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4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developed settler societies are New England, Mexico,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47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94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of alliances with subject native peoples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26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Mining of gold and silver from central and south America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1500 and 1650, the Spanish imported 181 tons of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16,000 tons of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 the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World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today's money, that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much gold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would be worth nearly $4 billion, and the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would be worth over $7 billion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to fund wars of expansion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95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Forced </a:t>
            </a:r>
            <a:r>
              <a:rPr lang="en-US" dirty="0" err="1"/>
              <a:t>labour</a:t>
            </a:r>
            <a:r>
              <a:rPr lang="en-US" dirty="0"/>
              <a:t> but mainly disease</a:t>
            </a:r>
          </a:p>
          <a:p>
            <a:r>
              <a:rPr lang="en-US" dirty="0"/>
              <a:t>Many </a:t>
            </a:r>
            <a:r>
              <a:rPr lang="en-US" dirty="0" err="1"/>
              <a:t>Sp</a:t>
            </a:r>
            <a:r>
              <a:rPr lang="en-US" dirty="0"/>
              <a:t> see this as an </a:t>
            </a:r>
            <a:r>
              <a:rPr lang="en-US" dirty="0" err="1"/>
              <a:t>ec</a:t>
            </a:r>
            <a:r>
              <a:rPr lang="en-US" dirty="0"/>
              <a:t> disaster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89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Las Casas – originally a slaveholder in Hispaniola – became priest 1510 – observed destruction of Indian peoples in Cuba first hand. </a:t>
            </a:r>
            <a:r>
              <a:rPr lang="en-US" altLang="en-US" sz="1200" u="sng" dirty="0">
                <a:ea typeface="ＭＳ Ｐゴシック" panose="020B0600070205080204" pitchFamily="34" charset="-128"/>
              </a:rPr>
              <a:t>Memorial de Remedios para las </a:t>
            </a:r>
            <a:r>
              <a:rPr lang="en-US" altLang="en-US" sz="1200" u="sng" dirty="0" err="1">
                <a:ea typeface="ＭＳ Ｐゴシック" panose="020B0600070205080204" pitchFamily="34" charset="-128"/>
              </a:rPr>
              <a:t>Indias</a:t>
            </a:r>
            <a:r>
              <a:rPr lang="en-US" altLang="en-US" sz="1200" u="sng" dirty="0">
                <a:ea typeface="ＭＳ Ｐゴシック" panose="020B0600070205080204" pitchFamily="34" charset="-128"/>
              </a:rPr>
              <a:t> </a:t>
            </a:r>
            <a:r>
              <a:rPr lang="en-US" altLang="en-US" sz="1200" dirty="0">
                <a:ea typeface="ＭＳ Ｐゴシック" panose="020B0600070205080204" pitchFamily="34" charset="-128"/>
              </a:rPr>
              <a:t>(1516) </a:t>
            </a:r>
            <a:r>
              <a:rPr lang="en-US" altLang="en-US" dirty="0">
                <a:ea typeface="ＭＳ Ｐゴシック" panose="020B0600070205080204" pitchFamily="34" charset="-128"/>
              </a:rPr>
              <a:t> argues for much better treatment of Indians (</a:t>
            </a:r>
            <a:r>
              <a:rPr lang="en-US" altLang="en-US" dirty="0" err="1">
                <a:ea typeface="ＭＳ Ｐゴシック" panose="020B0600070205080204" pitchFamily="34" charset="-128"/>
              </a:rPr>
              <a:t>poss</a:t>
            </a:r>
            <a:r>
              <a:rPr lang="en-US" altLang="en-US" dirty="0">
                <a:ea typeface="ＭＳ Ｐゴシック" panose="020B0600070205080204" pitchFamily="34" charset="-128"/>
              </a:rPr>
              <a:t> replacement with Africans) – appointed ‘Protector of Indians’ (1516); later Bishop of Chiapas - ? Achievements (couldn’t end slavery – rise of ‘Black Legend’)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8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Lopo</a:t>
            </a:r>
            <a:r>
              <a:rPr lang="en-US" dirty="0"/>
              <a:t> </a:t>
            </a:r>
            <a:r>
              <a:rPr lang="en-US" dirty="0" err="1"/>
              <a:t>Homem</a:t>
            </a:r>
            <a:r>
              <a:rPr lang="en-US" dirty="0"/>
              <a:t> Map 1519 shows exploitation of natives to cut Brazilwood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03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failures, either due to </a:t>
            </a:r>
            <a:r>
              <a:rPr lang="en-US" dirty="0" err="1"/>
              <a:t>Sp</a:t>
            </a:r>
            <a:r>
              <a:rPr lang="en-US" dirty="0"/>
              <a:t> / Port / native attacks or harsh environments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49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untouched areas are interior/west of North America, Amazon, Patagonia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9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involved slavery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12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70C4-ABF5-9248-BBB0-AFF9FA8CD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340CAC-98B3-814F-BA58-96147991A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982EB-2B3F-1E4C-8FFA-9E9B90CE2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3645C-0A86-BF42-B146-282E7FD4C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B8B65-3EDD-7C45-8011-E93231B48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8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A6032-B8E3-984C-90AD-9E5CF3536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2D7551-BADF-A043-9EE1-C276606F5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78CB2-953C-064D-8F6A-19DF3E252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40CCF-EFA2-1941-B0E6-0B1CAD3DB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5BF2A-3BEE-3445-A87F-9B37DE7A2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5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766731-335B-3349-B393-F4F5BA2D9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2A89DF-638B-C345-BC4E-15CF067218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09B54-5EBA-6343-8FED-0F6DE49D5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D99D0-4EBB-CE4B-8267-03422EF5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D9C54-90C8-7442-866D-1F082111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9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512E-8321-274E-8D22-430CC1E5B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E9949-AA2F-274B-BD6E-A1425963E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85C28-BDB5-2F40-95E3-0B9938962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2CD72-24A8-994D-BA9F-54BDC78C9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265D3-DF5A-7C4B-AB37-80698D7B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5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8EB97-4E8A-BD4B-B261-45DFCBAAF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9C07D-4ED4-D047-A38D-17A0AE883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93987-98DD-F641-9B3C-2C5672795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65440-50DB-A349-BC03-62BC657D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BCEF0-2BFC-5447-B6EA-1850EBAD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2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1DFFF-E912-A44C-8EEC-7299EF2F5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BCC07-9075-F043-8655-FE6A025AFA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A2C24-9E4D-8846-8E95-2E1907FF0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4F790-2F77-9E48-805A-8092E7B24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96998E-03E1-AA4D-9919-E1EEAEBEE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417156-66FE-3945-8C09-D7C7C5D0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69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5CB81-EF42-6245-9897-F1FAFC4FA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498B0-5992-454A-9F23-5F58A3F3F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E2D47-3BC6-3F4B-B341-089E0B356F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3CD619-30B1-B646-9F6F-2E2F95EC0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859A7-7F32-A647-9157-DBF7FD34C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583317-3B7E-A14A-9DA7-09232DB50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2A3877-601F-9F42-B91C-6B00B751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45E193-3F04-6B45-884C-7F51BBA17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7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5C3E5-EFBC-FB42-A465-21396293D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3DC7C4-26D4-E346-B36C-D235D3364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7A618-2488-664F-95A6-76DEEC9D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74FD7-847D-0841-B3BD-E77625C0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3AAF88-083F-4643-9FB7-4381BACE3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679FC1-3FA5-2149-A993-9AA8CA430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3AAF1-7A1E-FD47-89B9-62FEFCCC6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45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CA87B-374F-5443-AB0F-474ADE8DE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C03B5-A33A-8248-B6DE-16ECBB67C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70230-668B-D34F-99C6-30C8ECCD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E70E4-6DB8-E444-B836-B23CE5631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E390BD-2CDD-F94D-B1F5-3C2C074F2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0D50B-73B0-7747-B28B-A520141E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23FEC-2739-6D4F-A1EA-643345EC4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54729-A08F-D04E-9FFC-44B48A97F7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F47E8-F522-9046-9DA2-9E3F09E0A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008CCE-A4AF-6348-9B62-A70421EB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723B7-40CF-1948-93EB-140D7C149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1D180C-3130-E549-B380-3BEEFEB08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6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840062-7D3D-3148-8D24-02579FA1F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90670E-2BC8-864C-9869-2520786FF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17585-3B84-054E-A8CF-4973080A4A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8838-67D3-E043-961B-EAA991996764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CDF0F-041B-D345-BCE1-9AFBAE69F7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C2D48-4CC1-0840-9560-D0B944908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3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9D1CA-8728-FD48-9D0D-91C2E9A43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6" y="5091762"/>
            <a:ext cx="7834193" cy="1264588"/>
          </a:xfrm>
        </p:spPr>
        <p:txBody>
          <a:bodyPr anchor="ctr">
            <a:normAutofit/>
          </a:bodyPr>
          <a:lstStyle/>
          <a:p>
            <a:pPr algn="r"/>
            <a:r>
              <a:rPr lang="en-GB" sz="4200"/>
              <a:t>European-American Encounters and Exchanges</a:t>
            </a:r>
            <a:endParaRPr lang="en-US" sz="42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1D5A2B-CC1E-A94E-8743-91E772B68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9107" y="5091763"/>
            <a:ext cx="2974207" cy="1264587"/>
          </a:xfrm>
        </p:spPr>
        <p:txBody>
          <a:bodyPr anchor="ctr">
            <a:normAutofit/>
          </a:bodyPr>
          <a:lstStyle/>
          <a:p>
            <a:pPr algn="l"/>
            <a:r>
              <a:rPr lang="en-US" sz="2000"/>
              <a:t>Tim Lockley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00FDCDBD-C558-7249-A8F1-434950732E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8" b="12635"/>
          <a:stretch/>
        </p:blipFill>
        <p:spPr>
          <a:xfrm>
            <a:off x="-3983" y="10"/>
            <a:ext cx="12192000" cy="4571990"/>
          </a:xfrm>
          <a:prstGeom prst="rect">
            <a:avLst/>
          </a:prstGeom>
        </p:spPr>
      </p:pic>
      <p:cxnSp>
        <p:nvCxnSpPr>
          <p:cNvPr id="13" name="Straight Connector 8">
            <a:extLst>
              <a:ext uri="{FF2B5EF4-FFF2-40B4-BE49-F238E27FC236}">
                <a16:creationId xmlns:a16="http://schemas.microsoft.com/office/drawing/2014/main" id="{E126E481-B945-4179-BD79-05E96E9B2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516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EC455-E0E7-A248-A57E-36D41F25BF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17115" b="195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2EAFF5-53C9-2743-9BEF-2191E1EFA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The Great Invasion 1600-1750</a:t>
            </a:r>
          </a:p>
        </p:txBody>
      </p:sp>
      <p:cxnSp>
        <p:nvCxnSpPr>
          <p:cNvPr id="14" name="Straight Connector 10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02F6F-0C1E-E443-A6D8-BA90E71DF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England – east coast North America,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France – Canada, Louisiana,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Spain – southern and western coasts of North America, central America, n &amp; w coasts of south America,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Portugal – Brazil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Netherlands - east coast North America, West Indies, south America</a:t>
            </a:r>
          </a:p>
          <a:p>
            <a:r>
              <a:rPr lang="en-US" sz="2000" dirty="0">
                <a:solidFill>
                  <a:srgbClr val="FFFFFF"/>
                </a:solidFill>
              </a:rPr>
              <a:t>Sweden - east coast North America</a:t>
            </a:r>
          </a:p>
          <a:p>
            <a:r>
              <a:rPr lang="en-US" sz="2000" dirty="0">
                <a:solidFill>
                  <a:srgbClr val="FFFFFF"/>
                </a:solidFill>
              </a:rPr>
              <a:t>Denmark – West Indies</a:t>
            </a:r>
          </a:p>
        </p:txBody>
      </p:sp>
    </p:spTree>
    <p:extLst>
      <p:ext uri="{BB962C8B-B14F-4D97-AF65-F5344CB8AC3E}">
        <p14:creationId xmlns:p14="http://schemas.microsoft.com/office/powerpoint/2010/main" val="3573994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3060F9-35BE-0E42-9D9E-0472F0EE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 Columbian Exchange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2EC4695C-829C-47B6-B84E-AF9D81A755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949326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0861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B96071-44C0-C446-B49C-2DF12EDD99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65" b="513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20BB14-0094-9640-A62E-3E1EEF9D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Colonial Models I: Staple Crops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EEF13-5993-A44D-B534-F77E678B5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Minimal European settlement</a:t>
            </a:r>
          </a:p>
          <a:p>
            <a:r>
              <a:rPr lang="en-US" sz="1800" dirty="0"/>
              <a:t>Sugar (Brazil, Louisiana, West Indies)</a:t>
            </a:r>
          </a:p>
          <a:p>
            <a:r>
              <a:rPr lang="en-US" sz="1800" dirty="0"/>
              <a:t>Coffee (Brazil, St Domingue)</a:t>
            </a:r>
          </a:p>
          <a:p>
            <a:r>
              <a:rPr lang="en-US" sz="1800" dirty="0"/>
              <a:t>Tobacco (Chesapeake)</a:t>
            </a:r>
          </a:p>
          <a:p>
            <a:r>
              <a:rPr lang="en-US" sz="1800" dirty="0"/>
              <a:t>Rice (South Carolina)</a:t>
            </a:r>
          </a:p>
          <a:p>
            <a:r>
              <a:rPr lang="en-US" sz="1800" dirty="0"/>
              <a:t>Wood (Brazil, North Carolina)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584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1BEC94-1BED-4B40-B93A-70EDECBE01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597" b="875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5E902A-0805-E044-8634-7E272A49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Colonial Models II: Trading posts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268E1-B059-254C-B984-9C99FF680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Minimal European settlement</a:t>
            </a:r>
          </a:p>
          <a:p>
            <a:r>
              <a:rPr lang="en-US" sz="1800" dirty="0"/>
              <a:t>Mainly at extremes</a:t>
            </a:r>
          </a:p>
          <a:p>
            <a:pPr lvl="1"/>
            <a:r>
              <a:rPr lang="en-US" sz="1400" dirty="0" err="1"/>
              <a:t>Husdon’s</a:t>
            </a:r>
            <a:r>
              <a:rPr lang="en-US" sz="1400" dirty="0"/>
              <a:t> Bay Company </a:t>
            </a:r>
          </a:p>
          <a:p>
            <a:pPr lvl="1"/>
            <a:r>
              <a:rPr lang="en-US" sz="1400" dirty="0"/>
              <a:t>French Canada</a:t>
            </a:r>
          </a:p>
          <a:p>
            <a:pPr lvl="1"/>
            <a:r>
              <a:rPr lang="en-US" sz="1400" dirty="0"/>
              <a:t>Dutch New Netherlands</a:t>
            </a:r>
          </a:p>
          <a:p>
            <a:pPr lvl="1"/>
            <a:r>
              <a:rPr lang="en-US" sz="1400" dirty="0"/>
              <a:t>Louisiana</a:t>
            </a:r>
          </a:p>
          <a:p>
            <a:pPr lvl="1"/>
            <a:r>
              <a:rPr lang="en-US" sz="1400" dirty="0"/>
              <a:t>Patagonia (Buenos Aires)</a:t>
            </a:r>
          </a:p>
        </p:txBody>
      </p:sp>
    </p:spTree>
    <p:extLst>
      <p:ext uri="{BB962C8B-B14F-4D97-AF65-F5344CB8AC3E}">
        <p14:creationId xmlns:p14="http://schemas.microsoft.com/office/powerpoint/2010/main" val="4149014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4E77-1494-2744-9DE8-8D1E19EEC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277333" cy="1325563"/>
          </a:xfrm>
        </p:spPr>
        <p:txBody>
          <a:bodyPr>
            <a:normAutofit/>
          </a:bodyPr>
          <a:lstStyle/>
          <a:p>
            <a:r>
              <a:rPr lang="en-US"/>
              <a:t>Colonial Models III: Settler Societies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06F88-A8D7-BF48-81FB-4C2B2F52E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272888" cy="3181684"/>
          </a:xfrm>
        </p:spPr>
        <p:txBody>
          <a:bodyPr anchor="t">
            <a:normAutofit/>
          </a:bodyPr>
          <a:lstStyle/>
          <a:p>
            <a:r>
              <a:rPr lang="en-US" sz="1800" dirty="0"/>
              <a:t>Spanish &amp; Portuguese colonies had more mixed populations with a blending of European, Amerindian and even African cultures and peoples</a:t>
            </a:r>
          </a:p>
          <a:p>
            <a:r>
              <a:rPr lang="en-US" sz="1800" dirty="0"/>
              <a:t>English colonies tended to remain European.</a:t>
            </a:r>
          </a:p>
          <a:p>
            <a:r>
              <a:rPr lang="en-US" sz="1800" dirty="0"/>
              <a:t>Role of Religion</a:t>
            </a:r>
          </a:p>
          <a:p>
            <a:r>
              <a:rPr lang="en-US" sz="1800" dirty="0"/>
              <a:t>Land appropriation</a:t>
            </a:r>
          </a:p>
        </p:txBody>
      </p:sp>
      <p:sp>
        <p:nvSpPr>
          <p:cNvPr id="13" name="Freeform 49">
            <a:extLst>
              <a:ext uri="{FF2B5EF4-FFF2-40B4-BE49-F238E27FC236}">
                <a16:creationId xmlns:a16="http://schemas.microsoft.com/office/drawing/2014/main" id="{EF9B8DF2-C3F5-49A2-94D2-F7B65A0F1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4" y="581159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B0D228-9804-4948-BD03-0FC3F4ADAE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" b="10820"/>
          <a:stretch/>
        </p:blipFill>
        <p:spPr>
          <a:xfrm>
            <a:off x="6893317" y="760562"/>
            <a:ext cx="5298683" cy="6097438"/>
          </a:xfrm>
          <a:custGeom>
            <a:avLst/>
            <a:gdLst>
              <a:gd name="connsiteX0" fmla="*/ 3120528 w 5298683"/>
              <a:gd name="connsiteY0" fmla="*/ 0 h 6097438"/>
              <a:gd name="connsiteX1" fmla="*/ 5105473 w 5298683"/>
              <a:gd name="connsiteY1" fmla="*/ 712577 h 6097438"/>
              <a:gd name="connsiteX2" fmla="*/ 5298683 w 5298683"/>
              <a:gd name="connsiteY2" fmla="*/ 888178 h 6097438"/>
              <a:gd name="connsiteX3" fmla="*/ 5298683 w 5298683"/>
              <a:gd name="connsiteY3" fmla="*/ 5352876 h 6097438"/>
              <a:gd name="connsiteX4" fmla="*/ 5105473 w 5298683"/>
              <a:gd name="connsiteY4" fmla="*/ 5528477 h 6097438"/>
              <a:gd name="connsiteX5" fmla="*/ 4335177 w 5298683"/>
              <a:gd name="connsiteY5" fmla="*/ 5995828 h 6097438"/>
              <a:gd name="connsiteX6" fmla="*/ 4057556 w 5298683"/>
              <a:gd name="connsiteY6" fmla="*/ 6097438 h 6097438"/>
              <a:gd name="connsiteX7" fmla="*/ 2183499 w 5298683"/>
              <a:gd name="connsiteY7" fmla="*/ 6097438 h 6097438"/>
              <a:gd name="connsiteX8" fmla="*/ 1905878 w 5298683"/>
              <a:gd name="connsiteY8" fmla="*/ 5995828 h 6097438"/>
              <a:gd name="connsiteX9" fmla="*/ 0 w 5298683"/>
              <a:gd name="connsiteY9" fmla="*/ 3120527 h 6097438"/>
              <a:gd name="connsiteX10" fmla="*/ 3120528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5643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1D057E-627C-B54D-9A1B-695C52EC8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European migration to 1700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EE8B41C-6257-40B4-9433-69112AC241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316611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3839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263791-A537-474F-9231-71E76F62C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Total populations 1750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8064A24-7A16-48CD-9318-BB6E2A5575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58162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2744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D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A05D82-D125-DD48-9438-012AC0E60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Genocide of Amerindians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30E4B2-5212-D94F-9235-A5ABAF5596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769" r="1" b="11594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7476CA4-83E3-4788-BE6B-89B52505D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Popn </a:t>
            </a:r>
            <a:r>
              <a:rPr lang="en-US" sz="2000" dirty="0">
                <a:solidFill>
                  <a:srgbClr val="FFFFFF"/>
                </a:solidFill>
              </a:rPr>
              <a:t>declines 90%</a:t>
            </a:r>
          </a:p>
          <a:p>
            <a:r>
              <a:rPr lang="en-US" sz="2000" dirty="0">
                <a:solidFill>
                  <a:srgbClr val="FFFFFF"/>
                </a:solidFill>
              </a:rPr>
              <a:t>Disease but also deliberate policy</a:t>
            </a:r>
          </a:p>
          <a:p>
            <a:r>
              <a:rPr lang="en-US" sz="2000" dirty="0">
                <a:solidFill>
                  <a:srgbClr val="FFFFFF"/>
                </a:solidFill>
              </a:rPr>
              <a:t>Racial ideas – extinction </a:t>
            </a:r>
          </a:p>
        </p:txBody>
      </p:sp>
    </p:spTree>
    <p:extLst>
      <p:ext uri="{BB962C8B-B14F-4D97-AF65-F5344CB8AC3E}">
        <p14:creationId xmlns:p14="http://schemas.microsoft.com/office/powerpoint/2010/main" val="3528319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3C5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EB6358-7680-A943-B12A-4ABAE4F79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Conflict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4D5227-D545-0345-9453-4EEF8200DC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8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54EAD-258A-9D44-96F8-7DD6F381E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Technology</a:t>
            </a:r>
          </a:p>
          <a:p>
            <a:r>
              <a:rPr lang="en-US" sz="2000">
                <a:solidFill>
                  <a:srgbClr val="FFFFFF"/>
                </a:solidFill>
              </a:rPr>
              <a:t>Different methods of war</a:t>
            </a: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56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9899462-FC16-43B0-966B-FCA263450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654295" y="478232"/>
            <a:ext cx="7034121" cy="5918673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7947C2-FBC4-7E48-A599-EC275317F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1053711"/>
            <a:ext cx="5638994" cy="142444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Amerindian divisions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FEA932-2DF1-410C-A00A-7A1E7DBF7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30098" y="2639023"/>
            <a:ext cx="4562441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66097FA-779B-4842-AF3C-76DD00998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13" t="10967" r="42629" b="28383"/>
          <a:stretch/>
        </p:blipFill>
        <p:spPr>
          <a:xfrm>
            <a:off x="589022" y="3589867"/>
            <a:ext cx="3448457" cy="278892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CAD98-EE0B-E34F-B4DE-C63829014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99889"/>
            <a:ext cx="5747187" cy="2987543"/>
          </a:xfrm>
        </p:spPr>
        <p:txBody>
          <a:bodyPr anchor="t"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Are Europeans invaders or potential allies?</a:t>
            </a:r>
          </a:p>
          <a:p>
            <a:r>
              <a:rPr lang="en-US" sz="2400" dirty="0">
                <a:solidFill>
                  <a:srgbClr val="FFFFFF"/>
                </a:solidFill>
              </a:rPr>
              <a:t>The numbers game</a:t>
            </a:r>
          </a:p>
          <a:p>
            <a:pPr marL="0" indent="0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F91B0928-7CA1-CC43-954A-47D404895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051" y="318104"/>
            <a:ext cx="2477781" cy="31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419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835D78-6931-ED42-A097-56DE9258D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Themes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AC535F-79EE-4522-AB7E-5AA3891329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24767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9704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A84EEB-8477-C04F-A3A2-58F3158F7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Conclusion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F2B4C-CD41-9D43-8BE3-D07400B57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Diverse mix of societies created by Europeans in the Americas</a:t>
            </a:r>
          </a:p>
          <a:p>
            <a:r>
              <a:rPr lang="en-US" sz="2400" dirty="0"/>
              <a:t>Wealth and commodities from the Americas transformed Europe</a:t>
            </a:r>
          </a:p>
          <a:p>
            <a:r>
              <a:rPr lang="en-US" sz="2400" dirty="0"/>
              <a:t>European invasion had devastating impact on native peoples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288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8EEE-7215-204B-B36A-E09EEB1F6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/>
              <a:t>Columbus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F0C9982-5212-8B47-87E8-A4B10A533C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" b="5797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99873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DA1A78-DD06-B240-8F03-D3F0F9943A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33" b="833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E11328-78FE-B641-B43B-1A116822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Rapid Spanish advance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38C8AA4-986D-4E08-8A43-688C18548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1519 conquest of Aztec civilization </a:t>
            </a:r>
          </a:p>
          <a:p>
            <a:r>
              <a:rPr lang="en-US" sz="1800" dirty="0"/>
              <a:t>1533 conquest of Inca civilization</a:t>
            </a:r>
          </a:p>
          <a:p>
            <a:r>
              <a:rPr lang="en-US" sz="1800" dirty="0"/>
              <a:t>Spanish supplant local rulers</a:t>
            </a:r>
          </a:p>
          <a:p>
            <a:r>
              <a:rPr lang="en-US" sz="1800" dirty="0"/>
              <a:t>Encomienda – right to native </a:t>
            </a:r>
            <a:r>
              <a:rPr lang="en-US" sz="1800" dirty="0" err="1"/>
              <a:t>labour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422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D34DF5-097F-C04E-B9EA-FD568AF466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3CBF40-7DA4-7A4C-9B73-532F2750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Wealth of the Americas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590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EE2D2E-C1F6-E345-BC9C-88F907F62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Demographic collapse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>
            <a:extLst>
              <a:ext uri="{FF2B5EF4-FFF2-40B4-BE49-F238E27FC236}">
                <a16:creationId xmlns:a16="http://schemas.microsoft.com/office/drawing/2014/main" id="{38298593-09B3-0C4B-862F-27CAE2746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53822" y="533027"/>
            <a:ext cx="6553545" cy="579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847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6754DA-530C-9A4D-B5D8-5B79A7A17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Bartolome de Las Casas</a:t>
            </a:r>
            <a:endParaRPr lang="en-US" sz="32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A3B2B5-B259-BB48-B302-0101A7E96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64500" y="681038"/>
            <a:ext cx="3381375" cy="5495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91E932-53C8-8E49-AE66-A1C3BD713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825" y="681038"/>
            <a:ext cx="36671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81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C8CFF-5DDC-7C4D-94B1-6C8AE6338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en-US" dirty="0"/>
              <a:t>Portuguese in Brazil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4DCE4C4-8F48-4A0B-9E82-7A46114AA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r>
              <a:rPr lang="en-US" sz="1800" dirty="0"/>
              <a:t>Pedro </a:t>
            </a:r>
            <a:r>
              <a:rPr lang="en-US" sz="1800" dirty="0" err="1"/>
              <a:t>Alvares</a:t>
            </a:r>
            <a:r>
              <a:rPr lang="en-US" sz="1800" dirty="0"/>
              <a:t> Cabral lands 1500</a:t>
            </a:r>
          </a:p>
          <a:p>
            <a:r>
              <a:rPr lang="en-US" sz="1800" dirty="0"/>
              <a:t>Importance of Brazilwood</a:t>
            </a:r>
          </a:p>
          <a:p>
            <a:r>
              <a:rPr lang="en-US" sz="1800" dirty="0"/>
              <a:t>1530s more systematic colonization attempts</a:t>
            </a:r>
          </a:p>
          <a:p>
            <a:r>
              <a:rPr lang="en-US" sz="1800" dirty="0"/>
              <a:t>Start of sugar cultivation</a:t>
            </a:r>
          </a:p>
          <a:p>
            <a:r>
              <a:rPr lang="en-US" sz="1800" dirty="0"/>
              <a:t>Importation of Africans to work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3940CD-DB70-1240-B05F-D1834A51A9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356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61434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0CD890-A789-F448-B21C-1CF75371A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France and England play catch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991F3-85FF-7A43-B0CB-668E7CC63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r>
              <a:rPr lang="en-US" sz="1400"/>
              <a:t>St Kitts  (Fr) 1538</a:t>
            </a:r>
          </a:p>
          <a:p>
            <a:r>
              <a:rPr lang="en-US" sz="1400"/>
              <a:t>Charlesbourg-Royal (Quebec) 1541</a:t>
            </a:r>
          </a:p>
          <a:p>
            <a:r>
              <a:rPr lang="en-US" sz="1400"/>
              <a:t>France Antarctique (Rio) 1555-57</a:t>
            </a:r>
          </a:p>
          <a:p>
            <a:r>
              <a:rPr lang="en-US" sz="1400"/>
              <a:t>Charlesfort (SC) 1562-3</a:t>
            </a:r>
          </a:p>
          <a:p>
            <a:r>
              <a:rPr lang="en-US" sz="1400"/>
              <a:t>Fort Caroline (Florida) 1564-5</a:t>
            </a:r>
          </a:p>
          <a:p>
            <a:r>
              <a:rPr lang="en-US" sz="1400"/>
              <a:t>Roanoke (NC) 1584-7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E072EE-0D6C-9C48-99A1-BC217E4AFE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" r="1" b="1"/>
          <a:stretch/>
        </p:blipFill>
        <p:spPr>
          <a:xfrm>
            <a:off x="4662102" y="1001318"/>
            <a:ext cx="6903723" cy="473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4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709</Words>
  <Application>Microsoft Office PowerPoint</Application>
  <PresentationFormat>Widescreen</PresentationFormat>
  <Paragraphs>113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ＭＳ Ｐゴシック</vt:lpstr>
      <vt:lpstr>Arial</vt:lpstr>
      <vt:lpstr>Calibri</vt:lpstr>
      <vt:lpstr>Calibri Light</vt:lpstr>
      <vt:lpstr>Office Theme</vt:lpstr>
      <vt:lpstr>European-American Encounters and Exchanges</vt:lpstr>
      <vt:lpstr>Themes</vt:lpstr>
      <vt:lpstr>Columbus</vt:lpstr>
      <vt:lpstr>Rapid Spanish advance</vt:lpstr>
      <vt:lpstr>Wealth of the Americas </vt:lpstr>
      <vt:lpstr>Demographic collapse</vt:lpstr>
      <vt:lpstr>Bartolome de Las Casas</vt:lpstr>
      <vt:lpstr>Portuguese in Brazil</vt:lpstr>
      <vt:lpstr>France and England play catch up</vt:lpstr>
      <vt:lpstr>The Great Invasion 1600-1750</vt:lpstr>
      <vt:lpstr>The Columbian Exchange</vt:lpstr>
      <vt:lpstr>Colonial Models I: Staple Crops</vt:lpstr>
      <vt:lpstr>Colonial Models II: Trading posts</vt:lpstr>
      <vt:lpstr>Colonial Models III: Settler Societies</vt:lpstr>
      <vt:lpstr>European migration to 1700</vt:lpstr>
      <vt:lpstr>Total populations 1750</vt:lpstr>
      <vt:lpstr>Genocide of Amerindians</vt:lpstr>
      <vt:lpstr>Conflict</vt:lpstr>
      <vt:lpstr>Amerindian divisions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European-American Encounters and Exchanges</dc:title>
  <dc:creator>Lockley, Tim</dc:creator>
  <cp:lastModifiedBy>Marshall, Peter</cp:lastModifiedBy>
  <cp:revision>5</cp:revision>
  <dcterms:created xsi:type="dcterms:W3CDTF">2019-10-10T15:37:16Z</dcterms:created>
  <dcterms:modified xsi:type="dcterms:W3CDTF">2025-11-28T08:03:44Z</dcterms:modified>
</cp:coreProperties>
</file>