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85" r:id="rId2"/>
  </p:sldMasterIdLst>
  <p:notesMasterIdLst>
    <p:notesMasterId r:id="rId52"/>
  </p:notesMasterIdLst>
  <p:sldIdLst>
    <p:sldId id="256" r:id="rId3"/>
    <p:sldId id="264" r:id="rId4"/>
    <p:sldId id="341" r:id="rId5"/>
    <p:sldId id="257" r:id="rId6"/>
    <p:sldId id="352" r:id="rId7"/>
    <p:sldId id="265" r:id="rId8"/>
    <p:sldId id="342" r:id="rId9"/>
    <p:sldId id="318" r:id="rId10"/>
    <p:sldId id="297" r:id="rId11"/>
    <p:sldId id="340" r:id="rId12"/>
    <p:sldId id="348" r:id="rId13"/>
    <p:sldId id="349" r:id="rId14"/>
    <p:sldId id="339" r:id="rId15"/>
    <p:sldId id="343" r:id="rId16"/>
    <p:sldId id="275" r:id="rId17"/>
    <p:sldId id="321" r:id="rId18"/>
    <p:sldId id="330" r:id="rId19"/>
    <p:sldId id="351" r:id="rId20"/>
    <p:sldId id="350" r:id="rId21"/>
    <p:sldId id="332" r:id="rId22"/>
    <p:sldId id="333" r:id="rId23"/>
    <p:sldId id="276" r:id="rId24"/>
    <p:sldId id="322" r:id="rId25"/>
    <p:sldId id="277" r:id="rId26"/>
    <p:sldId id="308" r:id="rId27"/>
    <p:sldId id="323" r:id="rId28"/>
    <p:sldId id="334" r:id="rId29"/>
    <p:sldId id="324" r:id="rId30"/>
    <p:sldId id="325" r:id="rId31"/>
    <p:sldId id="335" r:id="rId32"/>
    <p:sldId id="344" r:id="rId33"/>
    <p:sldId id="280" r:id="rId34"/>
    <p:sldId id="327" r:id="rId35"/>
    <p:sldId id="326" r:id="rId36"/>
    <p:sldId id="328" r:id="rId37"/>
    <p:sldId id="278" r:id="rId38"/>
    <p:sldId id="285" r:id="rId39"/>
    <p:sldId id="316" r:id="rId40"/>
    <p:sldId id="313" r:id="rId41"/>
    <p:sldId id="314" r:id="rId42"/>
    <p:sldId id="315" r:id="rId43"/>
    <p:sldId id="329" r:id="rId44"/>
    <p:sldId id="336" r:id="rId45"/>
    <p:sldId id="354" r:id="rId46"/>
    <p:sldId id="345" r:id="rId47"/>
    <p:sldId id="263" r:id="rId48"/>
    <p:sldId id="353" r:id="rId49"/>
    <p:sldId id="346" r:id="rId50"/>
    <p:sldId id="347"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inimized">
    <p:restoredLeft sz="0" autoAdjust="0"/>
    <p:restoredTop sz="0" autoAdjust="0"/>
  </p:normalViewPr>
  <p:slideViewPr>
    <p:cSldViewPr snapToGrid="0" snapToObjects="1">
      <p:cViewPr varScale="1">
        <p:scale>
          <a:sx n="18" d="100"/>
          <a:sy n="18" d="100"/>
        </p:scale>
        <p:origin x="3020" y="2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769B8F-AF3E-364B-85B1-0354A6F54165}" type="datetimeFigureOut">
              <a:rPr lang="en-US" smtClean="0"/>
              <a:t>1/22/2024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682CFE-97B3-6E45-8756-7C9D79CB0BA9}" type="slidenum">
              <a:rPr lang="en-US" smtClean="0"/>
              <a:t>‹#›</a:t>
            </a:fld>
            <a:endParaRPr lang="en-US"/>
          </a:p>
        </p:txBody>
      </p:sp>
    </p:spTree>
    <p:extLst>
      <p:ext uri="{BB962C8B-B14F-4D97-AF65-F5344CB8AC3E}">
        <p14:creationId xmlns:p14="http://schemas.microsoft.com/office/powerpoint/2010/main" val="1383667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37C0A3-5F08-4F2F-9A73-9BD720F32110}" type="slidenum">
              <a:rPr kumimoji="0" lang="en-GB" alt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GB" alt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ltLang="en-US">
              <a:latin typeface="Arial" charset="0"/>
            </a:endParaRPr>
          </a:p>
        </p:txBody>
      </p:sp>
    </p:spTree>
    <p:extLst>
      <p:ext uri="{BB962C8B-B14F-4D97-AF65-F5344CB8AC3E}">
        <p14:creationId xmlns:p14="http://schemas.microsoft.com/office/powerpoint/2010/main" val="3664086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FE9E4E1-3103-764C-90B9-09341A9ED017}"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A7049-6CFD-F84D-963B-C3FA031A0CA9}"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FE9E4E1-3103-764C-90B9-09341A9ED017}"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A7049-6CFD-F84D-963B-C3FA031A0CA9}"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FE9E4E1-3103-764C-90B9-09341A9ED017}"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A7049-6CFD-F84D-963B-C3FA031A0CA9}"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0A1C1815-977B-4390-9962-4F88A4F60981}" type="slidenum">
              <a:rPr lang="en-GB" altLang="en-US"/>
              <a:pPr/>
              <a:t>‹#›</a:t>
            </a:fld>
            <a:endParaRPr lang="en-GB" altLang="en-US"/>
          </a:p>
        </p:txBody>
      </p:sp>
    </p:spTree>
    <p:extLst>
      <p:ext uri="{BB962C8B-B14F-4D97-AF65-F5344CB8AC3E}">
        <p14:creationId xmlns:p14="http://schemas.microsoft.com/office/powerpoint/2010/main" val="405252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03764944-F49A-4230-9AF8-A7E0E5AE478E}" type="slidenum">
              <a:rPr lang="en-GB" altLang="en-US"/>
              <a:pPr/>
              <a:t>‹#›</a:t>
            </a:fld>
            <a:endParaRPr lang="en-GB" altLang="en-US"/>
          </a:p>
        </p:txBody>
      </p:sp>
    </p:spTree>
    <p:extLst>
      <p:ext uri="{BB962C8B-B14F-4D97-AF65-F5344CB8AC3E}">
        <p14:creationId xmlns:p14="http://schemas.microsoft.com/office/powerpoint/2010/main" val="70616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6D23D0F9-B7CD-4EEB-AA9B-6498C2DAAC0A}" type="slidenum">
              <a:rPr lang="en-GB" altLang="en-US"/>
              <a:pPr/>
              <a:t>‹#›</a:t>
            </a:fld>
            <a:endParaRPr lang="en-GB" altLang="en-US"/>
          </a:p>
        </p:txBody>
      </p:sp>
    </p:spTree>
    <p:extLst>
      <p:ext uri="{BB962C8B-B14F-4D97-AF65-F5344CB8AC3E}">
        <p14:creationId xmlns:p14="http://schemas.microsoft.com/office/powerpoint/2010/main" val="1484743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45FBD426-859C-4E2A-9B5F-2A521026B93E}" type="slidenum">
              <a:rPr lang="en-GB" altLang="en-US"/>
              <a:pPr/>
              <a:t>‹#›</a:t>
            </a:fld>
            <a:endParaRPr lang="en-GB" altLang="en-US"/>
          </a:p>
        </p:txBody>
      </p:sp>
    </p:spTree>
    <p:extLst>
      <p:ext uri="{BB962C8B-B14F-4D97-AF65-F5344CB8AC3E}">
        <p14:creationId xmlns:p14="http://schemas.microsoft.com/office/powerpoint/2010/main" val="503822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2560515D-2810-4903-8A50-57DF33EC3F08}" type="slidenum">
              <a:rPr lang="en-GB" altLang="en-US"/>
              <a:pPr/>
              <a:t>‹#›</a:t>
            </a:fld>
            <a:endParaRPr lang="en-GB" altLang="en-US"/>
          </a:p>
        </p:txBody>
      </p:sp>
    </p:spTree>
    <p:extLst>
      <p:ext uri="{BB962C8B-B14F-4D97-AF65-F5344CB8AC3E}">
        <p14:creationId xmlns:p14="http://schemas.microsoft.com/office/powerpoint/2010/main" val="41886809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86C1A2FF-62EF-401E-8790-A6A3981CF4CE}" type="slidenum">
              <a:rPr lang="en-GB" altLang="en-US"/>
              <a:pPr/>
              <a:t>‹#›</a:t>
            </a:fld>
            <a:endParaRPr lang="en-GB" altLang="en-US"/>
          </a:p>
        </p:txBody>
      </p:sp>
    </p:spTree>
    <p:extLst>
      <p:ext uri="{BB962C8B-B14F-4D97-AF65-F5344CB8AC3E}">
        <p14:creationId xmlns:p14="http://schemas.microsoft.com/office/powerpoint/2010/main" val="37361599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F860046D-D589-4E64-9261-68530FB9D191}" type="slidenum">
              <a:rPr lang="en-GB" altLang="en-US"/>
              <a:pPr/>
              <a:t>‹#›</a:t>
            </a:fld>
            <a:endParaRPr lang="en-GB" altLang="en-US"/>
          </a:p>
        </p:txBody>
      </p:sp>
    </p:spTree>
    <p:extLst>
      <p:ext uri="{BB962C8B-B14F-4D97-AF65-F5344CB8AC3E}">
        <p14:creationId xmlns:p14="http://schemas.microsoft.com/office/powerpoint/2010/main" val="5031379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0D48E3A0-261F-43C7-A1C8-BA2892143D15}" type="slidenum">
              <a:rPr lang="en-GB" altLang="en-US"/>
              <a:pPr/>
              <a:t>‹#›</a:t>
            </a:fld>
            <a:endParaRPr lang="en-GB" altLang="en-US"/>
          </a:p>
        </p:txBody>
      </p:sp>
    </p:spTree>
    <p:extLst>
      <p:ext uri="{BB962C8B-B14F-4D97-AF65-F5344CB8AC3E}">
        <p14:creationId xmlns:p14="http://schemas.microsoft.com/office/powerpoint/2010/main" val="2013359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FE9E4E1-3103-764C-90B9-09341A9ED017}"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A7049-6CFD-F84D-963B-C3FA031A0CA9}"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87BDC23D-6A5B-43C9-A463-10489A9A6BA4}" type="slidenum">
              <a:rPr lang="en-GB" altLang="en-US"/>
              <a:pPr/>
              <a:t>‹#›</a:t>
            </a:fld>
            <a:endParaRPr lang="en-GB" altLang="en-US"/>
          </a:p>
        </p:txBody>
      </p:sp>
    </p:spTree>
    <p:extLst>
      <p:ext uri="{BB962C8B-B14F-4D97-AF65-F5344CB8AC3E}">
        <p14:creationId xmlns:p14="http://schemas.microsoft.com/office/powerpoint/2010/main" val="12490978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BADCA33D-931F-4D5D-91D0-D528F9940978}" type="slidenum">
              <a:rPr lang="en-GB" altLang="en-US"/>
              <a:pPr/>
              <a:t>‹#›</a:t>
            </a:fld>
            <a:endParaRPr lang="en-GB" altLang="en-US"/>
          </a:p>
        </p:txBody>
      </p:sp>
    </p:spTree>
    <p:extLst>
      <p:ext uri="{BB962C8B-B14F-4D97-AF65-F5344CB8AC3E}">
        <p14:creationId xmlns:p14="http://schemas.microsoft.com/office/powerpoint/2010/main" val="11421112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9C6084B9-DFCE-4384-860B-676A4F90177E}" type="slidenum">
              <a:rPr lang="en-GB" altLang="en-US"/>
              <a:pPr/>
              <a:t>‹#›</a:t>
            </a:fld>
            <a:endParaRPr lang="en-GB" altLang="en-US"/>
          </a:p>
        </p:txBody>
      </p:sp>
    </p:spTree>
    <p:extLst>
      <p:ext uri="{BB962C8B-B14F-4D97-AF65-F5344CB8AC3E}">
        <p14:creationId xmlns:p14="http://schemas.microsoft.com/office/powerpoint/2010/main" val="626925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FE9E4E1-3103-764C-90B9-09341A9ED017}" type="datetimeFigureOut">
              <a:rPr lang="en-US" smtClean="0"/>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4A7049-6CFD-F84D-963B-C3FA031A0CA9}"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FE9E4E1-3103-764C-90B9-09341A9ED017}" type="datetimeFigureOut">
              <a:rPr lang="en-US" smtClean="0"/>
              <a:t>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4A7049-6CFD-F84D-963B-C3FA031A0CA9}"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FE9E4E1-3103-764C-90B9-09341A9ED017}" type="datetimeFigureOut">
              <a:rPr lang="en-US" smtClean="0"/>
              <a:t>1/22/2024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4A7049-6CFD-F84D-963B-C3FA031A0CA9}"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FE9E4E1-3103-764C-90B9-09341A9ED017}" type="datetimeFigureOut">
              <a:rPr lang="en-US" smtClean="0"/>
              <a:t>1/22/2024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4A7049-6CFD-F84D-963B-C3FA031A0CA9}"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E9E4E1-3103-764C-90B9-09341A9ED017}" type="datetimeFigureOut">
              <a:rPr lang="en-US" smtClean="0"/>
              <a:t>1/22/2024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4A7049-6CFD-F84D-963B-C3FA031A0CA9}"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FE9E4E1-3103-764C-90B9-09341A9ED017}" type="datetimeFigureOut">
              <a:rPr lang="en-US" smtClean="0"/>
              <a:t>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4A7049-6CFD-F84D-963B-C3FA031A0CA9}"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FE9E4E1-3103-764C-90B9-09341A9ED017}" type="datetimeFigureOut">
              <a:rPr lang="en-US" smtClean="0"/>
              <a:t>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4A7049-6CFD-F84D-963B-C3FA031A0CA9}"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9E4E1-3103-764C-90B9-09341A9ED017}" type="datetimeFigureOut">
              <a:rPr lang="en-US" smtClean="0"/>
              <a:t>1/22/2024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4A7049-6CFD-F84D-963B-C3FA031A0CA9}"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B547D832-B09B-45FF-916A-66EFC8506184}" type="slidenum">
              <a:rPr lang="en-GB" altLang="en-US"/>
              <a:pPr/>
              <a:t>‹#›</a:t>
            </a:fld>
            <a:endParaRPr lang="en-GB" altLang="en-US"/>
          </a:p>
        </p:txBody>
      </p:sp>
    </p:spTree>
    <p:extLst>
      <p:ext uri="{BB962C8B-B14F-4D97-AF65-F5344CB8AC3E}">
        <p14:creationId xmlns:p14="http://schemas.microsoft.com/office/powerpoint/2010/main" val="70550172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7.tif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94B54-56A7-7F4E-A874-7BE98D30A138}"/>
              </a:ext>
            </a:extLst>
          </p:cNvPr>
          <p:cNvSpPr>
            <a:spLocks noGrp="1"/>
          </p:cNvSpPr>
          <p:nvPr>
            <p:ph type="ctrTitle"/>
          </p:nvPr>
        </p:nvSpPr>
        <p:spPr/>
        <p:txBody>
          <a:bodyPr>
            <a:normAutofit/>
          </a:bodyPr>
          <a:lstStyle/>
          <a:p>
            <a:r>
              <a:rPr lang="en-GB" dirty="0"/>
              <a:t>Catholic Christianity in Global Context</a:t>
            </a:r>
            <a:endParaRPr lang="en-US" dirty="0"/>
          </a:p>
        </p:txBody>
      </p:sp>
      <p:sp>
        <p:nvSpPr>
          <p:cNvPr id="3" name="Subtitle 2">
            <a:extLst>
              <a:ext uri="{FF2B5EF4-FFF2-40B4-BE49-F238E27FC236}">
                <a16:creationId xmlns:a16="http://schemas.microsoft.com/office/drawing/2014/main" id="{B42793A1-6DF3-DA4C-8E36-6F318EE87044}"/>
              </a:ext>
            </a:extLst>
          </p:cNvPr>
          <p:cNvSpPr>
            <a:spLocks noGrp="1"/>
          </p:cNvSpPr>
          <p:nvPr>
            <p:ph type="subTitle" idx="1"/>
          </p:nvPr>
        </p:nvSpPr>
        <p:spPr/>
        <p:txBody>
          <a:bodyPr/>
          <a:lstStyle/>
          <a:p>
            <a:r>
              <a:rPr lang="en-US" dirty="0"/>
              <a:t>Anne Gerritsen</a:t>
            </a:r>
          </a:p>
          <a:p>
            <a:r>
              <a:rPr lang="en-US" dirty="0"/>
              <a:t>22 January 2024</a:t>
            </a:r>
          </a:p>
        </p:txBody>
      </p:sp>
    </p:spTree>
    <p:extLst>
      <p:ext uri="{BB962C8B-B14F-4D97-AF65-F5344CB8AC3E}">
        <p14:creationId xmlns:p14="http://schemas.microsoft.com/office/powerpoint/2010/main" val="29130237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Once upon a time &amp;nbsp;Portugal and spain divided the entire world &amp;quot;The Treaty of Tordesillas&amp;quot;">
            <a:extLst>
              <a:ext uri="{FF2B5EF4-FFF2-40B4-BE49-F238E27FC236}">
                <a16:creationId xmlns:a16="http://schemas.microsoft.com/office/drawing/2014/main" id="{35FDC0FC-95DE-504D-B140-FE137796430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62479" y="643466"/>
            <a:ext cx="7819041"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7846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6701942-E074-DD43-81BC-871A56A3551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2600" y="1292288"/>
            <a:ext cx="8178799" cy="4273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3871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18E22FC3-A273-F148-9410-72F050B0990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2600" y="1353629"/>
            <a:ext cx="8178799" cy="4150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3998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22151-F0D1-F445-8CFA-3F90C9180D1F}"/>
              </a:ext>
            </a:extLst>
          </p:cNvPr>
          <p:cNvSpPr>
            <a:spLocks noGrp="1"/>
          </p:cNvSpPr>
          <p:nvPr>
            <p:ph type="title"/>
          </p:nvPr>
        </p:nvSpPr>
        <p:spPr>
          <a:xfrm>
            <a:off x="448839" y="86081"/>
            <a:ext cx="3840085" cy="1692794"/>
          </a:xfrm>
        </p:spPr>
        <p:txBody>
          <a:bodyPr>
            <a:normAutofit/>
          </a:bodyPr>
          <a:lstStyle/>
          <a:p>
            <a:pPr>
              <a:lnSpc>
                <a:spcPct val="90000"/>
              </a:lnSpc>
            </a:pPr>
            <a:r>
              <a:rPr lang="en-GB" altLang="en-US" sz="3200" dirty="0"/>
              <a:t>Jesuits or Society of Jesus</a:t>
            </a:r>
            <a:br>
              <a:rPr lang="en-GB" altLang="en-US" sz="3200" dirty="0"/>
            </a:br>
            <a:endParaRPr lang="en-US" sz="3100" dirty="0"/>
          </a:p>
        </p:txBody>
      </p:sp>
      <p:sp>
        <p:nvSpPr>
          <p:cNvPr id="3" name="Content Placeholder 2">
            <a:extLst>
              <a:ext uri="{FF2B5EF4-FFF2-40B4-BE49-F238E27FC236}">
                <a16:creationId xmlns:a16="http://schemas.microsoft.com/office/drawing/2014/main" id="{C3748182-321C-AB43-B4B2-219C29084CDE}"/>
              </a:ext>
            </a:extLst>
          </p:cNvPr>
          <p:cNvSpPr>
            <a:spLocks noGrp="1"/>
          </p:cNvSpPr>
          <p:nvPr>
            <p:ph idx="1"/>
          </p:nvPr>
        </p:nvSpPr>
        <p:spPr>
          <a:xfrm>
            <a:off x="268520" y="1361866"/>
            <a:ext cx="4080510" cy="3917803"/>
          </a:xfrm>
        </p:spPr>
        <p:txBody>
          <a:bodyPr>
            <a:noAutofit/>
          </a:bodyPr>
          <a:lstStyle/>
          <a:p>
            <a:pPr marL="927100" lvl="1" indent="-412750"/>
            <a:r>
              <a:rPr lang="en-GB" sz="2000" dirty="0"/>
              <a:t>Company of Jesus (military terminology).</a:t>
            </a:r>
          </a:p>
          <a:p>
            <a:pPr marL="927100" lvl="1" indent="-412750"/>
            <a:r>
              <a:rPr lang="en-GB" sz="2000" dirty="0"/>
              <a:t>Founded by Ignatius (of Loyola) in Paris in 1534</a:t>
            </a:r>
          </a:p>
          <a:p>
            <a:pPr marL="927100" lvl="1" indent="-412750"/>
            <a:r>
              <a:rPr lang="en-GB" sz="2000" dirty="0"/>
              <a:t>Confirmed by Pope in 1540 (always remained closely associated with Pope)</a:t>
            </a:r>
          </a:p>
          <a:p>
            <a:pPr marL="927100" lvl="1" indent="-412750"/>
            <a:r>
              <a:rPr lang="en-GB" altLang="en-US" sz="2000" dirty="0"/>
              <a:t>Committed to evangelization in the lands across the seas.  </a:t>
            </a:r>
          </a:p>
          <a:p>
            <a:pPr marL="927100" lvl="1" indent="-412750"/>
            <a:r>
              <a:rPr lang="en-GB" altLang="en-US" sz="2000" dirty="0"/>
              <a:t>Committed to education.</a:t>
            </a:r>
          </a:p>
          <a:p>
            <a:pPr marL="927100" lvl="1" indent="-412750"/>
            <a:r>
              <a:rPr lang="en-GB" altLang="en-US" sz="2000" dirty="0"/>
              <a:t>Taught scientific knowledge based on Aristotelian principles</a:t>
            </a:r>
          </a:p>
          <a:p>
            <a:pPr marL="927100" lvl="1" indent="-412750"/>
            <a:r>
              <a:rPr lang="en-GB" sz="2000" dirty="0"/>
              <a:t>Four vows: celibacy, loyalty, poverty, go anywhere in the world.</a:t>
            </a:r>
            <a:endParaRPr lang="en-GB" altLang="en-US" sz="2000" dirty="0"/>
          </a:p>
        </p:txBody>
      </p:sp>
      <p:pic>
        <p:nvPicPr>
          <p:cNvPr id="4" name="Picture 4" descr="ignatius-loyola">
            <a:extLst>
              <a:ext uri="{FF2B5EF4-FFF2-40B4-BE49-F238E27FC236}">
                <a16:creationId xmlns:a16="http://schemas.microsoft.com/office/drawing/2014/main" id="{C2460B92-1915-E046-84F3-BC5E0C6FC2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4955"/>
          <a:stretch/>
        </p:blipFill>
        <p:spPr bwMode="auto">
          <a:xfrm>
            <a:off x="4409136" y="10"/>
            <a:ext cx="4734863"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extLst>
            <a:ext uri="{909E8E84-426E-40DD-AFC4-6F175D3DCCD1}">
              <a14:hiddenFill xmlns:a14="http://schemas.microsoft.com/office/drawing/2010/main">
                <a:solidFill>
                  <a:srgbClr val="FFFFFF"/>
                </a:solidFill>
              </a14:hiddenFill>
            </a:ext>
          </a:extLst>
        </p:spPr>
      </p:pic>
      <p:pic>
        <p:nvPicPr>
          <p:cNvPr id="1026" name="Picture 2" descr="Image result for society of jesus">
            <a:extLst>
              <a:ext uri="{FF2B5EF4-FFF2-40B4-BE49-F238E27FC236}">
                <a16:creationId xmlns:a16="http://schemas.microsoft.com/office/drawing/2014/main" id="{F308E56D-542F-CA4F-A3D1-F0A8C93D63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8924" y="3787419"/>
            <a:ext cx="2984500" cy="298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059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BD9FA-5BA2-6D49-BBC3-9546692EF48A}"/>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E28E76B6-7919-0F43-8E41-71351395082B}"/>
              </a:ext>
            </a:extLst>
          </p:cNvPr>
          <p:cNvSpPr>
            <a:spLocks noGrp="1"/>
          </p:cNvSpPr>
          <p:nvPr>
            <p:ph idx="1"/>
          </p:nvPr>
        </p:nvSpPr>
        <p:spPr/>
        <p:txBody>
          <a:bodyPr>
            <a:normAutofit/>
          </a:bodyPr>
          <a:lstStyle/>
          <a:p>
            <a:r>
              <a:rPr lang="en-US" dirty="0"/>
              <a:t>Introductory comments</a:t>
            </a:r>
          </a:p>
          <a:p>
            <a:r>
              <a:rPr lang="en-GB" dirty="0"/>
              <a:t>Society of Jesus and ‘propagating’ the Catholic faith in non-Catholic countries</a:t>
            </a:r>
          </a:p>
          <a:p>
            <a:r>
              <a:rPr lang="en-US" dirty="0">
                <a:solidFill>
                  <a:srgbClr val="FF0000"/>
                </a:solidFill>
              </a:rPr>
              <a:t>Catholicism and the European ‘overseas expansion'</a:t>
            </a:r>
          </a:p>
          <a:p>
            <a:r>
              <a:rPr lang="en-US" dirty="0"/>
              <a:t>Encounters with non-Christians</a:t>
            </a:r>
          </a:p>
          <a:p>
            <a:r>
              <a:rPr lang="en-US" dirty="0"/>
              <a:t>Yang </a:t>
            </a:r>
            <a:r>
              <a:rPr lang="en-US" dirty="0" err="1"/>
              <a:t>Guangxian</a:t>
            </a:r>
            <a:endParaRPr lang="en-US" dirty="0"/>
          </a:p>
        </p:txBody>
      </p:sp>
    </p:spTree>
    <p:extLst>
      <p:ext uri="{BB962C8B-B14F-4D97-AF65-F5344CB8AC3E}">
        <p14:creationId xmlns:p14="http://schemas.microsoft.com/office/powerpoint/2010/main" val="3389170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C0479A6E-5739-D74A-BE90-C5A5FB979CE5}"/>
              </a:ext>
            </a:extLst>
          </p:cNvPr>
          <p:cNvSpPr>
            <a:spLocks noGrp="1" noChangeArrowheads="1"/>
          </p:cNvSpPr>
          <p:nvPr>
            <p:ph type="title"/>
          </p:nvPr>
        </p:nvSpPr>
        <p:spPr/>
        <p:txBody>
          <a:bodyPr/>
          <a:lstStyle/>
          <a:p>
            <a:r>
              <a:rPr lang="en-GB" altLang="zh-CN" sz="3200" dirty="0">
                <a:ea typeface="宋体" panose="02010600030101010101" pitchFamily="2" charset="-122"/>
              </a:rPr>
              <a:t>Catholicism spreads in different ways across the globe</a:t>
            </a:r>
            <a:endParaRPr lang="en-GB" altLang="en-US" sz="3200" dirty="0"/>
          </a:p>
        </p:txBody>
      </p:sp>
      <p:sp>
        <p:nvSpPr>
          <p:cNvPr id="28675" name="Rectangle 3">
            <a:extLst>
              <a:ext uri="{FF2B5EF4-FFF2-40B4-BE49-F238E27FC236}">
                <a16:creationId xmlns:a16="http://schemas.microsoft.com/office/drawing/2014/main" id="{28DCBE29-795D-E34E-9508-4D69B3BFB7E6}"/>
              </a:ext>
            </a:extLst>
          </p:cNvPr>
          <p:cNvSpPr>
            <a:spLocks noGrp="1" noChangeArrowheads="1"/>
          </p:cNvSpPr>
          <p:nvPr>
            <p:ph type="body" idx="1"/>
          </p:nvPr>
        </p:nvSpPr>
        <p:spPr>
          <a:xfrm>
            <a:off x="457200" y="1417638"/>
            <a:ext cx="8003232" cy="4708525"/>
          </a:xfrm>
        </p:spPr>
        <p:txBody>
          <a:bodyPr/>
          <a:lstStyle/>
          <a:p>
            <a:r>
              <a:rPr lang="en-GB" altLang="zh-CN" dirty="0">
                <a:ea typeface="宋体" panose="02010600030101010101" pitchFamily="2" charset="-122"/>
              </a:rPr>
              <a:t>Portuguese network of trading posts along west coast of Africa and into Indian Ocean</a:t>
            </a:r>
          </a:p>
        </p:txBody>
      </p:sp>
      <p:pic>
        <p:nvPicPr>
          <p:cNvPr id="1028" name="Picture 4" descr="All areas of the world that were once part of the Portuguese Empire">
            <a:extLst>
              <a:ext uri="{FF2B5EF4-FFF2-40B4-BE49-F238E27FC236}">
                <a16:creationId xmlns:a16="http://schemas.microsoft.com/office/drawing/2014/main" id="{22DA41C7-1C4B-0A46-98C1-BDAC17B3076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563" t="-158"/>
          <a:stretch/>
        </p:blipFill>
        <p:spPr bwMode="auto">
          <a:xfrm>
            <a:off x="1079612" y="2989815"/>
            <a:ext cx="6984776" cy="3590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3290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659" y="321732"/>
            <a:ext cx="5293730" cy="1964266"/>
          </a:xfrm>
          <a:prstGeom prst="rect">
            <a:avLst/>
          </a:prstGeom>
          <a:solidFill>
            <a:srgbClr val="8252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4A7028C-6C43-6140-B864-361B34344500}"/>
              </a:ext>
            </a:extLst>
          </p:cNvPr>
          <p:cNvSpPr>
            <a:spLocks noGrp="1"/>
          </p:cNvSpPr>
          <p:nvPr>
            <p:ph type="title"/>
          </p:nvPr>
        </p:nvSpPr>
        <p:spPr>
          <a:xfrm>
            <a:off x="393192" y="491260"/>
            <a:ext cx="4945641" cy="1625210"/>
          </a:xfrm>
        </p:spPr>
        <p:txBody>
          <a:bodyPr>
            <a:normAutofit/>
          </a:bodyPr>
          <a:lstStyle/>
          <a:p>
            <a:pPr>
              <a:lnSpc>
                <a:spcPct val="90000"/>
              </a:lnSpc>
            </a:pPr>
            <a:r>
              <a:rPr lang="en-US" sz="3700">
                <a:solidFill>
                  <a:srgbClr val="FFFFFF"/>
                </a:solidFill>
              </a:rPr>
              <a:t>Spread of Christianity through expansion of the Portuguese empire</a:t>
            </a:r>
          </a:p>
        </p:txBody>
      </p:sp>
      <p:sp>
        <p:nvSpPr>
          <p:cNvPr id="73" name="Rectangle 72">
            <a:extLst>
              <a:ext uri="{FF2B5EF4-FFF2-40B4-BE49-F238E27FC236}">
                <a16:creationId xmlns:a16="http://schemas.microsoft.com/office/drawing/2014/main" id="{33B81349-3A7E-4A66-9ED9-66E6F8E29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6887" y="2454901"/>
            <a:ext cx="2580872" cy="4080255"/>
          </a:xfrm>
          <a:prstGeom prst="rect">
            <a:avLst/>
          </a:prstGeom>
          <a:solidFill>
            <a:srgbClr val="F43000">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098" name="Picture 2" descr="Álvaro I of Kongo - Wikipedia">
            <a:extLst>
              <a:ext uri="{FF2B5EF4-FFF2-40B4-BE49-F238E27FC236}">
                <a16:creationId xmlns:a16="http://schemas.microsoft.com/office/drawing/2014/main" id="{0473DFE5-433E-E040-9F5C-D10F88F23C3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93192" y="2904489"/>
            <a:ext cx="2300517" cy="3162222"/>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4A37A7FF-19A5-40D8-8D0C-E780CBD330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956101" y="2454900"/>
            <a:ext cx="2580872" cy="4080255"/>
          </a:xfrm>
          <a:prstGeom prst="rect">
            <a:avLst/>
          </a:prstGeom>
          <a:solidFill>
            <a:srgbClr val="F43000">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4" descr="All areas of the world that were once part of the Portuguese Empire">
            <a:extLst>
              <a:ext uri="{FF2B5EF4-FFF2-40B4-BE49-F238E27FC236}">
                <a16:creationId xmlns:a16="http://schemas.microsoft.com/office/drawing/2014/main" id="{13FDAB3B-F915-CB4B-B080-26D5606F267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8683" t="4934" r="36937"/>
          <a:stretch/>
        </p:blipFill>
        <p:spPr bwMode="auto">
          <a:xfrm>
            <a:off x="3127070" y="2884351"/>
            <a:ext cx="1865433" cy="3182360"/>
          </a:xfrm>
          <a:prstGeom prst="rect">
            <a:avLst/>
          </a:prstGeom>
          <a:noFill/>
          <a:extLst>
            <a:ext uri="{909E8E84-426E-40DD-AFC4-6F175D3DCCD1}">
              <a14:hiddenFill xmlns:a14="http://schemas.microsoft.com/office/drawing/2010/main">
                <a:solidFill>
                  <a:srgbClr val="FFFFFF"/>
                </a:solidFill>
              </a14:hiddenFill>
            </a:ext>
          </a:extLst>
        </p:spPr>
      </p:pic>
      <p:sp>
        <p:nvSpPr>
          <p:cNvPr id="77" name="Rectangle 76">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7731" y="321732"/>
            <a:ext cx="3234970"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F6B81E3-AB91-8A4D-BB0E-FB5FFBADFB4F}"/>
              </a:ext>
            </a:extLst>
          </p:cNvPr>
          <p:cNvSpPr>
            <a:spLocks noGrp="1"/>
          </p:cNvSpPr>
          <p:nvPr>
            <p:ph idx="1"/>
          </p:nvPr>
        </p:nvSpPr>
        <p:spPr>
          <a:xfrm>
            <a:off x="5967042" y="762983"/>
            <a:ext cx="2636346" cy="5330923"/>
          </a:xfrm>
        </p:spPr>
        <p:txBody>
          <a:bodyPr anchor="ctr">
            <a:normAutofit/>
          </a:bodyPr>
          <a:lstStyle/>
          <a:p>
            <a:pPr>
              <a:lnSpc>
                <a:spcPct val="90000"/>
              </a:lnSpc>
            </a:pPr>
            <a:r>
              <a:rPr lang="en-GB" sz="1500">
                <a:solidFill>
                  <a:srgbClr val="FFFFFF"/>
                </a:solidFill>
              </a:rPr>
              <a:t>Merchants reach Africa with support from Prince Henry the Navigator (1394-1460).</a:t>
            </a:r>
          </a:p>
          <a:p>
            <a:pPr>
              <a:lnSpc>
                <a:spcPct val="90000"/>
              </a:lnSpc>
            </a:pPr>
            <a:r>
              <a:rPr lang="en-GB" sz="1500">
                <a:solidFill>
                  <a:srgbClr val="FFFFFF"/>
                </a:solidFill>
              </a:rPr>
              <a:t>Bartholomew Dias (1487) and Vasco da Gama (1498) chart journeys round Cape of Good Hope through to India. </a:t>
            </a:r>
          </a:p>
          <a:p>
            <a:pPr>
              <a:lnSpc>
                <a:spcPct val="90000"/>
              </a:lnSpc>
            </a:pPr>
            <a:r>
              <a:rPr lang="en-GB" sz="1500">
                <a:solidFill>
                  <a:srgbClr val="FFFFFF"/>
                </a:solidFill>
              </a:rPr>
              <a:t>Seek to convert African princes – use Christianity as weapon against Islamic leaders of Barbary Coast, though conversion for political purposes = often superficial.</a:t>
            </a:r>
          </a:p>
          <a:p>
            <a:pPr>
              <a:lnSpc>
                <a:spcPct val="90000"/>
              </a:lnSpc>
            </a:pPr>
            <a:r>
              <a:rPr lang="en-GB" sz="1500">
                <a:solidFill>
                  <a:srgbClr val="FFFFFF"/>
                </a:solidFill>
              </a:rPr>
              <a:t>African Christianity strongest in the kingdom of Kongo under Mvemba Nzinga (Afonso I, 1456-1543), though religious foundations in the kingdom disrupted by later instability. </a:t>
            </a:r>
          </a:p>
        </p:txBody>
      </p:sp>
    </p:spTree>
    <p:extLst>
      <p:ext uri="{BB962C8B-B14F-4D97-AF65-F5344CB8AC3E}">
        <p14:creationId xmlns:p14="http://schemas.microsoft.com/office/powerpoint/2010/main" val="37987077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8C071-4E14-F146-BE19-FD575FC5C666}"/>
              </a:ext>
            </a:extLst>
          </p:cNvPr>
          <p:cNvSpPr>
            <a:spLocks noGrp="1"/>
          </p:cNvSpPr>
          <p:nvPr>
            <p:ph type="title"/>
          </p:nvPr>
        </p:nvSpPr>
        <p:spPr>
          <a:xfrm>
            <a:off x="628650" y="365125"/>
            <a:ext cx="7886700" cy="1325563"/>
          </a:xfrm>
        </p:spPr>
        <p:txBody>
          <a:bodyPr>
            <a:normAutofit/>
          </a:bodyPr>
          <a:lstStyle/>
          <a:p>
            <a:r>
              <a:rPr lang="en-US"/>
              <a:t>Catholicism in India</a:t>
            </a:r>
            <a:endParaRPr lang="en-US" dirty="0"/>
          </a:p>
        </p:txBody>
      </p:sp>
      <p:pic>
        <p:nvPicPr>
          <p:cNvPr id="4" name="Picture 4" descr="indian ocean">
            <a:extLst>
              <a:ext uri="{FF2B5EF4-FFF2-40B4-BE49-F238E27FC236}">
                <a16:creationId xmlns:a16="http://schemas.microsoft.com/office/drawing/2014/main" id="{BE873A9F-4D1A-0546-A29F-E8601B8C345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030" r="16709" b="-1"/>
          <a:stretch/>
        </p:blipFill>
        <p:spPr>
          <a:xfrm>
            <a:off x="628650" y="1868414"/>
            <a:ext cx="4109635" cy="375607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Content Placeholder 2">
            <a:extLst>
              <a:ext uri="{FF2B5EF4-FFF2-40B4-BE49-F238E27FC236}">
                <a16:creationId xmlns:a16="http://schemas.microsoft.com/office/drawing/2014/main" id="{14460EA3-E0CC-FA4F-AC00-0463AE6E7B64}"/>
              </a:ext>
            </a:extLst>
          </p:cNvPr>
          <p:cNvSpPr>
            <a:spLocks noGrp="1"/>
          </p:cNvSpPr>
          <p:nvPr>
            <p:ph idx="1"/>
          </p:nvPr>
        </p:nvSpPr>
        <p:spPr>
          <a:xfrm>
            <a:off x="5004048" y="1825625"/>
            <a:ext cx="3511302" cy="4351337"/>
          </a:xfrm>
        </p:spPr>
        <p:txBody>
          <a:bodyPr>
            <a:noAutofit/>
          </a:bodyPr>
          <a:lstStyle/>
          <a:p>
            <a:pPr marL="609600" indent="-495300">
              <a:lnSpc>
                <a:spcPct val="90000"/>
              </a:lnSpc>
            </a:pPr>
            <a:r>
              <a:rPr lang="en-GB" altLang="en-US" sz="2000" dirty="0"/>
              <a:t>Early Christians (Nestorians) in India on the Malabar coast</a:t>
            </a:r>
          </a:p>
        </p:txBody>
      </p:sp>
    </p:spTree>
    <p:extLst>
      <p:ext uri="{BB962C8B-B14F-4D97-AF65-F5344CB8AC3E}">
        <p14:creationId xmlns:p14="http://schemas.microsoft.com/office/powerpoint/2010/main" val="3486363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11390DE6-ACE1-7041-A2E9-741BDBC5E2E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2600" y="873122"/>
            <a:ext cx="8178799" cy="5111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276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8C071-4E14-F146-BE19-FD575FC5C666}"/>
              </a:ext>
            </a:extLst>
          </p:cNvPr>
          <p:cNvSpPr>
            <a:spLocks noGrp="1"/>
          </p:cNvSpPr>
          <p:nvPr>
            <p:ph type="title"/>
          </p:nvPr>
        </p:nvSpPr>
        <p:spPr>
          <a:xfrm>
            <a:off x="628650" y="365125"/>
            <a:ext cx="7886700" cy="1325563"/>
          </a:xfrm>
        </p:spPr>
        <p:txBody>
          <a:bodyPr>
            <a:normAutofit/>
          </a:bodyPr>
          <a:lstStyle/>
          <a:p>
            <a:r>
              <a:rPr lang="en-US"/>
              <a:t>Catholicism in India</a:t>
            </a:r>
            <a:endParaRPr lang="en-US" dirty="0"/>
          </a:p>
        </p:txBody>
      </p:sp>
      <p:pic>
        <p:nvPicPr>
          <p:cNvPr id="4" name="Picture 4" descr="indian ocean">
            <a:extLst>
              <a:ext uri="{FF2B5EF4-FFF2-40B4-BE49-F238E27FC236}">
                <a16:creationId xmlns:a16="http://schemas.microsoft.com/office/drawing/2014/main" id="{BE873A9F-4D1A-0546-A29F-E8601B8C345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030" r="16709" b="-1"/>
          <a:stretch/>
        </p:blipFill>
        <p:spPr>
          <a:xfrm>
            <a:off x="628650" y="1868414"/>
            <a:ext cx="4109635" cy="375607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Content Placeholder 2">
            <a:extLst>
              <a:ext uri="{FF2B5EF4-FFF2-40B4-BE49-F238E27FC236}">
                <a16:creationId xmlns:a16="http://schemas.microsoft.com/office/drawing/2014/main" id="{14460EA3-E0CC-FA4F-AC00-0463AE6E7B64}"/>
              </a:ext>
            </a:extLst>
          </p:cNvPr>
          <p:cNvSpPr>
            <a:spLocks noGrp="1"/>
          </p:cNvSpPr>
          <p:nvPr>
            <p:ph idx="1"/>
          </p:nvPr>
        </p:nvSpPr>
        <p:spPr>
          <a:xfrm>
            <a:off x="5004048" y="1825625"/>
            <a:ext cx="3511302" cy="4351337"/>
          </a:xfrm>
        </p:spPr>
        <p:txBody>
          <a:bodyPr>
            <a:noAutofit/>
          </a:bodyPr>
          <a:lstStyle/>
          <a:p>
            <a:pPr marL="609600" indent="-495300">
              <a:lnSpc>
                <a:spcPct val="90000"/>
              </a:lnSpc>
            </a:pPr>
            <a:r>
              <a:rPr lang="en-GB" altLang="en-US" sz="2000" dirty="0"/>
              <a:t>Early Christians (Nestorians) in India on the Malabar coast</a:t>
            </a:r>
          </a:p>
          <a:p>
            <a:pPr marL="609600" indent="-495300">
              <a:lnSpc>
                <a:spcPct val="90000"/>
              </a:lnSpc>
            </a:pPr>
            <a:r>
              <a:rPr lang="en-GB" altLang="en-US" sz="2000" dirty="0"/>
              <a:t>Portuguese arrival in India in 1498</a:t>
            </a:r>
          </a:p>
          <a:p>
            <a:pPr marL="609600" indent="-495300">
              <a:lnSpc>
                <a:spcPct val="90000"/>
              </a:lnSpc>
            </a:pPr>
            <a:r>
              <a:rPr lang="en-GB" altLang="zh-CN" sz="2000" dirty="0">
                <a:ea typeface="宋体" panose="02010600030101010101" pitchFamily="2" charset="-122"/>
              </a:rPr>
              <a:t>Settlements of the religious orders (Dominicans, Franciscans from 1518, and Jesuits, from 1542 when Francis Xavier arrived, followed by Alessandro </a:t>
            </a:r>
            <a:r>
              <a:rPr lang="en-GB" altLang="zh-CN" sz="2000" dirty="0" err="1">
                <a:ea typeface="宋体" panose="02010600030101010101" pitchFamily="2" charset="-122"/>
              </a:rPr>
              <a:t>Valignano</a:t>
            </a:r>
            <a:r>
              <a:rPr lang="en-GB" altLang="zh-CN" sz="2000" dirty="0">
                <a:ea typeface="宋体" panose="02010600030101010101" pitchFamily="2" charset="-122"/>
              </a:rPr>
              <a:t>, who arrived in Goa in 1574). </a:t>
            </a:r>
            <a:endParaRPr lang="en-GB" altLang="en-US" sz="2000" dirty="0"/>
          </a:p>
        </p:txBody>
      </p:sp>
    </p:spTree>
    <p:extLst>
      <p:ext uri="{BB962C8B-B14F-4D97-AF65-F5344CB8AC3E}">
        <p14:creationId xmlns:p14="http://schemas.microsoft.com/office/powerpoint/2010/main" val="259784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BD9FA-5BA2-6D49-BBC3-9546692EF48A}"/>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E28E76B6-7919-0F43-8E41-71351395082B}"/>
              </a:ext>
            </a:extLst>
          </p:cNvPr>
          <p:cNvSpPr>
            <a:spLocks noGrp="1"/>
          </p:cNvSpPr>
          <p:nvPr>
            <p:ph idx="1"/>
          </p:nvPr>
        </p:nvSpPr>
        <p:spPr/>
        <p:txBody>
          <a:bodyPr>
            <a:normAutofit/>
          </a:bodyPr>
          <a:lstStyle/>
          <a:p>
            <a:r>
              <a:rPr lang="en-US" dirty="0"/>
              <a:t>Introductory comments</a:t>
            </a:r>
          </a:p>
          <a:p>
            <a:r>
              <a:rPr lang="en-GB" dirty="0"/>
              <a:t>Society of Jesus and ‘propagating’ the Catholic faith in non-Catholic countries</a:t>
            </a:r>
          </a:p>
          <a:p>
            <a:r>
              <a:rPr lang="en-US" dirty="0"/>
              <a:t>Catholicism and the European ‘overseas expansion'</a:t>
            </a:r>
          </a:p>
          <a:p>
            <a:r>
              <a:rPr lang="en-US" dirty="0"/>
              <a:t>Encounters with non-Christians</a:t>
            </a:r>
          </a:p>
          <a:p>
            <a:r>
              <a:rPr lang="en-US" dirty="0"/>
              <a:t>Yang </a:t>
            </a:r>
            <a:r>
              <a:rPr lang="en-US" dirty="0" err="1"/>
              <a:t>Guangxian</a:t>
            </a:r>
            <a:endParaRPr lang="en-US" dirty="0"/>
          </a:p>
        </p:txBody>
      </p:sp>
    </p:spTree>
    <p:extLst>
      <p:ext uri="{BB962C8B-B14F-4D97-AF65-F5344CB8AC3E}">
        <p14:creationId xmlns:p14="http://schemas.microsoft.com/office/powerpoint/2010/main" val="11983868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C0479A6E-5739-D74A-BE90-C5A5FB979CE5}"/>
              </a:ext>
            </a:extLst>
          </p:cNvPr>
          <p:cNvSpPr>
            <a:spLocks noGrp="1" noChangeArrowheads="1"/>
          </p:cNvSpPr>
          <p:nvPr>
            <p:ph type="title"/>
          </p:nvPr>
        </p:nvSpPr>
        <p:spPr/>
        <p:txBody>
          <a:bodyPr/>
          <a:lstStyle/>
          <a:p>
            <a:r>
              <a:rPr lang="en-GB" altLang="zh-CN" sz="3200" dirty="0">
                <a:ea typeface="宋体" panose="02010600030101010101" pitchFamily="2" charset="-122"/>
              </a:rPr>
              <a:t>Catholicism spreads in different ways across the globe</a:t>
            </a:r>
            <a:endParaRPr lang="en-GB" altLang="en-US" sz="3200" dirty="0"/>
          </a:p>
        </p:txBody>
      </p:sp>
      <p:sp>
        <p:nvSpPr>
          <p:cNvPr id="28675" name="Rectangle 3">
            <a:extLst>
              <a:ext uri="{FF2B5EF4-FFF2-40B4-BE49-F238E27FC236}">
                <a16:creationId xmlns:a16="http://schemas.microsoft.com/office/drawing/2014/main" id="{28DCBE29-795D-E34E-9508-4D69B3BFB7E6}"/>
              </a:ext>
            </a:extLst>
          </p:cNvPr>
          <p:cNvSpPr>
            <a:spLocks noGrp="1" noChangeArrowheads="1"/>
          </p:cNvSpPr>
          <p:nvPr>
            <p:ph type="body" idx="1"/>
          </p:nvPr>
        </p:nvSpPr>
        <p:spPr>
          <a:xfrm>
            <a:off x="570383" y="1417638"/>
            <a:ext cx="8645535" cy="4708525"/>
          </a:xfrm>
        </p:spPr>
        <p:txBody>
          <a:bodyPr/>
          <a:lstStyle/>
          <a:p>
            <a:pPr marL="0" indent="0">
              <a:buNone/>
            </a:pPr>
            <a:r>
              <a:rPr lang="en-GB" altLang="zh-CN" dirty="0">
                <a:ea typeface="宋体" panose="02010600030101010101" pitchFamily="2" charset="-122"/>
              </a:rPr>
              <a:t>Spanish territorial expansion brought Catholicism to the Americas</a:t>
            </a:r>
          </a:p>
        </p:txBody>
      </p:sp>
      <p:pic>
        <p:nvPicPr>
          <p:cNvPr id="2052" name="Picture 4" descr="Fichier:Diachronic map of the Spanish Empire 2.svg">
            <a:extLst>
              <a:ext uri="{FF2B5EF4-FFF2-40B4-BE49-F238E27FC236}">
                <a16:creationId xmlns:a16="http://schemas.microsoft.com/office/drawing/2014/main" id="{EDB953E6-7645-C647-B03D-100B270ED1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384" y="2593648"/>
            <a:ext cx="8003232" cy="4111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8308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A33E9-CFAF-014C-9035-94D1845C1F81}"/>
              </a:ext>
            </a:extLst>
          </p:cNvPr>
          <p:cNvSpPr>
            <a:spLocks noGrp="1"/>
          </p:cNvSpPr>
          <p:nvPr>
            <p:ph type="title"/>
          </p:nvPr>
        </p:nvSpPr>
        <p:spPr/>
        <p:txBody>
          <a:bodyPr/>
          <a:lstStyle/>
          <a:p>
            <a:r>
              <a:rPr lang="en-US" dirty="0"/>
              <a:t>Spanish empire in the Americas</a:t>
            </a:r>
          </a:p>
        </p:txBody>
      </p:sp>
      <p:sp>
        <p:nvSpPr>
          <p:cNvPr id="3" name="Content Placeholder 2">
            <a:extLst>
              <a:ext uri="{FF2B5EF4-FFF2-40B4-BE49-F238E27FC236}">
                <a16:creationId xmlns:a16="http://schemas.microsoft.com/office/drawing/2014/main" id="{651753DE-1F1C-4E4E-B60E-C99C25E2A2AB}"/>
              </a:ext>
            </a:extLst>
          </p:cNvPr>
          <p:cNvSpPr>
            <a:spLocks noGrp="1"/>
          </p:cNvSpPr>
          <p:nvPr>
            <p:ph idx="1"/>
          </p:nvPr>
        </p:nvSpPr>
        <p:spPr>
          <a:xfrm>
            <a:off x="457200" y="1600200"/>
            <a:ext cx="5923052" cy="4525963"/>
          </a:xfrm>
        </p:spPr>
        <p:txBody>
          <a:bodyPr>
            <a:normAutofit fontScale="92500" lnSpcReduction="10000"/>
          </a:bodyPr>
          <a:lstStyle/>
          <a:p>
            <a:r>
              <a:rPr lang="en-GB" sz="2400" dirty="0"/>
              <a:t>Confessional justification – 1493 Bulls of Donation to Ferdinand and Isabella by Pope Alexander VI: duty of Spanish to establish Christian missionary kingdoms.</a:t>
            </a:r>
          </a:p>
          <a:p>
            <a:r>
              <a:rPr lang="en-GB" sz="2400" i="1" dirty="0"/>
              <a:t>Conquistadors</a:t>
            </a:r>
            <a:r>
              <a:rPr lang="en-GB" sz="2400" dirty="0"/>
              <a:t> e.g. Hernan Cortes, Francisco Pizarro, represent their actions as doing the work of God. </a:t>
            </a:r>
          </a:p>
          <a:p>
            <a:r>
              <a:rPr lang="en-GB" sz="2400" dirty="0"/>
              <a:t>the kings of England and France rejected support for Columbus; therefore God placed America in hands of Spain. </a:t>
            </a:r>
          </a:p>
          <a:p>
            <a:r>
              <a:rPr lang="en-GB" sz="2400" dirty="0"/>
              <a:t>Tommaso </a:t>
            </a:r>
            <a:r>
              <a:rPr lang="en-GB" sz="2400" dirty="0" err="1"/>
              <a:t>Campella</a:t>
            </a:r>
            <a:r>
              <a:rPr lang="en-GB" sz="2400" dirty="0"/>
              <a:t>, </a:t>
            </a:r>
            <a:r>
              <a:rPr lang="en-GB" sz="2400" i="1" dirty="0"/>
              <a:t>The Monarchy of Spain</a:t>
            </a:r>
            <a:r>
              <a:rPr lang="en-GB" sz="2400" dirty="0"/>
              <a:t> (1600): Spanish ‘universal monarchy’ will reclaim the world for God. </a:t>
            </a:r>
          </a:p>
          <a:p>
            <a:endParaRPr lang="en-US" dirty="0"/>
          </a:p>
        </p:txBody>
      </p:sp>
      <p:pic>
        <p:nvPicPr>
          <p:cNvPr id="4" name="Picture 4" descr="Fichier:Diachronic map of the Spanish Empire 2.svg">
            <a:extLst>
              <a:ext uri="{FF2B5EF4-FFF2-40B4-BE49-F238E27FC236}">
                <a16:creationId xmlns:a16="http://schemas.microsoft.com/office/drawing/2014/main" id="{CA87CAAA-5B42-4B4F-93FB-6C9A5CEDF73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745" t="-3361" r="61169" b="14081"/>
          <a:stretch/>
        </p:blipFill>
        <p:spPr bwMode="auto">
          <a:xfrm>
            <a:off x="6518952" y="1489753"/>
            <a:ext cx="2167848" cy="3670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6671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6B1CD686-AC86-5F48-80CA-054C052635ED}"/>
              </a:ext>
            </a:extLst>
          </p:cNvPr>
          <p:cNvSpPr>
            <a:spLocks noGrp="1" noChangeArrowheads="1"/>
          </p:cNvSpPr>
          <p:nvPr>
            <p:ph type="title"/>
          </p:nvPr>
        </p:nvSpPr>
        <p:spPr/>
        <p:txBody>
          <a:bodyPr/>
          <a:lstStyle/>
          <a:p>
            <a:r>
              <a:rPr lang="en-GB" altLang="zh-CN" sz="4000" dirty="0">
                <a:ea typeface="宋体" panose="02010600030101010101" pitchFamily="2" charset="-122"/>
              </a:rPr>
              <a:t>Creation of the American mission</a:t>
            </a:r>
            <a:endParaRPr lang="en-GB" altLang="en-US" sz="4000" dirty="0"/>
          </a:p>
        </p:txBody>
      </p:sp>
      <p:sp>
        <p:nvSpPr>
          <p:cNvPr id="29699" name="Rectangle 3">
            <a:extLst>
              <a:ext uri="{FF2B5EF4-FFF2-40B4-BE49-F238E27FC236}">
                <a16:creationId xmlns:a16="http://schemas.microsoft.com/office/drawing/2014/main" id="{FDEA1D76-538B-F348-A8D0-F5B6252BAB16}"/>
              </a:ext>
            </a:extLst>
          </p:cNvPr>
          <p:cNvSpPr>
            <a:spLocks noGrp="1" noChangeArrowheads="1"/>
          </p:cNvSpPr>
          <p:nvPr>
            <p:ph type="body" idx="1"/>
          </p:nvPr>
        </p:nvSpPr>
        <p:spPr/>
        <p:txBody>
          <a:bodyPr/>
          <a:lstStyle/>
          <a:p>
            <a:r>
              <a:rPr lang="en-GB" sz="2400" dirty="0"/>
              <a:t>Ideal of global mission at heart of 1554 Jesuit </a:t>
            </a:r>
            <a:r>
              <a:rPr lang="en-GB" sz="2400" i="1" dirty="0"/>
              <a:t>Constitutions</a:t>
            </a:r>
            <a:r>
              <a:rPr lang="en-GB" sz="2400" dirty="0"/>
              <a:t>.</a:t>
            </a:r>
          </a:p>
          <a:p>
            <a:pPr lvl="1"/>
            <a:r>
              <a:rPr lang="en-GB" sz="2400" dirty="0"/>
              <a:t>Jesuit General Claudio </a:t>
            </a:r>
            <a:r>
              <a:rPr lang="en-GB" sz="2400" dirty="0" err="1"/>
              <a:t>Acquaviva</a:t>
            </a:r>
            <a:r>
              <a:rPr lang="en-GB" sz="2400" dirty="0"/>
              <a:t> argues that people outside Europe offer ‘precious opportunities’ to rescue ‘the troubled state of the Church’ i.e. battle against Protestantism will be won in America, Asia etc.</a:t>
            </a:r>
          </a:p>
          <a:p>
            <a:r>
              <a:rPr lang="en-GB" sz="2400" dirty="0"/>
              <a:t>Jesuits, Franciscans, Dominicans (arr. 1526) claim huge successes from ‘holy experiments’ in America</a:t>
            </a:r>
          </a:p>
          <a:p>
            <a:pPr lvl="1"/>
            <a:r>
              <a:rPr lang="en-GB" sz="2400" dirty="0"/>
              <a:t>Mexico City granted bishop in 1530, claim of ten million people baptised by 1600.</a:t>
            </a:r>
          </a:p>
          <a:p>
            <a:pPr lvl="1"/>
            <a:r>
              <a:rPr lang="en-GB" sz="2400" dirty="0"/>
              <a:t>Creation of a Latin American Christianity: Our Lady of Guadeloupe as a national symbol of Mexico.</a:t>
            </a:r>
          </a:p>
        </p:txBody>
      </p:sp>
    </p:spTree>
    <p:extLst>
      <p:ext uri="{BB962C8B-B14F-4D97-AF65-F5344CB8AC3E}">
        <p14:creationId xmlns:p14="http://schemas.microsoft.com/office/powerpoint/2010/main" val="532008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upload.wikimedia.org/wikipedia/commons/2/2c/Virgen_de_guadalupe1.jpg">
            <a:extLst>
              <a:ext uri="{FF2B5EF4-FFF2-40B4-BE49-F238E27FC236}">
                <a16:creationId xmlns:a16="http://schemas.microsoft.com/office/drawing/2014/main" id="{47ED9ECC-0247-AC4F-901F-BB73E52863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741" y="476672"/>
            <a:ext cx="3852325" cy="600362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7FF11AA-DF13-C140-BC2F-654B55442815}"/>
              </a:ext>
            </a:extLst>
          </p:cNvPr>
          <p:cNvSpPr txBox="1"/>
          <p:nvPr/>
        </p:nvSpPr>
        <p:spPr>
          <a:xfrm>
            <a:off x="626165" y="2961861"/>
            <a:ext cx="3776870" cy="3693319"/>
          </a:xfrm>
          <a:prstGeom prst="rect">
            <a:avLst/>
          </a:prstGeom>
          <a:noFill/>
        </p:spPr>
        <p:txBody>
          <a:bodyPr wrap="square" rtlCol="0">
            <a:spAutoFit/>
          </a:bodyPr>
          <a:lstStyle/>
          <a:p>
            <a:r>
              <a:rPr lang="en-GB" dirty="0"/>
              <a:t>Our Lady of Guadalupe, also known as the Virgin of Guadalupe.</a:t>
            </a:r>
          </a:p>
          <a:p>
            <a:endParaRPr lang="en-GB" dirty="0"/>
          </a:p>
          <a:p>
            <a:r>
              <a:rPr lang="en-GB" dirty="0"/>
              <a:t>Catholic title of the Blessed Virgin Mary associated with an image enshrined within the Minor Basilica of Our Lady of Guadalupe in Mexico City.</a:t>
            </a:r>
          </a:p>
          <a:p>
            <a:endParaRPr lang="en-GB" dirty="0"/>
          </a:p>
          <a:p>
            <a:r>
              <a:rPr lang="en-GB" dirty="0"/>
              <a:t>The basilica is the most visited Catholic pilgrimage site in the world, and the world's third most-visited sacred site</a:t>
            </a:r>
          </a:p>
          <a:p>
            <a:endParaRPr lang="en-US" dirty="0"/>
          </a:p>
        </p:txBody>
      </p:sp>
      <p:pic>
        <p:nvPicPr>
          <p:cNvPr id="6146" name="Picture 2" descr="Picture">
            <a:extLst>
              <a:ext uri="{FF2B5EF4-FFF2-40B4-BE49-F238E27FC236}">
                <a16:creationId xmlns:a16="http://schemas.microsoft.com/office/drawing/2014/main" id="{35B6AC72-ABDB-FB47-97E3-E3BEC3A675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34" y="202819"/>
            <a:ext cx="3291475" cy="2686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722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A132E1CC-4977-B541-8939-93E3743BC1F8}"/>
              </a:ext>
            </a:extLst>
          </p:cNvPr>
          <p:cNvSpPr>
            <a:spLocks noGrp="1" noChangeArrowheads="1"/>
          </p:cNvSpPr>
          <p:nvPr>
            <p:ph type="title"/>
          </p:nvPr>
        </p:nvSpPr>
        <p:spPr>
          <a:xfrm>
            <a:off x="628650" y="365125"/>
            <a:ext cx="7886700" cy="1325563"/>
          </a:xfrm>
        </p:spPr>
        <p:txBody>
          <a:bodyPr>
            <a:normAutofit/>
          </a:bodyPr>
          <a:lstStyle/>
          <a:p>
            <a:pPr>
              <a:lnSpc>
                <a:spcPct val="90000"/>
              </a:lnSpc>
            </a:pPr>
            <a:r>
              <a:rPr lang="en-GB" altLang="zh-CN">
                <a:ea typeface="宋体" panose="02010600030101010101" pitchFamily="2" charset="-122"/>
              </a:rPr>
              <a:t>Success in Americas paves way for expansion into Asia</a:t>
            </a:r>
            <a:endParaRPr lang="en-GB" altLang="en-US"/>
          </a:p>
        </p:txBody>
      </p:sp>
      <p:pic>
        <p:nvPicPr>
          <p:cNvPr id="4098" name="Picture 2" descr="Image result for manila galleons">
            <a:extLst>
              <a:ext uri="{FF2B5EF4-FFF2-40B4-BE49-F238E27FC236}">
                <a16:creationId xmlns:a16="http://schemas.microsoft.com/office/drawing/2014/main" id="{9AD7DB1C-960A-5245-B76D-7865DF4476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506" y="2659342"/>
            <a:ext cx="7893844" cy="2683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17809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D30F57ED-BB38-844D-A318-17BCC9E769DB}"/>
              </a:ext>
            </a:extLst>
          </p:cNvPr>
          <p:cNvSpPr>
            <a:spLocks noGrp="1" noChangeArrowheads="1"/>
          </p:cNvSpPr>
          <p:nvPr>
            <p:ph type="title"/>
          </p:nvPr>
        </p:nvSpPr>
        <p:spPr>
          <a:xfrm>
            <a:off x="3724072" y="629268"/>
            <a:ext cx="4939868" cy="1286160"/>
          </a:xfrm>
        </p:spPr>
        <p:txBody>
          <a:bodyPr anchor="b">
            <a:normAutofit/>
          </a:bodyPr>
          <a:lstStyle/>
          <a:p>
            <a:pPr>
              <a:lnSpc>
                <a:spcPct val="90000"/>
              </a:lnSpc>
            </a:pPr>
            <a:r>
              <a:rPr lang="en-GB" altLang="zh-CN" sz="3100" dirty="0">
                <a:ea typeface="宋体" panose="02010600030101010101" pitchFamily="2" charset="-122"/>
              </a:rPr>
              <a:t>Spain expands into Philippines</a:t>
            </a:r>
            <a:endParaRPr lang="en-GB" altLang="en-US" sz="3100" dirty="0"/>
          </a:p>
        </p:txBody>
      </p:sp>
      <p:pic>
        <p:nvPicPr>
          <p:cNvPr id="12290" name="Picture 2" descr="philippines-spanish-era-map">
            <a:extLst>
              <a:ext uri="{FF2B5EF4-FFF2-40B4-BE49-F238E27FC236}">
                <a16:creationId xmlns:a16="http://schemas.microsoft.com/office/drawing/2014/main" id="{360E69D0-97F4-7B41-8BD8-0ED11E0E395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139" r="16050"/>
          <a:stretch/>
        </p:blipFill>
        <p:spPr bwMode="auto">
          <a:xfrm>
            <a:off x="20" y="10"/>
            <a:ext cx="3476673"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3" name="Straight Connector 72">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rgbClr val="E5E882"/>
            </a:solidFill>
          </a:ln>
        </p:spPr>
        <p:style>
          <a:lnRef idx="1">
            <a:schemeClr val="accent1"/>
          </a:lnRef>
          <a:fillRef idx="0">
            <a:schemeClr val="accent1"/>
          </a:fillRef>
          <a:effectRef idx="0">
            <a:schemeClr val="accent1"/>
          </a:effectRef>
          <a:fontRef idx="minor">
            <a:schemeClr val="tx1"/>
          </a:fontRef>
        </p:style>
      </p:cxnSp>
      <p:sp>
        <p:nvSpPr>
          <p:cNvPr id="79875" name="Rectangle 3">
            <a:extLst>
              <a:ext uri="{FF2B5EF4-FFF2-40B4-BE49-F238E27FC236}">
                <a16:creationId xmlns:a16="http://schemas.microsoft.com/office/drawing/2014/main" id="{028113A5-BCCB-E84A-812A-8FE2EA31D56E}"/>
              </a:ext>
            </a:extLst>
          </p:cNvPr>
          <p:cNvSpPr>
            <a:spLocks noGrp="1" noChangeArrowheads="1"/>
          </p:cNvSpPr>
          <p:nvPr>
            <p:ph type="body" idx="1"/>
          </p:nvPr>
        </p:nvSpPr>
        <p:spPr>
          <a:xfrm>
            <a:off x="3724073" y="2438400"/>
            <a:ext cx="4939867" cy="3785419"/>
          </a:xfrm>
        </p:spPr>
        <p:txBody>
          <a:bodyPr>
            <a:normAutofit fontScale="85000" lnSpcReduction="10000"/>
          </a:bodyPr>
          <a:lstStyle/>
          <a:p>
            <a:pPr marL="0" indent="0">
              <a:buNone/>
            </a:pPr>
            <a:endParaRPr lang="en-GB" altLang="en-US" sz="1700" dirty="0"/>
          </a:p>
          <a:p>
            <a:pPr marL="609600" indent="-495300"/>
            <a:r>
              <a:rPr lang="en-GB" altLang="en-US" sz="2500" dirty="0"/>
              <a:t>Spain took control of Philippine Islands in 1569.  Arrived here from New Spain.</a:t>
            </a:r>
          </a:p>
          <a:p>
            <a:pPr marL="609600" indent="-495300"/>
            <a:r>
              <a:rPr lang="en-GB" altLang="en-US" sz="2500" dirty="0"/>
              <a:t>1571 Manila founded, soon had a bishop.</a:t>
            </a:r>
          </a:p>
          <a:p>
            <a:pPr marL="609600" indent="-495300"/>
            <a:r>
              <a:rPr lang="en-GB" altLang="en-US" sz="2500" dirty="0"/>
              <a:t>But parts were also Muslim.</a:t>
            </a:r>
          </a:p>
          <a:p>
            <a:pPr marL="609600" indent="-495300"/>
            <a:r>
              <a:rPr lang="en-GB" altLang="en-US" sz="2500" dirty="0"/>
              <a:t>Significance is that this became the basis for Spanish entrance into Asia.  Within the Asian context, Manila and the Philippines were the Spanish Catholic countries of the Far East.</a:t>
            </a:r>
          </a:p>
        </p:txBody>
      </p:sp>
    </p:spTree>
    <p:extLst>
      <p:ext uri="{BB962C8B-B14F-4D97-AF65-F5344CB8AC3E}">
        <p14:creationId xmlns:p14="http://schemas.microsoft.com/office/powerpoint/2010/main" val="22562177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5E3046-23FC-3F40-927F-E90FE6A44D20}"/>
              </a:ext>
            </a:extLst>
          </p:cNvPr>
          <p:cNvSpPr>
            <a:spLocks noGrp="1"/>
          </p:cNvSpPr>
          <p:nvPr>
            <p:ph type="title"/>
          </p:nvPr>
        </p:nvSpPr>
        <p:spPr>
          <a:xfrm>
            <a:off x="3724072" y="629266"/>
            <a:ext cx="4939868" cy="1676603"/>
          </a:xfrm>
        </p:spPr>
        <p:txBody>
          <a:bodyPr>
            <a:normAutofit/>
          </a:bodyPr>
          <a:lstStyle/>
          <a:p>
            <a:r>
              <a:rPr lang="en-US"/>
              <a:t>Expansion into Asia (Japan)</a:t>
            </a:r>
          </a:p>
        </p:txBody>
      </p:sp>
      <p:pic>
        <p:nvPicPr>
          <p:cNvPr id="6148" name="Picture 4" descr="Franciscus de Xabier.jpg">
            <a:extLst>
              <a:ext uri="{FF2B5EF4-FFF2-40B4-BE49-F238E27FC236}">
                <a16:creationId xmlns:a16="http://schemas.microsoft.com/office/drawing/2014/main" id="{614134EE-2851-2F45-9BDC-1BD5080F46F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819" r="23601"/>
          <a:stretch/>
        </p:blipFill>
        <p:spPr bwMode="auto">
          <a:xfrm>
            <a:off x="20" y="10"/>
            <a:ext cx="3476673"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CD725B80-3995-8C4E-8C74-ABE46D571522}"/>
              </a:ext>
            </a:extLst>
          </p:cNvPr>
          <p:cNvSpPr>
            <a:spLocks noGrp="1"/>
          </p:cNvSpPr>
          <p:nvPr>
            <p:ph idx="1"/>
          </p:nvPr>
        </p:nvSpPr>
        <p:spPr>
          <a:xfrm>
            <a:off x="3724073" y="2438400"/>
            <a:ext cx="4939867" cy="3785419"/>
          </a:xfrm>
        </p:spPr>
        <p:txBody>
          <a:bodyPr>
            <a:normAutofit/>
          </a:bodyPr>
          <a:lstStyle/>
          <a:p>
            <a:pPr marL="571500" indent="-457200"/>
            <a:r>
              <a:rPr lang="en-GB" altLang="en-US" sz="2100" dirty="0"/>
              <a:t>Portuguese arrived in 1542, followed by Francis Xavier in 1549.</a:t>
            </a:r>
          </a:p>
          <a:p>
            <a:pPr marL="571500" indent="-457200"/>
            <a:r>
              <a:rPr lang="en-GB" altLang="en-US" sz="2100" dirty="0"/>
              <a:t>Tried to convert the local (Japanese) political leadership (</a:t>
            </a:r>
            <a:r>
              <a:rPr lang="en-GB" altLang="en-US" sz="2100" i="1" dirty="0"/>
              <a:t>daimyo</a:t>
            </a:r>
            <a:r>
              <a:rPr lang="en-GB" altLang="en-US" sz="2100" dirty="0"/>
              <a:t>)</a:t>
            </a:r>
          </a:p>
          <a:p>
            <a:pPr marL="571500" indent="-457200"/>
            <a:r>
              <a:rPr lang="en-GB" altLang="en-US" sz="2100" dirty="0"/>
              <a:t>Francis Xavier died in 1552</a:t>
            </a:r>
          </a:p>
          <a:p>
            <a:pPr marL="571500" indent="-457200"/>
            <a:endParaRPr lang="en-GB" altLang="en-US" sz="2100" dirty="0"/>
          </a:p>
          <a:p>
            <a:pPr marL="571500" indent="-457200"/>
            <a:endParaRPr lang="en-GB" altLang="en-US" sz="2100" dirty="0"/>
          </a:p>
          <a:p>
            <a:pPr marL="571500" indent="-457200"/>
            <a:endParaRPr lang="en-GB" altLang="en-US" sz="2100" dirty="0"/>
          </a:p>
          <a:p>
            <a:pPr marL="114300" indent="0">
              <a:buNone/>
            </a:pPr>
            <a:r>
              <a:rPr lang="en-GB" sz="2100" dirty="0"/>
              <a:t>A Japanese depiction of Francis Xavier (1506-1552), dated to the 17th century</a:t>
            </a:r>
            <a:r>
              <a:rPr lang="en-GB" altLang="en-US" sz="2100" dirty="0"/>
              <a:t>.</a:t>
            </a:r>
          </a:p>
        </p:txBody>
      </p:sp>
    </p:spTree>
    <p:extLst>
      <p:ext uri="{BB962C8B-B14F-4D97-AF65-F5344CB8AC3E}">
        <p14:creationId xmlns:p14="http://schemas.microsoft.com/office/powerpoint/2010/main" val="1342568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5E3046-23FC-3F40-927F-E90FE6A44D20}"/>
              </a:ext>
            </a:extLst>
          </p:cNvPr>
          <p:cNvSpPr>
            <a:spLocks noGrp="1"/>
          </p:cNvSpPr>
          <p:nvPr>
            <p:ph type="title"/>
          </p:nvPr>
        </p:nvSpPr>
        <p:spPr>
          <a:xfrm>
            <a:off x="3724072" y="629268"/>
            <a:ext cx="4939868" cy="1286160"/>
          </a:xfrm>
        </p:spPr>
        <p:txBody>
          <a:bodyPr anchor="b">
            <a:normAutofit/>
          </a:bodyPr>
          <a:lstStyle/>
          <a:p>
            <a:pPr>
              <a:lnSpc>
                <a:spcPct val="90000"/>
              </a:lnSpc>
            </a:pPr>
            <a:r>
              <a:rPr lang="en-US" sz="4100"/>
              <a:t>Expansion into Asia (Japan)</a:t>
            </a:r>
          </a:p>
        </p:txBody>
      </p:sp>
      <p:pic>
        <p:nvPicPr>
          <p:cNvPr id="6146" name="Picture 2" descr="https://upload.wikimedia.org/wikipedia/commons/thumb/4/40/AlessandroValignano.jpg/200px-AlessandroValignano.jpg">
            <a:extLst>
              <a:ext uri="{FF2B5EF4-FFF2-40B4-BE49-F238E27FC236}">
                <a16:creationId xmlns:a16="http://schemas.microsoft.com/office/drawing/2014/main" id="{9E1EB89F-104C-A24C-A43E-643CB08ABE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760" r="18759"/>
          <a:stretch/>
        </p:blipFill>
        <p:spPr bwMode="auto">
          <a:xfrm>
            <a:off x="20" y="10"/>
            <a:ext cx="3476673"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rgbClr val="AD8442"/>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CD725B80-3995-8C4E-8C74-ABE46D571522}"/>
              </a:ext>
            </a:extLst>
          </p:cNvPr>
          <p:cNvSpPr>
            <a:spLocks noGrp="1"/>
          </p:cNvSpPr>
          <p:nvPr>
            <p:ph idx="1"/>
          </p:nvPr>
        </p:nvSpPr>
        <p:spPr>
          <a:xfrm>
            <a:off x="3724073" y="2438400"/>
            <a:ext cx="4939867" cy="3785419"/>
          </a:xfrm>
        </p:spPr>
        <p:txBody>
          <a:bodyPr>
            <a:normAutofit/>
          </a:bodyPr>
          <a:lstStyle/>
          <a:p>
            <a:pPr>
              <a:lnSpc>
                <a:spcPct val="90000"/>
              </a:lnSpc>
            </a:pPr>
            <a:r>
              <a:rPr lang="en-US" altLang="en-US" sz="1600" dirty="0"/>
              <a:t>Alessandro </a:t>
            </a:r>
            <a:r>
              <a:rPr lang="en-US" altLang="en-US" sz="1600" dirty="0" err="1"/>
              <a:t>Valignano</a:t>
            </a:r>
            <a:r>
              <a:rPr lang="en-US" altLang="en-US" sz="1600" dirty="0"/>
              <a:t> (1539-1606)</a:t>
            </a:r>
            <a:endParaRPr lang="en-GB" sz="1600" dirty="0"/>
          </a:p>
          <a:p>
            <a:pPr>
              <a:lnSpc>
                <a:spcPct val="90000"/>
              </a:lnSpc>
            </a:pPr>
            <a:r>
              <a:rPr lang="en-GB" sz="1600" dirty="0"/>
              <a:t>Ventures of Jesuits Francois Xavier and Alessandro </a:t>
            </a:r>
            <a:r>
              <a:rPr lang="en-GB" sz="1600" dirty="0" err="1"/>
              <a:t>Valignano</a:t>
            </a:r>
            <a:r>
              <a:rPr lang="en-GB" sz="1600" dirty="0"/>
              <a:t> into Japan:</a:t>
            </a:r>
          </a:p>
          <a:p>
            <a:pPr lvl="1">
              <a:lnSpc>
                <a:spcPct val="90000"/>
              </a:lnSpc>
            </a:pPr>
            <a:r>
              <a:rPr lang="en-GB" sz="1600" dirty="0"/>
              <a:t> 250 Japanese priests</a:t>
            </a:r>
          </a:p>
          <a:p>
            <a:pPr lvl="1">
              <a:lnSpc>
                <a:spcPct val="90000"/>
              </a:lnSpc>
            </a:pPr>
            <a:r>
              <a:rPr lang="en-GB" sz="1600" dirty="0"/>
              <a:t>c. 300,000 Christians by 1600</a:t>
            </a:r>
          </a:p>
          <a:p>
            <a:pPr lvl="1">
              <a:lnSpc>
                <a:spcPct val="90000"/>
              </a:lnSpc>
            </a:pPr>
            <a:r>
              <a:rPr lang="en-GB" sz="1600" dirty="0"/>
              <a:t>Nagasaki a Christian city.</a:t>
            </a:r>
          </a:p>
          <a:p>
            <a:pPr>
              <a:lnSpc>
                <a:spcPct val="90000"/>
              </a:lnSpc>
            </a:pPr>
            <a:r>
              <a:rPr lang="en-GB" sz="1600" dirty="0" err="1"/>
              <a:t>Valignano</a:t>
            </a:r>
            <a:r>
              <a:rPr lang="en-GB" sz="1600" dirty="0"/>
              <a:t>: ‘To see how everything is the reverse of Europe, despite the fact that their ceremonies and customs are so cultivated and founded on reason, causes no little surprise to anyone who understands such things’ </a:t>
            </a:r>
          </a:p>
          <a:p>
            <a:pPr>
              <a:lnSpc>
                <a:spcPct val="90000"/>
              </a:lnSpc>
            </a:pPr>
            <a:r>
              <a:rPr lang="en-GB" sz="1600" dirty="0" err="1"/>
              <a:t>Valignano</a:t>
            </a:r>
            <a:r>
              <a:rPr lang="en-GB" sz="1600" dirty="0"/>
              <a:t> sends four Japanese converts with to Europe with Father Mesquita in 1586</a:t>
            </a:r>
          </a:p>
          <a:p>
            <a:pPr>
              <a:lnSpc>
                <a:spcPct val="90000"/>
              </a:lnSpc>
            </a:pPr>
            <a:r>
              <a:rPr lang="en-GB" sz="1600" dirty="0"/>
              <a:t>Priests come into conflict with political leadership in Japan - missionaries driven out by 1639.</a:t>
            </a:r>
          </a:p>
        </p:txBody>
      </p:sp>
    </p:spTree>
    <p:extLst>
      <p:ext uri="{BB962C8B-B14F-4D97-AF65-F5344CB8AC3E}">
        <p14:creationId xmlns:p14="http://schemas.microsoft.com/office/powerpoint/2010/main" val="25719902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5" name="Picture 2" descr="https://upload.wikimedia.org/wikipedia/commons/4/4a/JapaneseEmbassy.jpg">
            <a:extLst>
              <a:ext uri="{FF2B5EF4-FFF2-40B4-BE49-F238E27FC236}">
                <a16:creationId xmlns:a16="http://schemas.microsoft.com/office/drawing/2014/main" id="{8F26EC92-0285-A24F-9240-D885CCAB9153}"/>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6542"/>
          <a:stretch/>
        </p:blipFill>
        <p:spPr bwMode="auto">
          <a:xfrm>
            <a:off x="20" y="10"/>
            <a:ext cx="9143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631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5E3046-23FC-3F40-927F-E90FE6A44D20}"/>
              </a:ext>
            </a:extLst>
          </p:cNvPr>
          <p:cNvSpPr>
            <a:spLocks noGrp="1"/>
          </p:cNvSpPr>
          <p:nvPr>
            <p:ph type="title"/>
          </p:nvPr>
        </p:nvSpPr>
        <p:spPr>
          <a:xfrm>
            <a:off x="3724072" y="629268"/>
            <a:ext cx="4939868" cy="1286160"/>
          </a:xfrm>
        </p:spPr>
        <p:txBody>
          <a:bodyPr anchor="b">
            <a:normAutofit/>
          </a:bodyPr>
          <a:lstStyle/>
          <a:p>
            <a:pPr>
              <a:lnSpc>
                <a:spcPct val="90000"/>
              </a:lnSpc>
            </a:pPr>
            <a:r>
              <a:rPr lang="en-US" sz="4100"/>
              <a:t>Expansion into Asia (China)</a:t>
            </a:r>
            <a:endParaRPr lang="en-US" sz="4100" dirty="0"/>
          </a:p>
        </p:txBody>
      </p:sp>
      <p:pic>
        <p:nvPicPr>
          <p:cNvPr id="7170" name="Picture 2" descr="Related image">
            <a:extLst>
              <a:ext uri="{FF2B5EF4-FFF2-40B4-BE49-F238E27FC236}">
                <a16:creationId xmlns:a16="http://schemas.microsoft.com/office/drawing/2014/main" id="{222C45BA-FD5A-F448-8F07-3561A847026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11" r="19941"/>
          <a:stretch/>
        </p:blipFill>
        <p:spPr bwMode="auto">
          <a:xfrm>
            <a:off x="20" y="10"/>
            <a:ext cx="3476673"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2" name="Straight Connector 71">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810700" y="2115117"/>
            <a:ext cx="4732020" cy="0"/>
          </a:xfrm>
          <a:prstGeom prst="line">
            <a:avLst/>
          </a:prstGeom>
          <a:ln w="19050">
            <a:solidFill>
              <a:srgbClr val="CBA375"/>
            </a:solidFill>
          </a:ln>
        </p:spPr>
        <p:style>
          <a:lnRef idx="1">
            <a:schemeClr val="accent1"/>
          </a:lnRef>
          <a:fillRef idx="0">
            <a:schemeClr val="accent1"/>
          </a:fillRef>
          <a:effectRef idx="0">
            <a:schemeClr val="accent1"/>
          </a:effectRef>
          <a:fontRef idx="minor">
            <a:schemeClr val="tx1"/>
          </a:fontRef>
        </p:style>
      </p:cxnSp>
      <p:sp>
        <p:nvSpPr>
          <p:cNvPr id="7175" name="Content Placeholder 3">
            <a:extLst>
              <a:ext uri="{FF2B5EF4-FFF2-40B4-BE49-F238E27FC236}">
                <a16:creationId xmlns:a16="http://schemas.microsoft.com/office/drawing/2014/main" id="{CD725B80-3995-8C4E-8C74-ABE46D571522}"/>
              </a:ext>
            </a:extLst>
          </p:cNvPr>
          <p:cNvSpPr>
            <a:spLocks noGrp="1"/>
          </p:cNvSpPr>
          <p:nvPr>
            <p:ph idx="1"/>
          </p:nvPr>
        </p:nvSpPr>
        <p:spPr>
          <a:xfrm>
            <a:off x="3724073" y="2438400"/>
            <a:ext cx="4939867" cy="3785419"/>
          </a:xfrm>
        </p:spPr>
        <p:txBody>
          <a:bodyPr>
            <a:normAutofit fontScale="92500" lnSpcReduction="10000"/>
          </a:bodyPr>
          <a:lstStyle/>
          <a:p>
            <a:r>
              <a:rPr lang="en-GB" dirty="0"/>
              <a:t>Matteo Ricci (1552-1610) enters China in 1583</a:t>
            </a:r>
          </a:p>
          <a:p>
            <a:r>
              <a:rPr lang="en-GB" dirty="0"/>
              <a:t>is granted residence at the court of the Emperor</a:t>
            </a:r>
          </a:p>
          <a:p>
            <a:r>
              <a:rPr lang="en-GB" dirty="0"/>
              <a:t>lives and works among the court scholars</a:t>
            </a:r>
          </a:p>
          <a:p>
            <a:r>
              <a:rPr lang="en-GB" dirty="0"/>
              <a:t>40,000 Chinese Catholics by 1636.</a:t>
            </a:r>
            <a:r>
              <a:rPr lang="en-GB" sz="1800" dirty="0"/>
              <a:t> </a:t>
            </a:r>
            <a:endParaRPr lang="en-GB" sz="1700" dirty="0"/>
          </a:p>
        </p:txBody>
      </p:sp>
    </p:spTree>
    <p:extLst>
      <p:ext uri="{BB962C8B-B14F-4D97-AF65-F5344CB8AC3E}">
        <p14:creationId xmlns:p14="http://schemas.microsoft.com/office/powerpoint/2010/main" val="1849769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BD9FA-5BA2-6D49-BBC3-9546692EF48A}"/>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E28E76B6-7919-0F43-8E41-71351395082B}"/>
              </a:ext>
            </a:extLst>
          </p:cNvPr>
          <p:cNvSpPr>
            <a:spLocks noGrp="1"/>
          </p:cNvSpPr>
          <p:nvPr>
            <p:ph idx="1"/>
          </p:nvPr>
        </p:nvSpPr>
        <p:spPr/>
        <p:txBody>
          <a:bodyPr>
            <a:normAutofit/>
          </a:bodyPr>
          <a:lstStyle/>
          <a:p>
            <a:r>
              <a:rPr lang="en-US" dirty="0">
                <a:solidFill>
                  <a:srgbClr val="FF0000"/>
                </a:solidFill>
              </a:rPr>
              <a:t>Introductory comments</a:t>
            </a:r>
          </a:p>
          <a:p>
            <a:r>
              <a:rPr lang="en-GB" dirty="0"/>
              <a:t>Society of Jesus and ‘propagating’ the Catholic faith in non-Catholic countries</a:t>
            </a:r>
          </a:p>
          <a:p>
            <a:r>
              <a:rPr lang="en-US" dirty="0"/>
              <a:t>Catholicism and the European ‘overseas expansion'</a:t>
            </a:r>
          </a:p>
          <a:p>
            <a:r>
              <a:rPr lang="en-US" dirty="0"/>
              <a:t>Encounters with non-Christians</a:t>
            </a:r>
          </a:p>
          <a:p>
            <a:r>
              <a:rPr lang="en-US" dirty="0"/>
              <a:t>Yang </a:t>
            </a:r>
            <a:r>
              <a:rPr lang="en-US" dirty="0" err="1"/>
              <a:t>Guangxian</a:t>
            </a:r>
            <a:endParaRPr lang="en-US" dirty="0"/>
          </a:p>
        </p:txBody>
      </p:sp>
    </p:spTree>
    <p:extLst>
      <p:ext uri="{BB962C8B-B14F-4D97-AF65-F5344CB8AC3E}">
        <p14:creationId xmlns:p14="http://schemas.microsoft.com/office/powerpoint/2010/main" val="36747004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443D1-6CB2-8F4E-9104-7C59CFF1CCA6}"/>
              </a:ext>
            </a:extLst>
          </p:cNvPr>
          <p:cNvSpPr>
            <a:spLocks noGrp="1"/>
          </p:cNvSpPr>
          <p:nvPr>
            <p:ph type="title"/>
          </p:nvPr>
        </p:nvSpPr>
        <p:spPr/>
        <p:txBody>
          <a:bodyPr>
            <a:normAutofit fontScale="90000"/>
          </a:bodyPr>
          <a:lstStyle/>
          <a:p>
            <a:r>
              <a:rPr lang="en-GB" b="1" dirty="0"/>
              <a:t>Success of the Catholic global mission:</a:t>
            </a:r>
            <a:endParaRPr lang="en-US" dirty="0"/>
          </a:p>
        </p:txBody>
      </p:sp>
      <p:sp>
        <p:nvSpPr>
          <p:cNvPr id="3" name="Content Placeholder 2">
            <a:extLst>
              <a:ext uri="{FF2B5EF4-FFF2-40B4-BE49-F238E27FC236}">
                <a16:creationId xmlns:a16="http://schemas.microsoft.com/office/drawing/2014/main" id="{33561464-8582-464E-B3F2-829E02883D5F}"/>
              </a:ext>
            </a:extLst>
          </p:cNvPr>
          <p:cNvSpPr>
            <a:spLocks noGrp="1"/>
          </p:cNvSpPr>
          <p:nvPr>
            <p:ph idx="1"/>
          </p:nvPr>
        </p:nvSpPr>
        <p:spPr>
          <a:xfrm>
            <a:off x="457200" y="2046648"/>
            <a:ext cx="8229600" cy="4525963"/>
          </a:xfrm>
        </p:spPr>
        <p:txBody>
          <a:bodyPr/>
          <a:lstStyle/>
          <a:p>
            <a:r>
              <a:rPr lang="en-GB" dirty="0"/>
              <a:t>By late 18</a:t>
            </a:r>
            <a:r>
              <a:rPr lang="en-GB" baseline="30000" dirty="0"/>
              <a:t>th</a:t>
            </a:r>
            <a:r>
              <a:rPr lang="en-GB" dirty="0"/>
              <a:t> century, one million Christians in India, 500,000 in Ceylon, 250,000 in Vietnam, 250,000 in China.</a:t>
            </a:r>
          </a:p>
          <a:p>
            <a:r>
              <a:rPr lang="en-GB" i="1" dirty="0" err="1"/>
              <a:t>Congregazione</a:t>
            </a:r>
            <a:r>
              <a:rPr lang="en-GB" i="1" dirty="0"/>
              <a:t> de Propaganda Fide</a:t>
            </a:r>
            <a:r>
              <a:rPr lang="en-GB" dirty="0"/>
              <a:t> inspires Church of England Society for the Propagation of the Gospel (1702).</a:t>
            </a:r>
          </a:p>
          <a:p>
            <a:endParaRPr lang="en-US" dirty="0"/>
          </a:p>
        </p:txBody>
      </p:sp>
    </p:spTree>
    <p:extLst>
      <p:ext uri="{BB962C8B-B14F-4D97-AF65-F5344CB8AC3E}">
        <p14:creationId xmlns:p14="http://schemas.microsoft.com/office/powerpoint/2010/main" val="34823883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BD9FA-5BA2-6D49-BBC3-9546692EF48A}"/>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E28E76B6-7919-0F43-8E41-71351395082B}"/>
              </a:ext>
            </a:extLst>
          </p:cNvPr>
          <p:cNvSpPr>
            <a:spLocks noGrp="1"/>
          </p:cNvSpPr>
          <p:nvPr>
            <p:ph idx="1"/>
          </p:nvPr>
        </p:nvSpPr>
        <p:spPr/>
        <p:txBody>
          <a:bodyPr>
            <a:normAutofit/>
          </a:bodyPr>
          <a:lstStyle/>
          <a:p>
            <a:r>
              <a:rPr lang="en-US" dirty="0"/>
              <a:t>Introductory comments</a:t>
            </a:r>
          </a:p>
          <a:p>
            <a:r>
              <a:rPr lang="en-GB" dirty="0"/>
              <a:t>Society of Jesus and ‘propagating’ the Catholic faith in non-Catholic countries</a:t>
            </a:r>
          </a:p>
          <a:p>
            <a:r>
              <a:rPr lang="en-US" dirty="0"/>
              <a:t>Catholicism and the European ‘overseas expansion'</a:t>
            </a:r>
          </a:p>
          <a:p>
            <a:r>
              <a:rPr lang="en-US" dirty="0">
                <a:solidFill>
                  <a:srgbClr val="FF0000"/>
                </a:solidFill>
              </a:rPr>
              <a:t>Encounters with non-Christians</a:t>
            </a:r>
          </a:p>
          <a:p>
            <a:r>
              <a:rPr lang="en-US" dirty="0"/>
              <a:t>Yang </a:t>
            </a:r>
            <a:r>
              <a:rPr lang="en-US" dirty="0" err="1"/>
              <a:t>Guangxian</a:t>
            </a:r>
            <a:endParaRPr lang="en-US" dirty="0"/>
          </a:p>
        </p:txBody>
      </p:sp>
    </p:spTree>
    <p:extLst>
      <p:ext uri="{BB962C8B-B14F-4D97-AF65-F5344CB8AC3E}">
        <p14:creationId xmlns:p14="http://schemas.microsoft.com/office/powerpoint/2010/main" val="34808468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8D58638E-BB7C-5744-9667-56783C11653E}"/>
              </a:ext>
            </a:extLst>
          </p:cNvPr>
          <p:cNvSpPr>
            <a:spLocks noGrp="1" noChangeArrowheads="1"/>
          </p:cNvSpPr>
          <p:nvPr>
            <p:ph type="title"/>
          </p:nvPr>
        </p:nvSpPr>
        <p:spPr/>
        <p:txBody>
          <a:bodyPr/>
          <a:lstStyle/>
          <a:p>
            <a:r>
              <a:rPr lang="en-GB" altLang="zh-CN" sz="3200">
                <a:ea typeface="宋体" panose="02010600030101010101" pitchFamily="2" charset="-122"/>
              </a:rPr>
              <a:t>Catholic encounters overseas confronted the Church with questions </a:t>
            </a:r>
            <a:endParaRPr lang="en-GB" altLang="en-US" sz="3200"/>
          </a:p>
        </p:txBody>
      </p:sp>
      <p:sp>
        <p:nvSpPr>
          <p:cNvPr id="34819" name="Rectangle 3">
            <a:extLst>
              <a:ext uri="{FF2B5EF4-FFF2-40B4-BE49-F238E27FC236}">
                <a16:creationId xmlns:a16="http://schemas.microsoft.com/office/drawing/2014/main" id="{AE0534D9-4AFC-A544-B9C7-A4446D154C41}"/>
              </a:ext>
            </a:extLst>
          </p:cNvPr>
          <p:cNvSpPr>
            <a:spLocks noGrp="1" noChangeArrowheads="1"/>
          </p:cNvSpPr>
          <p:nvPr>
            <p:ph type="body" idx="1"/>
          </p:nvPr>
        </p:nvSpPr>
        <p:spPr/>
        <p:txBody>
          <a:bodyPr/>
          <a:lstStyle/>
          <a:p>
            <a:pPr marL="457200" lvl="1" indent="0">
              <a:buNone/>
            </a:pPr>
            <a:r>
              <a:rPr lang="en-GB" altLang="en-US" dirty="0"/>
              <a:t>Were the peoples they encountered to be considered ‘full human beings’ or ‘natural slaves’ as Aristotle had maintained?</a:t>
            </a:r>
          </a:p>
        </p:txBody>
      </p:sp>
    </p:spTree>
    <p:extLst>
      <p:ext uri="{BB962C8B-B14F-4D97-AF65-F5344CB8AC3E}">
        <p14:creationId xmlns:p14="http://schemas.microsoft.com/office/powerpoint/2010/main" val="29004456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8D58638E-BB7C-5744-9667-56783C11653E}"/>
              </a:ext>
            </a:extLst>
          </p:cNvPr>
          <p:cNvSpPr>
            <a:spLocks noGrp="1" noChangeArrowheads="1"/>
          </p:cNvSpPr>
          <p:nvPr>
            <p:ph type="title"/>
          </p:nvPr>
        </p:nvSpPr>
        <p:spPr/>
        <p:txBody>
          <a:bodyPr/>
          <a:lstStyle/>
          <a:p>
            <a:r>
              <a:rPr lang="en-GB" altLang="zh-CN" sz="3200">
                <a:ea typeface="宋体" panose="02010600030101010101" pitchFamily="2" charset="-122"/>
              </a:rPr>
              <a:t>Catholic encounters overseas confronted the Church with questions </a:t>
            </a:r>
            <a:endParaRPr lang="en-GB" altLang="en-US" sz="3200"/>
          </a:p>
        </p:txBody>
      </p:sp>
      <p:sp>
        <p:nvSpPr>
          <p:cNvPr id="34819" name="Rectangle 3">
            <a:extLst>
              <a:ext uri="{FF2B5EF4-FFF2-40B4-BE49-F238E27FC236}">
                <a16:creationId xmlns:a16="http://schemas.microsoft.com/office/drawing/2014/main" id="{AE0534D9-4AFC-A544-B9C7-A4446D154C41}"/>
              </a:ext>
            </a:extLst>
          </p:cNvPr>
          <p:cNvSpPr>
            <a:spLocks noGrp="1" noChangeArrowheads="1"/>
          </p:cNvSpPr>
          <p:nvPr>
            <p:ph type="body" idx="1"/>
          </p:nvPr>
        </p:nvSpPr>
        <p:spPr/>
        <p:txBody>
          <a:bodyPr/>
          <a:lstStyle/>
          <a:p>
            <a:pPr marL="457200" lvl="1" indent="0">
              <a:buNone/>
            </a:pPr>
            <a:r>
              <a:rPr lang="en-GB" altLang="en-US" dirty="0"/>
              <a:t>Were the peoples they encountered to be considered ‘full human beings’ or ‘natural slaves’ as Aristotle had maintained?</a:t>
            </a:r>
          </a:p>
          <a:p>
            <a:pPr marL="457200" lvl="1" indent="0">
              <a:buNone/>
            </a:pPr>
            <a:endParaRPr lang="en-GB" altLang="en-US" dirty="0"/>
          </a:p>
          <a:p>
            <a:pPr marL="457200" lvl="1" indent="0">
              <a:buNone/>
            </a:pPr>
            <a:r>
              <a:rPr lang="en-GB" altLang="en-US" dirty="0"/>
              <a:t>How should the Church approach indigenous religions and cultures?</a:t>
            </a:r>
          </a:p>
        </p:txBody>
      </p:sp>
    </p:spTree>
    <p:extLst>
      <p:ext uri="{BB962C8B-B14F-4D97-AF65-F5344CB8AC3E}">
        <p14:creationId xmlns:p14="http://schemas.microsoft.com/office/powerpoint/2010/main" val="18812351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8D58638E-BB7C-5744-9667-56783C11653E}"/>
              </a:ext>
            </a:extLst>
          </p:cNvPr>
          <p:cNvSpPr>
            <a:spLocks noGrp="1" noChangeArrowheads="1"/>
          </p:cNvSpPr>
          <p:nvPr>
            <p:ph type="title"/>
          </p:nvPr>
        </p:nvSpPr>
        <p:spPr/>
        <p:txBody>
          <a:bodyPr>
            <a:normAutofit fontScale="90000"/>
          </a:bodyPr>
          <a:lstStyle/>
          <a:p>
            <a:r>
              <a:rPr lang="en-GB" altLang="en-US" sz="3200" dirty="0"/>
              <a:t>Were the peoples they encountered to be considered ‘full human beings’ or ‘natural slaves’ as Aristotle had maintained?</a:t>
            </a:r>
          </a:p>
        </p:txBody>
      </p:sp>
      <p:sp>
        <p:nvSpPr>
          <p:cNvPr id="34819" name="Rectangle 3">
            <a:extLst>
              <a:ext uri="{FF2B5EF4-FFF2-40B4-BE49-F238E27FC236}">
                <a16:creationId xmlns:a16="http://schemas.microsoft.com/office/drawing/2014/main" id="{AE0534D9-4AFC-A544-B9C7-A4446D154C41}"/>
              </a:ext>
            </a:extLst>
          </p:cNvPr>
          <p:cNvSpPr>
            <a:spLocks noGrp="1" noChangeArrowheads="1"/>
          </p:cNvSpPr>
          <p:nvPr>
            <p:ph type="body" idx="1"/>
          </p:nvPr>
        </p:nvSpPr>
        <p:spPr>
          <a:xfrm>
            <a:off x="466734" y="2057399"/>
            <a:ext cx="8220066" cy="3891881"/>
          </a:xfrm>
        </p:spPr>
        <p:txBody>
          <a:bodyPr>
            <a:normAutofit lnSpcReduction="10000"/>
          </a:bodyPr>
          <a:lstStyle/>
          <a:p>
            <a:r>
              <a:rPr lang="en-GB" sz="2200" dirty="0"/>
              <a:t>Early practises of exploitation by </a:t>
            </a:r>
            <a:r>
              <a:rPr lang="en-GB" sz="2200" i="1" dirty="0"/>
              <a:t>conquistadors</a:t>
            </a:r>
            <a:r>
              <a:rPr lang="en-GB" sz="2200" dirty="0"/>
              <a:t> under the </a:t>
            </a:r>
            <a:r>
              <a:rPr lang="en-GB" sz="2200" i="1" dirty="0"/>
              <a:t>encomienda</a:t>
            </a:r>
            <a:r>
              <a:rPr lang="en-GB" sz="2200" dirty="0"/>
              <a:t> system defended by court humanist </a:t>
            </a:r>
            <a:r>
              <a:rPr lang="en-GB" sz="2200" b="1" dirty="0"/>
              <a:t>Juan de Sepulveda</a:t>
            </a:r>
            <a:r>
              <a:rPr lang="en-GB" sz="2200" dirty="0"/>
              <a:t> as part of just war against heathens.</a:t>
            </a:r>
          </a:p>
          <a:p>
            <a:r>
              <a:rPr lang="en-GB" sz="2200" dirty="0"/>
              <a:t>Challenged by </a:t>
            </a:r>
            <a:r>
              <a:rPr lang="en-GB" sz="2200" b="1" dirty="0" err="1"/>
              <a:t>Bartholeme</a:t>
            </a:r>
            <a:r>
              <a:rPr lang="en-GB" sz="2200" b="1" dirty="0"/>
              <a:t> de Las Casas </a:t>
            </a:r>
            <a:r>
              <a:rPr lang="en-GB" sz="2200" dirty="0"/>
              <a:t>(</a:t>
            </a:r>
            <a:r>
              <a:rPr lang="en-GB" sz="2200" i="1" dirty="0"/>
              <a:t>A Short Account of the Destruction of the Indies</a:t>
            </a:r>
            <a:r>
              <a:rPr lang="en-GB" sz="2200" dirty="0"/>
              <a:t>, 1542) and Jose </a:t>
            </a:r>
            <a:r>
              <a:rPr lang="en-GB" sz="2200" dirty="0" err="1"/>
              <a:t>D’Acosta</a:t>
            </a:r>
            <a:endParaRPr lang="en-GB" sz="2200" dirty="0"/>
          </a:p>
          <a:p>
            <a:pPr lvl="1"/>
            <a:r>
              <a:rPr lang="en-GB" sz="2200" dirty="0"/>
              <a:t>Las Casas put case of Indians at court of Charles V: people of the Americas are innocent, uncorrupted potential Christians.</a:t>
            </a:r>
          </a:p>
          <a:p>
            <a:pPr lvl="1"/>
            <a:r>
              <a:rPr lang="en-GB" sz="2200" dirty="0"/>
              <a:t>Wins support from within the University of Salamanca. Francisco di Vittoria: argues that Spain undermining its right as a Christian Empire by practises of enslavement.</a:t>
            </a:r>
          </a:p>
          <a:p>
            <a:r>
              <a:rPr lang="en-GB" sz="2200" dirty="0"/>
              <a:t>1542: Charles V bans </a:t>
            </a:r>
            <a:r>
              <a:rPr lang="en-GB" sz="2200" i="1" dirty="0"/>
              <a:t>conquistadors</a:t>
            </a:r>
            <a:r>
              <a:rPr lang="en-GB" sz="2200" dirty="0"/>
              <a:t> from using slave labour.</a:t>
            </a:r>
          </a:p>
        </p:txBody>
      </p:sp>
    </p:spTree>
    <p:extLst>
      <p:ext uri="{BB962C8B-B14F-4D97-AF65-F5344CB8AC3E}">
        <p14:creationId xmlns:p14="http://schemas.microsoft.com/office/powerpoint/2010/main" val="4848406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45DE9-6596-C74F-9719-C5F9B10694F0}"/>
              </a:ext>
            </a:extLst>
          </p:cNvPr>
          <p:cNvSpPr>
            <a:spLocks noGrp="1"/>
          </p:cNvSpPr>
          <p:nvPr>
            <p:ph type="title"/>
          </p:nvPr>
        </p:nvSpPr>
        <p:spPr>
          <a:xfrm>
            <a:off x="3724072" y="629266"/>
            <a:ext cx="4939868" cy="1676603"/>
          </a:xfrm>
        </p:spPr>
        <p:txBody>
          <a:bodyPr>
            <a:normAutofit/>
          </a:bodyPr>
          <a:lstStyle/>
          <a:p>
            <a:r>
              <a:rPr lang="en-US" sz="4100"/>
              <a:t>Debate over indigenous religions</a:t>
            </a:r>
          </a:p>
        </p:txBody>
      </p:sp>
      <p:pic>
        <p:nvPicPr>
          <p:cNvPr id="8194" name="Picture 2" descr="https://upload.wikimedia.org/wikipedia/commons/d/db/Bartolomedelascasas.jpg">
            <a:extLst>
              <a:ext uri="{FF2B5EF4-FFF2-40B4-BE49-F238E27FC236}">
                <a16:creationId xmlns:a16="http://schemas.microsoft.com/office/drawing/2014/main" id="{EC79046F-23FE-D44B-B509-BD96A7654F3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101" r="19629"/>
          <a:stretch/>
        </p:blipFill>
        <p:spPr bwMode="auto">
          <a:xfrm>
            <a:off x="20" y="10"/>
            <a:ext cx="3476673"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39D6DCF-19F9-0C4D-B817-D42CB0219679}"/>
              </a:ext>
            </a:extLst>
          </p:cNvPr>
          <p:cNvSpPr>
            <a:spLocks noGrp="1"/>
          </p:cNvSpPr>
          <p:nvPr>
            <p:ph idx="1"/>
          </p:nvPr>
        </p:nvSpPr>
        <p:spPr>
          <a:xfrm>
            <a:off x="3724073" y="2438400"/>
            <a:ext cx="4939867" cy="3785419"/>
          </a:xfrm>
        </p:spPr>
        <p:txBody>
          <a:bodyPr>
            <a:normAutofit/>
          </a:bodyPr>
          <a:lstStyle/>
          <a:p>
            <a:pPr>
              <a:lnSpc>
                <a:spcPct val="90000"/>
              </a:lnSpc>
            </a:pPr>
            <a:r>
              <a:rPr lang="en-GB" sz="1300" dirty="0"/>
              <a:t>Sepulveda, French Jesuit Louis </a:t>
            </a:r>
            <a:r>
              <a:rPr lang="en-GB" sz="1300" dirty="0" err="1"/>
              <a:t>Lallement</a:t>
            </a:r>
            <a:r>
              <a:rPr lang="en-GB" sz="1300" dirty="0"/>
              <a:t>, etc., draw upon St Augustine:</a:t>
            </a:r>
          </a:p>
          <a:p>
            <a:pPr lvl="1">
              <a:lnSpc>
                <a:spcPct val="90000"/>
              </a:lnSpc>
            </a:pPr>
            <a:r>
              <a:rPr lang="en-GB" sz="1300" dirty="0"/>
              <a:t>argue that sin, not Grace, prevails in nature,</a:t>
            </a:r>
          </a:p>
          <a:p>
            <a:pPr lvl="1">
              <a:lnSpc>
                <a:spcPct val="90000"/>
              </a:lnSpc>
            </a:pPr>
            <a:r>
              <a:rPr lang="en-GB" sz="1300" dirty="0"/>
              <a:t>lands untouched by God are more likely to be the realm of the Devil</a:t>
            </a:r>
          </a:p>
          <a:p>
            <a:pPr lvl="1">
              <a:lnSpc>
                <a:spcPct val="90000"/>
              </a:lnSpc>
            </a:pPr>
            <a:r>
              <a:rPr lang="en-GB" sz="1300" dirty="0"/>
              <a:t>Christians in danger of compromising themselves by accommodation to older customs. </a:t>
            </a:r>
          </a:p>
          <a:p>
            <a:pPr>
              <a:lnSpc>
                <a:spcPct val="90000"/>
              </a:lnSpc>
            </a:pPr>
            <a:r>
              <a:rPr lang="en-GB" sz="1300" dirty="0"/>
              <a:t>Las Casas and others:</a:t>
            </a:r>
          </a:p>
          <a:p>
            <a:pPr lvl="1">
              <a:lnSpc>
                <a:spcPct val="90000"/>
              </a:lnSpc>
            </a:pPr>
            <a:r>
              <a:rPr lang="en-GB" sz="1300" dirty="0"/>
              <a:t>signs of Grace of God and even of distorted Christian beliefs within Aztec rituals and ceremonies.</a:t>
            </a:r>
          </a:p>
          <a:p>
            <a:pPr lvl="1">
              <a:lnSpc>
                <a:spcPct val="90000"/>
              </a:lnSpc>
            </a:pPr>
            <a:r>
              <a:rPr lang="en-GB" sz="1300" dirty="0"/>
              <a:t>Argue therefore that the Church should be prepared to work with and through native beliefs.</a:t>
            </a:r>
          </a:p>
          <a:p>
            <a:pPr>
              <a:lnSpc>
                <a:spcPct val="90000"/>
              </a:lnSpc>
            </a:pPr>
            <a:r>
              <a:rPr lang="en-GB" sz="1300" dirty="0"/>
              <a:t>1555: Mexican provincial council forbids Indians becoming priests.</a:t>
            </a:r>
          </a:p>
          <a:p>
            <a:pPr>
              <a:lnSpc>
                <a:spcPct val="90000"/>
              </a:lnSpc>
            </a:pPr>
            <a:r>
              <a:rPr lang="en-GB" sz="1300" dirty="0"/>
              <a:t>1562: major Inquisition in Yucatan.</a:t>
            </a:r>
          </a:p>
        </p:txBody>
      </p:sp>
      <p:sp>
        <p:nvSpPr>
          <p:cNvPr id="4" name="TextBox 3">
            <a:extLst>
              <a:ext uri="{FF2B5EF4-FFF2-40B4-BE49-F238E27FC236}">
                <a16:creationId xmlns:a16="http://schemas.microsoft.com/office/drawing/2014/main" id="{2BFC93FA-5B86-164F-9714-FF9A4583DEA5}"/>
              </a:ext>
            </a:extLst>
          </p:cNvPr>
          <p:cNvSpPr txBox="1"/>
          <p:nvPr/>
        </p:nvSpPr>
        <p:spPr>
          <a:xfrm>
            <a:off x="3724072" y="6238830"/>
            <a:ext cx="4532010" cy="369332"/>
          </a:xfrm>
          <a:prstGeom prst="rect">
            <a:avLst/>
          </a:prstGeom>
          <a:noFill/>
        </p:spPr>
        <p:txBody>
          <a:bodyPr wrap="none" rtlCol="0">
            <a:spAutoFit/>
          </a:bodyPr>
          <a:lstStyle/>
          <a:p>
            <a:r>
              <a:rPr lang="en-US" dirty="0" err="1"/>
              <a:t>Bartholome</a:t>
            </a:r>
            <a:r>
              <a:rPr lang="en-US" dirty="0"/>
              <a:t> de Las Casas </a:t>
            </a:r>
            <a:r>
              <a:rPr lang="en-GB" dirty="0"/>
              <a:t>(c.1484 - 1566)</a:t>
            </a:r>
            <a:endParaRPr lang="en-US" dirty="0"/>
          </a:p>
        </p:txBody>
      </p:sp>
    </p:spTree>
    <p:extLst>
      <p:ext uri="{BB962C8B-B14F-4D97-AF65-F5344CB8AC3E}">
        <p14:creationId xmlns:p14="http://schemas.microsoft.com/office/powerpoint/2010/main" val="35567779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AEBA152E-D497-554C-86C0-24318570BAB8}"/>
              </a:ext>
            </a:extLst>
          </p:cNvPr>
          <p:cNvSpPr>
            <a:spLocks noGrp="1" noChangeArrowheads="1"/>
          </p:cNvSpPr>
          <p:nvPr>
            <p:ph type="title"/>
          </p:nvPr>
        </p:nvSpPr>
        <p:spPr>
          <a:xfrm>
            <a:off x="171398" y="489908"/>
            <a:ext cx="8229600" cy="1143000"/>
          </a:xfrm>
        </p:spPr>
        <p:txBody>
          <a:bodyPr>
            <a:normAutofit fontScale="90000"/>
          </a:bodyPr>
          <a:lstStyle/>
          <a:p>
            <a:r>
              <a:rPr lang="en-GB" altLang="en-US" sz="2400" dirty="0"/>
              <a:t>One Jesuit answer to such questions formulated by José </a:t>
            </a:r>
            <a:r>
              <a:rPr lang="en-GB" altLang="en-US" sz="2400" dirty="0" err="1"/>
              <a:t>d’Acosta</a:t>
            </a:r>
            <a:r>
              <a:rPr lang="en-GB" altLang="en-US" sz="2400" dirty="0"/>
              <a:t>, who recognised three types of ‘barbarians’ (non-Christians):</a:t>
            </a:r>
            <a:br>
              <a:rPr lang="en-GB" altLang="en-US" sz="3200" dirty="0"/>
            </a:br>
            <a:endParaRPr lang="en-GB" altLang="en-US" sz="3200" dirty="0"/>
          </a:p>
        </p:txBody>
      </p:sp>
      <p:sp>
        <p:nvSpPr>
          <p:cNvPr id="32771" name="Rectangle 3">
            <a:extLst>
              <a:ext uri="{FF2B5EF4-FFF2-40B4-BE49-F238E27FC236}">
                <a16:creationId xmlns:a16="http://schemas.microsoft.com/office/drawing/2014/main" id="{B881B3FC-39AD-1642-AE0D-B8003D2EE948}"/>
              </a:ext>
            </a:extLst>
          </p:cNvPr>
          <p:cNvSpPr>
            <a:spLocks noGrp="1" noChangeArrowheads="1"/>
          </p:cNvSpPr>
          <p:nvPr>
            <p:ph type="body" idx="1"/>
          </p:nvPr>
        </p:nvSpPr>
        <p:spPr>
          <a:xfrm>
            <a:off x="988641" y="1632908"/>
            <a:ext cx="4137922" cy="4672022"/>
          </a:xfrm>
        </p:spPr>
        <p:txBody>
          <a:bodyPr/>
          <a:lstStyle/>
          <a:p>
            <a:pPr marL="457200">
              <a:buFont typeface="+mj-lt"/>
              <a:buAutoNum type="arabicPeriod"/>
            </a:pPr>
            <a:r>
              <a:rPr lang="en-GB" altLang="en-US" sz="1800" dirty="0"/>
              <a:t>Degree of civilisation same as Europeans (China, Japan, India), had to accept Christianity on basis of rational persuasion.</a:t>
            </a:r>
          </a:p>
          <a:p>
            <a:pPr marL="457200">
              <a:buFont typeface="+mj-lt"/>
              <a:buAutoNum type="arabicPeriod"/>
            </a:pPr>
            <a:r>
              <a:rPr lang="en-GB" altLang="en-US" sz="1800" dirty="0"/>
              <a:t>Peoples without writing but with sophisticated political organisation (Aztecs, Incas).  They needed a Christian government, but should be given as much freedom as possible</a:t>
            </a:r>
          </a:p>
          <a:p>
            <a:pPr marL="457200">
              <a:buFont typeface="+mj-lt"/>
              <a:buAutoNum type="arabicPeriod"/>
            </a:pPr>
            <a:r>
              <a:rPr lang="en-GB" altLang="en-US" sz="1800" dirty="0"/>
              <a:t>Nomadic and semi-nomadic peoples, indigenous peoples of the South Seas.  Needed to be treated as children, with force wherever necessary.</a:t>
            </a:r>
            <a:endParaRPr lang="en-GB" altLang="zh-CN" sz="1800" dirty="0">
              <a:ea typeface="宋体" panose="02010600030101010101" pitchFamily="2" charset="-122"/>
            </a:endParaRPr>
          </a:p>
        </p:txBody>
      </p:sp>
      <p:sp>
        <p:nvSpPr>
          <p:cNvPr id="2" name="Rectangle 1">
            <a:extLst>
              <a:ext uri="{FF2B5EF4-FFF2-40B4-BE49-F238E27FC236}">
                <a16:creationId xmlns:a16="http://schemas.microsoft.com/office/drawing/2014/main" id="{447587D9-03FE-7644-8AB2-0BBDC8F4297F}"/>
              </a:ext>
            </a:extLst>
          </p:cNvPr>
          <p:cNvSpPr/>
          <p:nvPr/>
        </p:nvSpPr>
        <p:spPr>
          <a:xfrm>
            <a:off x="2425150" y="6368092"/>
            <a:ext cx="6586194" cy="369332"/>
          </a:xfrm>
          <a:prstGeom prst="rect">
            <a:avLst/>
          </a:prstGeom>
        </p:spPr>
        <p:txBody>
          <a:bodyPr wrap="square">
            <a:spAutoFit/>
          </a:bodyPr>
          <a:lstStyle/>
          <a:p>
            <a:r>
              <a:rPr lang="en-GB" dirty="0"/>
              <a:t>José de Acosta (1539-1600): sixteenth-century Spanish Jesuit</a:t>
            </a:r>
            <a:endParaRPr lang="en-US" dirty="0"/>
          </a:p>
        </p:txBody>
      </p:sp>
      <p:pic>
        <p:nvPicPr>
          <p:cNvPr id="9218" name="Picture 2" descr="https://upload.wikimedia.org/wikipedia/commons/0/09/JoseDeAcosta.gif">
            <a:extLst>
              <a:ext uri="{FF2B5EF4-FFF2-40B4-BE49-F238E27FC236}">
                <a16:creationId xmlns:a16="http://schemas.microsoft.com/office/drawing/2014/main" id="{72298F04-F2F0-9F4E-918C-FFC5DAE163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7" y="1632908"/>
            <a:ext cx="3273826" cy="4672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48180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F99163A9-3BBF-764C-B7D1-7A199D04B4AD}"/>
              </a:ext>
            </a:extLst>
          </p:cNvPr>
          <p:cNvSpPr>
            <a:spLocks noGrp="1" noChangeArrowheads="1"/>
          </p:cNvSpPr>
          <p:nvPr>
            <p:ph type="title"/>
          </p:nvPr>
        </p:nvSpPr>
        <p:spPr>
          <a:xfrm>
            <a:off x="457200" y="620688"/>
            <a:ext cx="8229600" cy="1143000"/>
          </a:xfrm>
        </p:spPr>
        <p:txBody>
          <a:bodyPr/>
          <a:lstStyle/>
          <a:p>
            <a:r>
              <a:rPr lang="en-GB" altLang="zh-CN" sz="3200" dirty="0">
                <a:ea typeface="宋体" panose="02010600030101010101" pitchFamily="2" charset="-122"/>
              </a:rPr>
              <a:t>‘Accommodationist’ methods adopted in America influence Jesuit stance in Asia:</a:t>
            </a:r>
          </a:p>
        </p:txBody>
      </p:sp>
      <p:sp>
        <p:nvSpPr>
          <p:cNvPr id="2" name="Rectangle 1">
            <a:extLst>
              <a:ext uri="{FF2B5EF4-FFF2-40B4-BE49-F238E27FC236}">
                <a16:creationId xmlns:a16="http://schemas.microsoft.com/office/drawing/2014/main" id="{418E7759-EEE6-2547-91E4-EDC414CAC956}"/>
              </a:ext>
            </a:extLst>
          </p:cNvPr>
          <p:cNvSpPr/>
          <p:nvPr/>
        </p:nvSpPr>
        <p:spPr>
          <a:xfrm>
            <a:off x="327810" y="1989995"/>
            <a:ext cx="3596918" cy="3477875"/>
          </a:xfrm>
          <a:prstGeom prst="rect">
            <a:avLst/>
          </a:prstGeom>
        </p:spPr>
        <p:txBody>
          <a:bodyPr wrap="square">
            <a:spAutoFit/>
          </a:bodyPr>
          <a:lstStyle/>
          <a:p>
            <a:pPr marL="342900" indent="-342900">
              <a:spcAft>
                <a:spcPts val="0"/>
              </a:spcAft>
              <a:buFontTx/>
              <a:buChar char="-"/>
            </a:pPr>
            <a:r>
              <a:rPr lang="en-GB" sz="2000" dirty="0">
                <a:latin typeface="Times New Roman" panose="02020603050405020304" pitchFamily="18" charset="0"/>
                <a:ea typeface="Calibri" panose="020F0502020204030204" pitchFamily="34" charset="0"/>
                <a:cs typeface="Times New Roman" panose="02020603050405020304" pitchFamily="18" charset="0"/>
              </a:rPr>
              <a:t>Robert Nobili (1577-1656): dresses as a Brahmin in India.</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spcAft>
                <a:spcPts val="0"/>
              </a:spcAft>
              <a:buFontTx/>
              <a:buChar char="-"/>
            </a:pPr>
            <a:r>
              <a:rPr lang="en-GB" sz="2000" dirty="0">
                <a:latin typeface="Times New Roman" panose="02020603050405020304" pitchFamily="18" charset="0"/>
                <a:ea typeface="Calibri" panose="020F0502020204030204" pitchFamily="34" charset="0"/>
                <a:cs typeface="Times New Roman" panose="02020603050405020304" pitchFamily="18" charset="0"/>
              </a:rPr>
              <a:t>Matteo Ricci sees compatibility of Christianity with Chinese Confucian, Daoist and Buddhist customs: believes all of these religions to be part of God’s plan.</a:t>
            </a:r>
          </a:p>
          <a:p>
            <a:pPr marL="342900" indent="-342900">
              <a:spcAft>
                <a:spcPts val="0"/>
              </a:spcAft>
              <a:buFontTx/>
              <a:buChar char="-"/>
            </a:pPr>
            <a:r>
              <a:rPr lang="en-GB" sz="2000" dirty="0">
                <a:latin typeface="Times New Roman" panose="02020603050405020304" pitchFamily="18" charset="0"/>
                <a:ea typeface="Calibri" panose="020F0502020204030204" pitchFamily="34" charset="0"/>
              </a:rPr>
              <a:t>Argues that Confucian ‘ancestor worship’ can be permitted as a civil ceremony.</a:t>
            </a:r>
            <a:r>
              <a:rPr lang="en-GB" sz="2000" dirty="0"/>
              <a:t> </a:t>
            </a:r>
            <a:endParaRPr lang="en-US" sz="2000" dirty="0"/>
          </a:p>
        </p:txBody>
      </p:sp>
      <p:pic>
        <p:nvPicPr>
          <p:cNvPr id="11266" name="Picture 2" descr="Related image">
            <a:extLst>
              <a:ext uri="{FF2B5EF4-FFF2-40B4-BE49-F238E27FC236}">
                <a16:creationId xmlns:a16="http://schemas.microsoft.com/office/drawing/2014/main" id="{CC0CB124-6403-E24A-A07F-6E282B708D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9917" y="1927777"/>
            <a:ext cx="5046273" cy="3602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0622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7042" name="Picture 2" descr="Image result for Matteo Ricci and the Catholic mission to China, 1583-1610">
            <a:extLst>
              <a:ext uri="{FF2B5EF4-FFF2-40B4-BE49-F238E27FC236}">
                <a16:creationId xmlns:a16="http://schemas.microsoft.com/office/drawing/2014/main" id="{D341B18F-97D1-4843-B61E-B4F24B75D8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6584" y="643467"/>
            <a:ext cx="3690831" cy="5571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88681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364664-C7CB-F642-B79A-BC297B1A2AF3}"/>
              </a:ext>
            </a:extLst>
          </p:cNvPr>
          <p:cNvSpPr/>
          <p:nvPr/>
        </p:nvSpPr>
        <p:spPr>
          <a:xfrm>
            <a:off x="2629372" y="1213464"/>
            <a:ext cx="2718048" cy="1477328"/>
          </a:xfrm>
          <a:prstGeom prst="rect">
            <a:avLst/>
          </a:prstGeom>
        </p:spPr>
        <p:txBody>
          <a:bodyPr wrap="square">
            <a:spAutoFit/>
          </a:bodyPr>
          <a:lstStyle/>
          <a:p>
            <a:r>
              <a:rPr lang="en-GB" dirty="0"/>
              <a:t>R. Po-chia Hsia, </a:t>
            </a:r>
            <a:r>
              <a:rPr lang="en-GB" i="1" dirty="0"/>
              <a:t>Matteo Ricci and the Catholic mission to China, 1583-1610 : a short history with documents</a:t>
            </a:r>
            <a:endParaRPr lang="en-US" i="1" dirty="0"/>
          </a:p>
        </p:txBody>
      </p:sp>
      <p:pic>
        <p:nvPicPr>
          <p:cNvPr id="86020" name="Picture 4" descr="https://images-na.ssl-images-amazon.com/images/I/51SPoeBudRL._SX322_BO1,204,203,200_.jpg">
            <a:extLst>
              <a:ext uri="{FF2B5EF4-FFF2-40B4-BE49-F238E27FC236}">
                <a16:creationId xmlns:a16="http://schemas.microsoft.com/office/drawing/2014/main" id="{8A445717-509B-244C-A0B5-8C67573089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674158"/>
            <a:ext cx="2718048" cy="418613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DA7B7F54-83E0-8D45-BDB0-57B6EC3F6A8F}"/>
              </a:ext>
            </a:extLst>
          </p:cNvPr>
          <p:cNvPicPr>
            <a:picLocks noChangeAspect="1"/>
          </p:cNvPicPr>
          <p:nvPr/>
        </p:nvPicPr>
        <p:blipFill>
          <a:blip r:embed="rId3"/>
          <a:stretch>
            <a:fillRect/>
          </a:stretch>
        </p:blipFill>
        <p:spPr>
          <a:xfrm>
            <a:off x="1258020" y="3005673"/>
            <a:ext cx="4089400" cy="1850453"/>
          </a:xfrm>
          <a:prstGeom prst="rect">
            <a:avLst/>
          </a:prstGeom>
        </p:spPr>
      </p:pic>
      <p:sp>
        <p:nvSpPr>
          <p:cNvPr id="4" name="Rectangle 3">
            <a:extLst>
              <a:ext uri="{FF2B5EF4-FFF2-40B4-BE49-F238E27FC236}">
                <a16:creationId xmlns:a16="http://schemas.microsoft.com/office/drawing/2014/main" id="{53C2822C-0A07-E146-97AD-9E9B7BB8611D}"/>
              </a:ext>
            </a:extLst>
          </p:cNvPr>
          <p:cNvSpPr/>
          <p:nvPr/>
        </p:nvSpPr>
        <p:spPr>
          <a:xfrm>
            <a:off x="1258020" y="5301208"/>
            <a:ext cx="7416824" cy="1384995"/>
          </a:xfrm>
          <a:prstGeom prst="rect">
            <a:avLst/>
          </a:prstGeom>
        </p:spPr>
        <p:txBody>
          <a:bodyPr wrap="square">
            <a:spAutoFit/>
          </a:bodyPr>
          <a:lstStyle/>
          <a:p>
            <a:r>
              <a:rPr lang="en-US" sz="1400" dirty="0"/>
              <a:t>http://</a:t>
            </a:r>
            <a:r>
              <a:rPr lang="en-US" sz="1400" dirty="0" err="1"/>
              <a:t>www.myoldmaps.com</a:t>
            </a:r>
            <a:r>
              <a:rPr lang="en-US" sz="1400" dirty="0"/>
              <a:t>/renaissance-maps-1490-1800/441-ricci.pdf</a:t>
            </a:r>
          </a:p>
          <a:p>
            <a:endParaRPr lang="en-US" sz="1400" dirty="0"/>
          </a:p>
          <a:p>
            <a:r>
              <a:rPr lang="en-US" sz="1400" dirty="0"/>
              <a:t>Oxford bibliography on Matteo Ricci:</a:t>
            </a:r>
          </a:p>
          <a:p>
            <a:r>
              <a:rPr lang="en-US" sz="1400" dirty="0"/>
              <a:t>http://0-www.oxfordbibliographies.com.pugwash.lib.warwick.ac.uk/view/document/obo-9780195399301/obo-9780195399301-0076.xml </a:t>
            </a:r>
          </a:p>
          <a:p>
            <a:endParaRPr lang="en-US" sz="1400" dirty="0"/>
          </a:p>
        </p:txBody>
      </p:sp>
    </p:spTree>
    <p:extLst>
      <p:ext uri="{BB962C8B-B14F-4D97-AF65-F5344CB8AC3E}">
        <p14:creationId xmlns:p14="http://schemas.microsoft.com/office/powerpoint/2010/main" val="3763736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BD9FA-5BA2-6D49-BBC3-9546692EF48A}"/>
              </a:ext>
            </a:extLst>
          </p:cNvPr>
          <p:cNvSpPr>
            <a:spLocks noGrp="1"/>
          </p:cNvSpPr>
          <p:nvPr>
            <p:ph type="title"/>
          </p:nvPr>
        </p:nvSpPr>
        <p:spPr/>
        <p:txBody>
          <a:bodyPr/>
          <a:lstStyle/>
          <a:p>
            <a:r>
              <a:rPr lang="en-US" dirty="0"/>
              <a:t>Introductory remarks</a:t>
            </a:r>
          </a:p>
        </p:txBody>
      </p:sp>
      <p:sp>
        <p:nvSpPr>
          <p:cNvPr id="3" name="Content Placeholder 2">
            <a:extLst>
              <a:ext uri="{FF2B5EF4-FFF2-40B4-BE49-F238E27FC236}">
                <a16:creationId xmlns:a16="http://schemas.microsoft.com/office/drawing/2014/main" id="{E28E76B6-7919-0F43-8E41-71351395082B}"/>
              </a:ext>
            </a:extLst>
          </p:cNvPr>
          <p:cNvSpPr>
            <a:spLocks noGrp="1"/>
          </p:cNvSpPr>
          <p:nvPr>
            <p:ph idx="1"/>
          </p:nvPr>
        </p:nvSpPr>
        <p:spPr/>
        <p:txBody>
          <a:bodyPr>
            <a:normAutofit/>
          </a:bodyPr>
          <a:lstStyle/>
          <a:p>
            <a:pPr lvl="1"/>
            <a:r>
              <a:rPr lang="en-US" dirty="0"/>
              <a:t>So far, the theme of belief has been discussed in the European context:</a:t>
            </a:r>
          </a:p>
          <a:p>
            <a:pPr lvl="2"/>
            <a:r>
              <a:rPr lang="en-US" dirty="0"/>
              <a:t>Late medieval piety</a:t>
            </a:r>
          </a:p>
          <a:p>
            <a:pPr lvl="2"/>
            <a:r>
              <a:rPr lang="en-US" dirty="0"/>
              <a:t>Luther and the early reformation</a:t>
            </a:r>
          </a:p>
          <a:p>
            <a:pPr lvl="2"/>
            <a:r>
              <a:rPr lang="en-US" dirty="0"/>
              <a:t>Calvin, Zwingli and the Puritans in Massachusetts</a:t>
            </a:r>
          </a:p>
          <a:p>
            <a:pPr lvl="2"/>
            <a:r>
              <a:rPr lang="en-US" dirty="0"/>
              <a:t>Impact of the Protestant Reformations in Europe</a:t>
            </a:r>
          </a:p>
          <a:p>
            <a:pPr lvl="1"/>
            <a:r>
              <a:rPr lang="en-US" dirty="0"/>
              <a:t>But the Protestant Reformations that took place in Europe also had global consequences:</a:t>
            </a:r>
          </a:p>
          <a:p>
            <a:pPr marL="857250" lvl="2" indent="0">
              <a:buNone/>
            </a:pPr>
            <a:r>
              <a:rPr lang="en-US" dirty="0"/>
              <a:t>The search for converts outside of Europe</a:t>
            </a:r>
          </a:p>
        </p:txBody>
      </p:sp>
    </p:spTree>
    <p:extLst>
      <p:ext uri="{BB962C8B-B14F-4D97-AF65-F5344CB8AC3E}">
        <p14:creationId xmlns:p14="http://schemas.microsoft.com/office/powerpoint/2010/main" val="29800731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86E0DFA8-BD9D-5640-B1D7-533E30895DB9}"/>
              </a:ext>
            </a:extLst>
          </p:cNvPr>
          <p:cNvPicPr>
            <a:picLocks noChangeAspect="1"/>
          </p:cNvPicPr>
          <p:nvPr/>
        </p:nvPicPr>
        <p:blipFill>
          <a:blip r:embed="rId2"/>
          <a:stretch>
            <a:fillRect/>
          </a:stretch>
        </p:blipFill>
        <p:spPr>
          <a:xfrm>
            <a:off x="482600" y="1578547"/>
            <a:ext cx="8178799" cy="3700906"/>
          </a:xfrm>
          <a:prstGeom prst="rect">
            <a:avLst/>
          </a:prstGeom>
        </p:spPr>
      </p:pic>
      <p:sp>
        <p:nvSpPr>
          <p:cNvPr id="3" name="Rectangle 2">
            <a:extLst>
              <a:ext uri="{FF2B5EF4-FFF2-40B4-BE49-F238E27FC236}">
                <a16:creationId xmlns:a16="http://schemas.microsoft.com/office/drawing/2014/main" id="{EECFC969-67F3-4549-AC7E-DB5C3D6CB4EC}"/>
              </a:ext>
            </a:extLst>
          </p:cNvPr>
          <p:cNvSpPr/>
          <p:nvPr/>
        </p:nvSpPr>
        <p:spPr>
          <a:xfrm>
            <a:off x="1636745" y="5644030"/>
            <a:ext cx="5870507" cy="369332"/>
          </a:xfrm>
          <a:prstGeom prst="rect">
            <a:avLst/>
          </a:prstGeom>
        </p:spPr>
        <p:txBody>
          <a:bodyPr wrap="square">
            <a:spAutoFit/>
          </a:bodyPr>
          <a:lstStyle/>
          <a:p>
            <a:r>
              <a:rPr lang="en-US" dirty="0"/>
              <a:t>http://</a:t>
            </a:r>
            <a:r>
              <a:rPr lang="en-US" dirty="0" err="1"/>
              <a:t>enacademic.com</a:t>
            </a:r>
            <a:r>
              <a:rPr lang="en-US" dirty="0"/>
              <a:t>/</a:t>
            </a:r>
            <a:r>
              <a:rPr lang="en-US" dirty="0" err="1"/>
              <a:t>dic.nsf</a:t>
            </a:r>
            <a:r>
              <a:rPr lang="en-US" dirty="0"/>
              <a:t>/</a:t>
            </a:r>
            <a:r>
              <a:rPr lang="en-US" dirty="0" err="1"/>
              <a:t>enwiki</a:t>
            </a:r>
            <a:r>
              <a:rPr lang="en-US" dirty="0"/>
              <a:t>/3932544</a:t>
            </a:r>
          </a:p>
        </p:txBody>
      </p:sp>
    </p:spTree>
    <p:extLst>
      <p:ext uri="{BB962C8B-B14F-4D97-AF65-F5344CB8AC3E}">
        <p14:creationId xmlns:p14="http://schemas.microsoft.com/office/powerpoint/2010/main" val="18470664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CDA51E5-9F87-D949-BAA6-BF3A7C3DDFC0}"/>
              </a:ext>
            </a:extLst>
          </p:cNvPr>
          <p:cNvPicPr>
            <a:picLocks noChangeAspect="1"/>
          </p:cNvPicPr>
          <p:nvPr/>
        </p:nvPicPr>
        <p:blipFill>
          <a:blip r:embed="rId2"/>
          <a:stretch>
            <a:fillRect/>
          </a:stretch>
        </p:blipFill>
        <p:spPr>
          <a:xfrm>
            <a:off x="-2484784" y="0"/>
            <a:ext cx="15534588" cy="7029400"/>
          </a:xfrm>
          <a:prstGeom prst="rect">
            <a:avLst/>
          </a:prstGeom>
        </p:spPr>
      </p:pic>
    </p:spTree>
    <p:extLst>
      <p:ext uri="{BB962C8B-B14F-4D97-AF65-F5344CB8AC3E}">
        <p14:creationId xmlns:p14="http://schemas.microsoft.com/office/powerpoint/2010/main" val="9561373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d1nwfrzxhi18dp.cloudfront.net/uploads/blog/blog_entry/promo_image/15084/BL170731pittman.jpg">
            <a:extLst>
              <a:ext uri="{FF2B5EF4-FFF2-40B4-BE49-F238E27FC236}">
                <a16:creationId xmlns:a16="http://schemas.microsoft.com/office/drawing/2014/main" id="{CDAA3B1C-EB0D-EF40-8CF5-5CC4711030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90663"/>
            <a:ext cx="9144000" cy="387508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C5B7DCB-BC11-0B4E-B0EA-1460C6E156A8}"/>
              </a:ext>
            </a:extLst>
          </p:cNvPr>
          <p:cNvSpPr txBox="1"/>
          <p:nvPr/>
        </p:nvSpPr>
        <p:spPr>
          <a:xfrm>
            <a:off x="308225" y="5805264"/>
            <a:ext cx="8558373" cy="646331"/>
          </a:xfrm>
          <a:prstGeom prst="rect">
            <a:avLst/>
          </a:prstGeom>
          <a:noFill/>
        </p:spPr>
        <p:txBody>
          <a:bodyPr wrap="square" rtlCol="0">
            <a:spAutoFit/>
          </a:bodyPr>
          <a:lstStyle/>
          <a:p>
            <a:r>
              <a:rPr lang="en-US" dirty="0"/>
              <a:t>Jesuits take on official roles at the imperial court. Adam </a:t>
            </a:r>
            <a:r>
              <a:rPr lang="en-US" dirty="0" err="1"/>
              <a:t>Schall</a:t>
            </a:r>
            <a:r>
              <a:rPr lang="en-US" dirty="0"/>
              <a:t> von Bell (middle figure) and </a:t>
            </a:r>
            <a:r>
              <a:rPr lang="en-US" dirty="0" err="1"/>
              <a:t>Ferdinant</a:t>
            </a:r>
            <a:r>
              <a:rPr lang="en-US" dirty="0"/>
              <a:t> </a:t>
            </a:r>
            <a:r>
              <a:rPr lang="en-US" dirty="0" err="1"/>
              <a:t>Verbiest</a:t>
            </a:r>
            <a:r>
              <a:rPr lang="en-US" dirty="0"/>
              <a:t> (left) represented as court astronomers</a:t>
            </a:r>
          </a:p>
        </p:txBody>
      </p:sp>
    </p:spTree>
    <p:extLst>
      <p:ext uri="{BB962C8B-B14F-4D97-AF65-F5344CB8AC3E}">
        <p14:creationId xmlns:p14="http://schemas.microsoft.com/office/powerpoint/2010/main" val="38937534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591DF-E1E3-4346-93A7-98DA2B8CC8F6}"/>
              </a:ext>
            </a:extLst>
          </p:cNvPr>
          <p:cNvSpPr>
            <a:spLocks noGrp="1"/>
          </p:cNvSpPr>
          <p:nvPr>
            <p:ph type="title"/>
          </p:nvPr>
        </p:nvSpPr>
        <p:spPr/>
        <p:txBody>
          <a:bodyPr>
            <a:normAutofit fontScale="90000"/>
          </a:bodyPr>
          <a:lstStyle/>
          <a:p>
            <a:r>
              <a:rPr lang="en-US" dirty="0"/>
              <a:t>Accommodation policy leads to Rites Controversy</a:t>
            </a:r>
          </a:p>
        </p:txBody>
      </p:sp>
      <p:sp>
        <p:nvSpPr>
          <p:cNvPr id="3" name="Content Placeholder 2">
            <a:extLst>
              <a:ext uri="{FF2B5EF4-FFF2-40B4-BE49-F238E27FC236}">
                <a16:creationId xmlns:a16="http://schemas.microsoft.com/office/drawing/2014/main" id="{F2DE7804-4EFB-F242-B98B-1023BF8D8AB9}"/>
              </a:ext>
            </a:extLst>
          </p:cNvPr>
          <p:cNvSpPr>
            <a:spLocks noGrp="1"/>
          </p:cNvSpPr>
          <p:nvPr>
            <p:ph idx="1"/>
          </p:nvPr>
        </p:nvSpPr>
        <p:spPr/>
        <p:txBody>
          <a:bodyPr/>
          <a:lstStyle/>
          <a:p>
            <a:r>
              <a:rPr lang="en-GB" dirty="0"/>
              <a:t>1710-1717: Chinese Rites controversy forces Rome to clamp down on ‘accommodationist’ methods in China</a:t>
            </a:r>
          </a:p>
          <a:p>
            <a:r>
              <a:rPr lang="en-GB" dirty="0"/>
              <a:t>backlash from Chinese Emperor sees all missionaries expelled. </a:t>
            </a:r>
          </a:p>
          <a:p>
            <a:endParaRPr lang="en-US" dirty="0"/>
          </a:p>
        </p:txBody>
      </p:sp>
    </p:spTree>
    <p:extLst>
      <p:ext uri="{BB962C8B-B14F-4D97-AF65-F5344CB8AC3E}">
        <p14:creationId xmlns:p14="http://schemas.microsoft.com/office/powerpoint/2010/main" val="21357975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orld Christianity and Indigenous Experience by David Lindenfeld">
            <a:extLst>
              <a:ext uri="{FF2B5EF4-FFF2-40B4-BE49-F238E27FC236}">
                <a16:creationId xmlns:a16="http://schemas.microsoft.com/office/drawing/2014/main" id="{AC6FF3DA-92B6-684B-8078-71406C3C8E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1781" y="1138630"/>
            <a:ext cx="2286000" cy="3556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E488B25-5F98-5547-AC1D-A5E8EB73066F}"/>
              </a:ext>
            </a:extLst>
          </p:cNvPr>
          <p:cNvSpPr txBox="1"/>
          <p:nvPr/>
        </p:nvSpPr>
        <p:spPr>
          <a:xfrm>
            <a:off x="3816626" y="1993300"/>
            <a:ext cx="4572000" cy="923330"/>
          </a:xfrm>
          <a:prstGeom prst="rect">
            <a:avLst/>
          </a:prstGeom>
          <a:noFill/>
        </p:spPr>
        <p:txBody>
          <a:bodyPr wrap="square">
            <a:spAutoFit/>
          </a:bodyPr>
          <a:lstStyle/>
          <a:p>
            <a:r>
              <a:rPr lang="en-GB" dirty="0"/>
              <a:t>Lindenfeld, David. </a:t>
            </a:r>
            <a:r>
              <a:rPr lang="en-GB" i="1" dirty="0"/>
              <a:t>World Christianity and World Indigenous Experience: A Global History, 1500 - 2000</a:t>
            </a:r>
            <a:r>
              <a:rPr lang="en-GB" dirty="0"/>
              <a:t> (Cambridge, 2021)</a:t>
            </a:r>
            <a:endParaRPr lang="en-US" dirty="0"/>
          </a:p>
        </p:txBody>
      </p:sp>
    </p:spTree>
    <p:extLst>
      <p:ext uri="{BB962C8B-B14F-4D97-AF65-F5344CB8AC3E}">
        <p14:creationId xmlns:p14="http://schemas.microsoft.com/office/powerpoint/2010/main" val="27629298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BD9FA-5BA2-6D49-BBC3-9546692EF48A}"/>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E28E76B6-7919-0F43-8E41-71351395082B}"/>
              </a:ext>
            </a:extLst>
          </p:cNvPr>
          <p:cNvSpPr>
            <a:spLocks noGrp="1"/>
          </p:cNvSpPr>
          <p:nvPr>
            <p:ph idx="1"/>
          </p:nvPr>
        </p:nvSpPr>
        <p:spPr/>
        <p:txBody>
          <a:bodyPr>
            <a:normAutofit/>
          </a:bodyPr>
          <a:lstStyle/>
          <a:p>
            <a:r>
              <a:rPr lang="en-US" dirty="0"/>
              <a:t>Introductory comments</a:t>
            </a:r>
          </a:p>
          <a:p>
            <a:r>
              <a:rPr lang="en-GB" dirty="0"/>
              <a:t>Society of Jesus and ‘propagating’ the Catholic faith in non-Catholic countries</a:t>
            </a:r>
          </a:p>
          <a:p>
            <a:r>
              <a:rPr lang="en-US" dirty="0"/>
              <a:t>Catholicism and the European ‘overseas expansion'</a:t>
            </a:r>
          </a:p>
          <a:p>
            <a:r>
              <a:rPr lang="en-US" dirty="0"/>
              <a:t>Encounters with non-Christians in the Americas</a:t>
            </a:r>
          </a:p>
          <a:p>
            <a:r>
              <a:rPr lang="en-US" dirty="0">
                <a:solidFill>
                  <a:srgbClr val="FF0000"/>
                </a:solidFill>
              </a:rPr>
              <a:t>Yang </a:t>
            </a:r>
            <a:r>
              <a:rPr lang="en-US" dirty="0" err="1">
                <a:solidFill>
                  <a:srgbClr val="FF0000"/>
                </a:solidFill>
              </a:rPr>
              <a:t>Guangxian</a:t>
            </a:r>
            <a:endParaRPr lang="en-US" dirty="0">
              <a:solidFill>
                <a:srgbClr val="FF0000"/>
              </a:solidFill>
            </a:endParaRPr>
          </a:p>
        </p:txBody>
      </p:sp>
    </p:spTree>
    <p:extLst>
      <p:ext uri="{BB962C8B-B14F-4D97-AF65-F5344CB8AC3E}">
        <p14:creationId xmlns:p14="http://schemas.microsoft.com/office/powerpoint/2010/main" val="1063498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DE0A9-1454-014C-A724-3573D4F4C3AF}"/>
              </a:ext>
            </a:extLst>
          </p:cNvPr>
          <p:cNvSpPr>
            <a:spLocks noGrp="1"/>
          </p:cNvSpPr>
          <p:nvPr>
            <p:ph type="title"/>
          </p:nvPr>
        </p:nvSpPr>
        <p:spPr/>
        <p:txBody>
          <a:bodyPr/>
          <a:lstStyle/>
          <a:p>
            <a:r>
              <a:rPr lang="en-US" dirty="0"/>
              <a:t>Yang </a:t>
            </a:r>
            <a:r>
              <a:rPr lang="en-US" dirty="0" err="1"/>
              <a:t>Guangxian</a:t>
            </a:r>
            <a:endParaRPr lang="en-US" dirty="0"/>
          </a:p>
        </p:txBody>
      </p:sp>
      <p:sp>
        <p:nvSpPr>
          <p:cNvPr id="4" name="Text Placeholder 3">
            <a:extLst>
              <a:ext uri="{FF2B5EF4-FFF2-40B4-BE49-F238E27FC236}">
                <a16:creationId xmlns:a16="http://schemas.microsoft.com/office/drawing/2014/main" id="{191A8A27-FA30-5049-B5F9-52F417DC2818}"/>
              </a:ext>
            </a:extLst>
          </p:cNvPr>
          <p:cNvSpPr>
            <a:spLocks noGrp="1"/>
          </p:cNvSpPr>
          <p:nvPr>
            <p:ph type="body" sz="half" idx="2"/>
          </p:nvPr>
        </p:nvSpPr>
        <p:spPr/>
        <p:txBody>
          <a:bodyPr/>
          <a:lstStyle/>
          <a:p>
            <a:r>
              <a:rPr lang="en-GB" dirty="0"/>
              <a:t>1597-1669</a:t>
            </a:r>
          </a:p>
        </p:txBody>
      </p:sp>
      <p:pic>
        <p:nvPicPr>
          <p:cNvPr id="5124" name="Picture 4" descr="楊光先">
            <a:extLst>
              <a:ext uri="{FF2B5EF4-FFF2-40B4-BE49-F238E27FC236}">
                <a16:creationId xmlns:a16="http://schemas.microsoft.com/office/drawing/2014/main" id="{C60C3082-B645-D143-9F88-6425C368851B}"/>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500" b="1250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10506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9F6E0F4-29A3-0844-B44B-77F1DB5B41BF}"/>
              </a:ext>
            </a:extLst>
          </p:cNvPr>
          <p:cNvSpPr txBox="1"/>
          <p:nvPr/>
        </p:nvSpPr>
        <p:spPr>
          <a:xfrm>
            <a:off x="1570382" y="1634630"/>
            <a:ext cx="5635487" cy="2862322"/>
          </a:xfrm>
          <a:prstGeom prst="rect">
            <a:avLst/>
          </a:prstGeom>
          <a:noFill/>
        </p:spPr>
        <p:txBody>
          <a:bodyPr wrap="square">
            <a:spAutoFit/>
          </a:bodyPr>
          <a:lstStyle/>
          <a:p>
            <a:r>
              <a:rPr lang="en-US" dirty="0">
                <a:latin typeface="Baskerville" panose="02020502070401020303" pitchFamily="18" charset="0"/>
                <a:ea typeface="Baskerville" panose="02020502070401020303" pitchFamily="18" charset="0"/>
              </a:rPr>
              <a:t>PRIMARY SOURCE:</a:t>
            </a:r>
          </a:p>
          <a:p>
            <a:r>
              <a:rPr lang="en-US" dirty="0">
                <a:latin typeface="Baskerville" panose="02020502070401020303" pitchFamily="18" charset="0"/>
                <a:ea typeface="Baskerville" panose="02020502070401020303" pitchFamily="18" charset="0"/>
              </a:rPr>
              <a:t>‘I cannot do otherwise’ by Yang </a:t>
            </a:r>
            <a:r>
              <a:rPr lang="en-US" dirty="0" err="1">
                <a:latin typeface="Baskerville" panose="02020502070401020303" pitchFamily="18" charset="0"/>
                <a:ea typeface="Baskerville" panose="02020502070401020303" pitchFamily="18" charset="0"/>
              </a:rPr>
              <a:t>Guangxian</a:t>
            </a:r>
            <a:r>
              <a:rPr lang="en-US" dirty="0">
                <a:latin typeface="Baskerville" panose="02020502070401020303" pitchFamily="18" charset="0"/>
                <a:ea typeface="Baskerville" panose="02020502070401020303" pitchFamily="18" charset="0"/>
              </a:rPr>
              <a:t>.</a:t>
            </a:r>
          </a:p>
          <a:p>
            <a:endParaRPr lang="en-US" dirty="0">
              <a:latin typeface="Baskerville" panose="02020502070401020303" pitchFamily="18" charset="0"/>
              <a:ea typeface="Baskerville" panose="02020502070401020303" pitchFamily="18" charset="0"/>
            </a:endParaRPr>
          </a:p>
          <a:p>
            <a:endParaRPr lang="en-US" dirty="0">
              <a:latin typeface="Baskerville" panose="02020502070401020303" pitchFamily="18" charset="0"/>
              <a:ea typeface="Baskerville" panose="02020502070401020303" pitchFamily="18" charset="0"/>
            </a:endParaRPr>
          </a:p>
          <a:p>
            <a:r>
              <a:rPr lang="en-US" dirty="0">
                <a:latin typeface="Baskerville" panose="02020502070401020303" pitchFamily="18" charset="0"/>
                <a:ea typeface="Baskerville" panose="02020502070401020303" pitchFamily="18" charset="0"/>
              </a:rPr>
              <a:t>Questions about the source:</a:t>
            </a:r>
          </a:p>
          <a:p>
            <a:pPr marL="285750" indent="-285750">
              <a:buFont typeface="Arial" panose="020B0604020202020204" pitchFamily="34" charset="0"/>
              <a:buChar char="•"/>
            </a:pPr>
            <a:r>
              <a:rPr lang="en-US" dirty="0">
                <a:latin typeface="Baskerville" panose="02020502070401020303" pitchFamily="18" charset="0"/>
                <a:ea typeface="Baskerville" panose="02020502070401020303" pitchFamily="18" charset="0"/>
              </a:rPr>
              <a:t>who was Yang </a:t>
            </a:r>
            <a:r>
              <a:rPr lang="en-US" dirty="0" err="1">
                <a:latin typeface="Baskerville" panose="02020502070401020303" pitchFamily="18" charset="0"/>
                <a:ea typeface="Baskerville" panose="02020502070401020303" pitchFamily="18" charset="0"/>
              </a:rPr>
              <a:t>Guangxian</a:t>
            </a:r>
            <a:r>
              <a:rPr lang="en-US" dirty="0">
                <a:latin typeface="Baskerville" panose="02020502070401020303" pitchFamily="18" charset="0"/>
                <a:ea typeface="Baskerville" panose="02020502070401020303" pitchFamily="18" charset="0"/>
              </a:rPr>
              <a:t>? What strikes you about his family background?</a:t>
            </a:r>
          </a:p>
          <a:p>
            <a:pPr marL="285750" indent="-285750">
              <a:buFont typeface="Arial" panose="020B0604020202020204" pitchFamily="34" charset="0"/>
              <a:buChar char="•"/>
            </a:pPr>
            <a:r>
              <a:rPr lang="en-US" dirty="0">
                <a:latin typeface="Baskerville" panose="02020502070401020303" pitchFamily="18" charset="0"/>
                <a:ea typeface="Baskerville" panose="02020502070401020303" pitchFamily="18" charset="0"/>
              </a:rPr>
              <a:t>why would Yang be critical of the Jesuits and their presence at the imperial court?</a:t>
            </a:r>
          </a:p>
          <a:p>
            <a:pPr marL="285750" indent="-285750">
              <a:buFont typeface="Arial" panose="020B0604020202020204" pitchFamily="34" charset="0"/>
              <a:buChar char="•"/>
            </a:pPr>
            <a:r>
              <a:rPr lang="en-US" dirty="0">
                <a:latin typeface="Baskerville" panose="02020502070401020303" pitchFamily="18" charset="0"/>
                <a:ea typeface="Baskerville" panose="02020502070401020303" pitchFamily="18" charset="0"/>
              </a:rPr>
              <a:t>on what grounds does Yang criticize Christianity?</a:t>
            </a:r>
          </a:p>
        </p:txBody>
      </p:sp>
    </p:spTree>
    <p:extLst>
      <p:ext uri="{BB962C8B-B14F-4D97-AF65-F5344CB8AC3E}">
        <p14:creationId xmlns:p14="http://schemas.microsoft.com/office/powerpoint/2010/main" val="3954759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854EE75-74D9-AE4F-A86D-8AEB921DA0E8}"/>
              </a:ext>
            </a:extLst>
          </p:cNvPr>
          <p:cNvSpPr>
            <a:spLocks noGrp="1"/>
          </p:cNvSpPr>
          <p:nvPr>
            <p:ph type="title"/>
          </p:nvPr>
        </p:nvSpPr>
        <p:spPr/>
        <p:txBody>
          <a:bodyPr>
            <a:normAutofit/>
          </a:bodyPr>
          <a:lstStyle/>
          <a:p>
            <a:r>
              <a:rPr lang="en-US" dirty="0"/>
              <a:t>Yang </a:t>
            </a:r>
            <a:r>
              <a:rPr lang="en-US" dirty="0" err="1"/>
              <a:t>Guangxian</a:t>
            </a:r>
            <a:r>
              <a:rPr lang="en-US" dirty="0"/>
              <a:t> </a:t>
            </a:r>
            <a:r>
              <a:rPr lang="en-GB" dirty="0"/>
              <a:t>(1597-1669)</a:t>
            </a:r>
            <a:endParaRPr lang="en-US" dirty="0"/>
          </a:p>
        </p:txBody>
      </p:sp>
      <p:sp>
        <p:nvSpPr>
          <p:cNvPr id="6" name="Content Placeholder 5">
            <a:extLst>
              <a:ext uri="{FF2B5EF4-FFF2-40B4-BE49-F238E27FC236}">
                <a16:creationId xmlns:a16="http://schemas.microsoft.com/office/drawing/2014/main" id="{DCF9893D-9F62-FD4F-A78C-77737E5E3E9E}"/>
              </a:ext>
            </a:extLst>
          </p:cNvPr>
          <p:cNvSpPr>
            <a:spLocks noGrp="1"/>
          </p:cNvSpPr>
          <p:nvPr>
            <p:ph idx="1"/>
          </p:nvPr>
        </p:nvSpPr>
        <p:spPr>
          <a:xfrm>
            <a:off x="457200" y="1600200"/>
            <a:ext cx="3902149" cy="4525963"/>
          </a:xfrm>
        </p:spPr>
        <p:txBody>
          <a:bodyPr>
            <a:normAutofit fontScale="62500" lnSpcReduction="20000"/>
          </a:bodyPr>
          <a:lstStyle/>
          <a:p>
            <a:r>
              <a:rPr lang="en-US" dirty="0"/>
              <a:t>Scholar-official, trained in Confucian classics</a:t>
            </a:r>
          </a:p>
          <a:p>
            <a:r>
              <a:rPr lang="en-US" dirty="0"/>
              <a:t>Led the opposition to Christianity</a:t>
            </a:r>
          </a:p>
          <a:p>
            <a:r>
              <a:rPr lang="en-US" dirty="0"/>
              <a:t>Targeted Adam </a:t>
            </a:r>
            <a:r>
              <a:rPr lang="en-US" dirty="0" err="1"/>
              <a:t>Schall</a:t>
            </a:r>
            <a:r>
              <a:rPr lang="en-US" dirty="0"/>
              <a:t> von Bell, who served at court in the Bureau of Astronomy and had demanded all members of the bureau convert to Christianity. </a:t>
            </a:r>
          </a:p>
          <a:p>
            <a:r>
              <a:rPr lang="en-US" dirty="0"/>
              <a:t>Yang </a:t>
            </a:r>
            <a:r>
              <a:rPr lang="en-US" dirty="0" err="1"/>
              <a:t>Guangxian’s</a:t>
            </a:r>
            <a:r>
              <a:rPr lang="en-US" dirty="0"/>
              <a:t> accusations of Adam </a:t>
            </a:r>
            <a:r>
              <a:rPr lang="en-US" dirty="0" err="1"/>
              <a:t>Schall</a:t>
            </a:r>
            <a:r>
              <a:rPr lang="en-US" dirty="0"/>
              <a:t> von Bell severely damaged the reputation of the Jesuits</a:t>
            </a:r>
          </a:p>
          <a:p>
            <a:r>
              <a:rPr lang="en-US" dirty="0"/>
              <a:t>‘</a:t>
            </a:r>
            <a:r>
              <a:rPr lang="en-GB" dirty="0"/>
              <a:t>One Adam having driven us out of Paradise, another has driven us out of China'. </a:t>
            </a:r>
          </a:p>
          <a:p>
            <a:endParaRPr lang="en-US" dirty="0"/>
          </a:p>
        </p:txBody>
      </p:sp>
      <p:pic>
        <p:nvPicPr>
          <p:cNvPr id="7" name="Picture 4" descr="楊光先">
            <a:extLst>
              <a:ext uri="{FF2B5EF4-FFF2-40B4-BE49-F238E27FC236}">
                <a16:creationId xmlns:a16="http://schemas.microsoft.com/office/drawing/2014/main" id="{288FA22D-74DC-8244-A7EB-4009B87306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2500" b="12500"/>
          <a:stretch>
            <a:fillRect/>
          </a:stretch>
        </p:blipFill>
        <p:spPr bwMode="auto">
          <a:xfrm>
            <a:off x="4516967" y="1600200"/>
            <a:ext cx="4169833" cy="3127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08357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854EE75-74D9-AE4F-A86D-8AEB921DA0E8}"/>
              </a:ext>
            </a:extLst>
          </p:cNvPr>
          <p:cNvSpPr>
            <a:spLocks noGrp="1"/>
          </p:cNvSpPr>
          <p:nvPr>
            <p:ph type="title"/>
          </p:nvPr>
        </p:nvSpPr>
        <p:spPr/>
        <p:txBody>
          <a:bodyPr>
            <a:normAutofit fontScale="90000"/>
          </a:bodyPr>
          <a:lstStyle/>
          <a:p>
            <a:r>
              <a:rPr lang="en-US" dirty="0"/>
              <a:t>Yang </a:t>
            </a:r>
            <a:r>
              <a:rPr lang="en-US" dirty="0" err="1"/>
              <a:t>Guangxian</a:t>
            </a:r>
            <a:br>
              <a:rPr lang="en-US" dirty="0"/>
            </a:br>
            <a:r>
              <a:rPr lang="en-US" i="1" dirty="0"/>
              <a:t>Bu de </a:t>
            </a:r>
            <a:r>
              <a:rPr lang="en-US" i="1" dirty="0" err="1"/>
              <a:t>yi</a:t>
            </a:r>
            <a:r>
              <a:rPr lang="en-US" dirty="0"/>
              <a:t> (‘I cannot do otherwise’)</a:t>
            </a:r>
          </a:p>
        </p:txBody>
      </p:sp>
      <p:sp>
        <p:nvSpPr>
          <p:cNvPr id="6" name="Content Placeholder 5">
            <a:extLst>
              <a:ext uri="{FF2B5EF4-FFF2-40B4-BE49-F238E27FC236}">
                <a16:creationId xmlns:a16="http://schemas.microsoft.com/office/drawing/2014/main" id="{DCF9893D-9F62-FD4F-A78C-77737E5E3E9E}"/>
              </a:ext>
            </a:extLst>
          </p:cNvPr>
          <p:cNvSpPr>
            <a:spLocks noGrp="1"/>
          </p:cNvSpPr>
          <p:nvPr>
            <p:ph idx="1"/>
          </p:nvPr>
        </p:nvSpPr>
        <p:spPr>
          <a:xfrm>
            <a:off x="457200" y="1961707"/>
            <a:ext cx="4401683" cy="4525963"/>
          </a:xfrm>
        </p:spPr>
        <p:txBody>
          <a:bodyPr>
            <a:normAutofit fontScale="77500" lnSpcReduction="20000"/>
          </a:bodyPr>
          <a:lstStyle/>
          <a:p>
            <a:r>
              <a:rPr lang="en-US" dirty="0"/>
              <a:t>Takes issue with the Jesuits’ attempt to identify a shared origin for Christians and Chinese</a:t>
            </a:r>
          </a:p>
          <a:p>
            <a:r>
              <a:rPr lang="en-US" dirty="0"/>
              <a:t>Identifies elements in Christian stories that don’t sit well with Confucian values (Christ’s critique of the state; crucifixion of Christ; Mary’s unmarried status)</a:t>
            </a:r>
          </a:p>
          <a:p>
            <a:r>
              <a:rPr lang="en-US" dirty="0"/>
              <a:t>Lack of recognition for importance of ancestor worship</a:t>
            </a:r>
          </a:p>
        </p:txBody>
      </p:sp>
      <p:pic>
        <p:nvPicPr>
          <p:cNvPr id="7" name="Picture 4" descr="楊光先">
            <a:extLst>
              <a:ext uri="{FF2B5EF4-FFF2-40B4-BE49-F238E27FC236}">
                <a16:creationId xmlns:a16="http://schemas.microsoft.com/office/drawing/2014/main" id="{288FA22D-74DC-8244-A7EB-4009B87306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2500" b="12500"/>
          <a:stretch>
            <a:fillRect/>
          </a:stretch>
        </p:blipFill>
        <p:spPr bwMode="auto">
          <a:xfrm>
            <a:off x="4821767" y="1979612"/>
            <a:ext cx="3865033" cy="2898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8007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E66EF4B-4FA4-F24B-A279-CC81642E2956}"/>
              </a:ext>
            </a:extLst>
          </p:cNvPr>
          <p:cNvSpPr txBox="1"/>
          <p:nvPr/>
        </p:nvSpPr>
        <p:spPr>
          <a:xfrm>
            <a:off x="1003852" y="1888436"/>
            <a:ext cx="7494105" cy="1200329"/>
          </a:xfrm>
          <a:prstGeom prst="rect">
            <a:avLst/>
          </a:prstGeom>
          <a:noFill/>
        </p:spPr>
        <p:txBody>
          <a:bodyPr wrap="square">
            <a:spAutoFit/>
          </a:bodyPr>
          <a:lstStyle/>
          <a:p>
            <a:r>
              <a:rPr lang="en-GB" dirty="0">
                <a:latin typeface="Baskerville" panose="02020502070401020303" pitchFamily="18" charset="0"/>
                <a:ea typeface="Baskerville" panose="02020502070401020303" pitchFamily="18" charset="0"/>
              </a:rPr>
              <a:t>Seminar question:</a:t>
            </a:r>
          </a:p>
          <a:p>
            <a:endParaRPr lang="en-GB" dirty="0">
              <a:latin typeface="Baskerville" panose="02020502070401020303" pitchFamily="18" charset="0"/>
              <a:ea typeface="Baskerville" panose="02020502070401020303" pitchFamily="18" charset="0"/>
            </a:endParaRPr>
          </a:p>
          <a:p>
            <a:r>
              <a:rPr lang="en-GB" dirty="0">
                <a:latin typeface="Baskerville" panose="02020502070401020303" pitchFamily="18" charset="0"/>
                <a:ea typeface="Baskerville" panose="02020502070401020303" pitchFamily="18" charset="0"/>
              </a:rPr>
              <a:t>In what ways and to what extent was the Catholic Reformation a global phenomenon?</a:t>
            </a:r>
            <a:endParaRPr lang="en-US"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2398199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700FB-9290-EB41-9D7F-019A882BD318}"/>
              </a:ext>
            </a:extLst>
          </p:cNvPr>
          <p:cNvSpPr>
            <a:spLocks noGrp="1"/>
          </p:cNvSpPr>
          <p:nvPr>
            <p:ph type="title"/>
          </p:nvPr>
        </p:nvSpPr>
        <p:spPr>
          <a:xfrm>
            <a:off x="457200" y="0"/>
            <a:ext cx="8229600" cy="1143000"/>
          </a:xfrm>
        </p:spPr>
        <p:txBody>
          <a:bodyPr>
            <a:normAutofit/>
          </a:bodyPr>
          <a:lstStyle/>
          <a:p>
            <a:r>
              <a:rPr lang="en-US" sz="3600" dirty="0"/>
              <a:t>Introductory remarks</a:t>
            </a:r>
          </a:p>
        </p:txBody>
      </p:sp>
      <p:sp>
        <p:nvSpPr>
          <p:cNvPr id="3" name="Content Placeholder 2">
            <a:extLst>
              <a:ext uri="{FF2B5EF4-FFF2-40B4-BE49-F238E27FC236}">
                <a16:creationId xmlns:a16="http://schemas.microsoft.com/office/drawing/2014/main" id="{1A72014C-E082-2049-A708-1759FFB187BC}"/>
              </a:ext>
            </a:extLst>
          </p:cNvPr>
          <p:cNvSpPr>
            <a:spLocks noGrp="1"/>
          </p:cNvSpPr>
          <p:nvPr>
            <p:ph idx="1"/>
          </p:nvPr>
        </p:nvSpPr>
        <p:spPr>
          <a:xfrm>
            <a:off x="457200" y="1033670"/>
            <a:ext cx="4572760" cy="5092493"/>
          </a:xfrm>
        </p:spPr>
        <p:txBody>
          <a:bodyPr>
            <a:normAutofit/>
          </a:bodyPr>
          <a:lstStyle/>
          <a:p>
            <a:pPr marL="0" indent="0">
              <a:buNone/>
            </a:pPr>
            <a:r>
              <a:rPr lang="en-GB" sz="2400" dirty="0"/>
              <a:t>Catholicism was in ‘bad shape’ &gt; change was needed:</a:t>
            </a:r>
          </a:p>
          <a:p>
            <a:pPr marL="457200" lvl="1" indent="0">
              <a:buNone/>
            </a:pPr>
            <a:r>
              <a:rPr lang="en-GB" sz="2400" dirty="0"/>
              <a:t>Institutional reform</a:t>
            </a:r>
          </a:p>
          <a:p>
            <a:pPr marL="457200" lvl="1" indent="0">
              <a:buNone/>
            </a:pPr>
            <a:r>
              <a:rPr lang="en-GB" sz="2400" dirty="0"/>
              <a:t>‘Cultural’ reform; reform of Catholic practice</a:t>
            </a:r>
          </a:p>
          <a:p>
            <a:pPr marL="457200" lvl="1" indent="0">
              <a:buNone/>
            </a:pPr>
            <a:r>
              <a:rPr lang="en-GB" sz="2400" dirty="0"/>
              <a:t>Overseas mission</a:t>
            </a:r>
          </a:p>
        </p:txBody>
      </p:sp>
      <p:pic>
        <p:nvPicPr>
          <p:cNvPr id="3074" name="Picture 2">
            <a:extLst>
              <a:ext uri="{FF2B5EF4-FFF2-40B4-BE49-F238E27FC236}">
                <a16:creationId xmlns:a16="http://schemas.microsoft.com/office/drawing/2014/main" id="{FD10E377-E630-754F-A3E7-F8BB3857550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615" t="59420"/>
          <a:stretch/>
        </p:blipFill>
        <p:spPr bwMode="auto">
          <a:xfrm>
            <a:off x="465385" y="3558209"/>
            <a:ext cx="4106615" cy="302515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97235DC5-6CD8-AD47-8D4A-63B04919DFC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0338"/>
          <a:stretch/>
        </p:blipFill>
        <p:spPr bwMode="auto">
          <a:xfrm>
            <a:off x="4651960" y="2097157"/>
            <a:ext cx="4297538" cy="4486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7775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BD9FA-5BA2-6D49-BBC3-9546692EF48A}"/>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E28E76B6-7919-0F43-8E41-71351395082B}"/>
              </a:ext>
            </a:extLst>
          </p:cNvPr>
          <p:cNvSpPr>
            <a:spLocks noGrp="1"/>
          </p:cNvSpPr>
          <p:nvPr>
            <p:ph idx="1"/>
          </p:nvPr>
        </p:nvSpPr>
        <p:spPr/>
        <p:txBody>
          <a:bodyPr>
            <a:normAutofit/>
          </a:bodyPr>
          <a:lstStyle/>
          <a:p>
            <a:r>
              <a:rPr lang="en-US" dirty="0"/>
              <a:t>Introductory comments</a:t>
            </a:r>
          </a:p>
          <a:p>
            <a:r>
              <a:rPr lang="en-GB" dirty="0">
                <a:solidFill>
                  <a:srgbClr val="FF0000"/>
                </a:solidFill>
              </a:rPr>
              <a:t>‘Propagating’ the Catholic faith in non-Catholic countries and the Society of Jesus</a:t>
            </a:r>
          </a:p>
          <a:p>
            <a:r>
              <a:rPr lang="en-US" dirty="0"/>
              <a:t>Catholicism and the European ‘overseas expansion'</a:t>
            </a:r>
          </a:p>
          <a:p>
            <a:r>
              <a:rPr lang="en-US" dirty="0"/>
              <a:t>Encounters with non-Christians</a:t>
            </a:r>
          </a:p>
          <a:p>
            <a:r>
              <a:rPr lang="en-US" dirty="0"/>
              <a:t>Yang </a:t>
            </a:r>
            <a:r>
              <a:rPr lang="en-US" dirty="0" err="1"/>
              <a:t>Guangxian</a:t>
            </a:r>
            <a:endParaRPr lang="en-US" dirty="0"/>
          </a:p>
        </p:txBody>
      </p:sp>
    </p:spTree>
    <p:extLst>
      <p:ext uri="{BB962C8B-B14F-4D97-AF65-F5344CB8AC3E}">
        <p14:creationId xmlns:p14="http://schemas.microsoft.com/office/powerpoint/2010/main" val="3183464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22151-F0D1-F445-8CFA-3F90C9180D1F}"/>
              </a:ext>
            </a:extLst>
          </p:cNvPr>
          <p:cNvSpPr>
            <a:spLocks noGrp="1"/>
          </p:cNvSpPr>
          <p:nvPr>
            <p:ph type="title"/>
          </p:nvPr>
        </p:nvSpPr>
        <p:spPr>
          <a:xfrm>
            <a:off x="448839" y="86081"/>
            <a:ext cx="3840085" cy="1692794"/>
          </a:xfrm>
        </p:spPr>
        <p:txBody>
          <a:bodyPr>
            <a:normAutofit/>
          </a:bodyPr>
          <a:lstStyle/>
          <a:p>
            <a:pPr>
              <a:lnSpc>
                <a:spcPct val="90000"/>
              </a:lnSpc>
            </a:pPr>
            <a:r>
              <a:rPr lang="en-GB" sz="3100" dirty="0"/>
              <a:t>‘Propagating’ the Catholic faith in non-Catholic countries</a:t>
            </a:r>
            <a:endParaRPr lang="en-US" sz="3100" dirty="0"/>
          </a:p>
        </p:txBody>
      </p:sp>
      <p:sp>
        <p:nvSpPr>
          <p:cNvPr id="3" name="Content Placeholder 2">
            <a:extLst>
              <a:ext uri="{FF2B5EF4-FFF2-40B4-BE49-F238E27FC236}">
                <a16:creationId xmlns:a16="http://schemas.microsoft.com/office/drawing/2014/main" id="{C3748182-321C-AB43-B4B2-219C29084CDE}"/>
              </a:ext>
            </a:extLst>
          </p:cNvPr>
          <p:cNvSpPr>
            <a:spLocks noGrp="1"/>
          </p:cNvSpPr>
          <p:nvPr>
            <p:ph idx="1"/>
          </p:nvPr>
        </p:nvSpPr>
        <p:spPr>
          <a:xfrm>
            <a:off x="328626" y="1903603"/>
            <a:ext cx="4080510" cy="3917803"/>
          </a:xfrm>
        </p:spPr>
        <p:txBody>
          <a:bodyPr>
            <a:noAutofit/>
          </a:bodyPr>
          <a:lstStyle/>
          <a:p>
            <a:r>
              <a:rPr lang="en-US" sz="2400" dirty="0"/>
              <a:t>Establishment of several new orders (incl. </a:t>
            </a:r>
            <a:r>
              <a:rPr lang="en-GB" altLang="en-US" sz="2400" dirty="0"/>
              <a:t>Ursulines, Capuchins, Franciscans, Jesuits)</a:t>
            </a:r>
          </a:p>
          <a:p>
            <a:r>
              <a:rPr lang="en-GB" altLang="zh-CN" sz="2400" dirty="0">
                <a:ea typeface="宋体" panose="02010600030101010101" pitchFamily="2" charset="-122"/>
              </a:rPr>
              <a:t>Ambitious campaigns of Christian evangelization overseas</a:t>
            </a:r>
          </a:p>
          <a:p>
            <a:r>
              <a:rPr lang="en-GB" altLang="en-US" sz="2400" dirty="0">
                <a:ea typeface="宋体" panose="02010600030101010101" pitchFamily="2" charset="-122"/>
              </a:rPr>
              <a:t>Adherence to the Treaty of Tordesillas</a:t>
            </a:r>
            <a:endParaRPr lang="en-GB" altLang="en-US" sz="2400" dirty="0"/>
          </a:p>
        </p:txBody>
      </p:sp>
      <p:pic>
        <p:nvPicPr>
          <p:cNvPr id="4" name="Picture 4" descr="ignatius-loyola">
            <a:extLst>
              <a:ext uri="{FF2B5EF4-FFF2-40B4-BE49-F238E27FC236}">
                <a16:creationId xmlns:a16="http://schemas.microsoft.com/office/drawing/2014/main" id="{C2460B92-1915-E046-84F3-BC5E0C6FC2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4955"/>
          <a:stretch/>
        </p:blipFill>
        <p:spPr bwMode="auto">
          <a:xfrm>
            <a:off x="4409136" y="10"/>
            <a:ext cx="4734863"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7914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Rectangle 73">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97661" y="280374"/>
            <a:ext cx="8579095"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09763" y="433545"/>
            <a:ext cx="8354890" cy="930447"/>
          </a:xfrm>
          <a:prstGeom prst="rect">
            <a:avLst/>
          </a:prstGeom>
        </p:spPr>
        <p:txBody>
          <a:bodyPr vert="horz" lIns="91440" tIns="45720" rIns="91440" bIns="45720" rtlCol="0" anchor="b">
            <a:normAutofit/>
          </a:bodyPr>
          <a:lstStyle/>
          <a:p>
            <a:pPr marL="0" marR="0" lvl="0" indent="0" algn="ctr" defTabSz="914400" fontAlgn="base">
              <a:lnSpc>
                <a:spcPct val="90000"/>
              </a:lnSpc>
              <a:spcBef>
                <a:spcPct val="0"/>
              </a:spcBef>
              <a:spcAft>
                <a:spcPts val="600"/>
              </a:spcAft>
              <a:buClrTx/>
              <a:buSzTx/>
              <a:tabLst/>
              <a:defRPr/>
            </a:pPr>
            <a:r>
              <a:rPr kumimoji="0" lang="en-US" sz="4700" b="0" i="0" u="none" strike="noStrike" cap="none" spc="0" normalizeH="0" baseline="0" noProof="0">
                <a:ln>
                  <a:noFill/>
                </a:ln>
                <a:solidFill>
                  <a:srgbClr val="FFFFFF"/>
                </a:solidFill>
                <a:effectLst/>
                <a:uLnTx/>
                <a:uFillTx/>
                <a:latin typeface="+mj-lt"/>
                <a:ea typeface="+mj-ea"/>
                <a:cs typeface="+mj-cs"/>
              </a:rPr>
              <a:t>Treaty of Tordesillas (1494)</a:t>
            </a:r>
          </a:p>
        </p:txBody>
      </p:sp>
      <p:cxnSp>
        <p:nvCxnSpPr>
          <p:cNvPr id="76" name="Straight Connector 75">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72558" y="1522292"/>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16388" name="Picture 4"/>
          <p:cNvPicPr>
            <a:picLocks noChangeAspect="1"/>
          </p:cNvPicPr>
          <p:nvPr/>
        </p:nvPicPr>
        <p:blipFill>
          <a:blip r:embed="rId3" cstate="print"/>
          <a:stretch>
            <a:fillRect/>
          </a:stretch>
        </p:blipFill>
        <p:spPr bwMode="auto">
          <a:xfrm>
            <a:off x="845501" y="2426818"/>
            <a:ext cx="2898286" cy="3997637"/>
          </a:xfrm>
          <a:prstGeom prst="rect">
            <a:avLst/>
          </a:prstGeom>
          <a:noFill/>
        </p:spPr>
      </p:pic>
      <p:cxnSp>
        <p:nvCxnSpPr>
          <p:cNvPr id="78" name="Straight Connector 77">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8720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16386" name="Picture 4" descr="Tra%20Tordesillas"/>
          <p:cNvPicPr>
            <a:picLocks noChangeAspect="1" noChangeArrowheads="1"/>
          </p:cNvPicPr>
          <p:nvPr/>
        </p:nvPicPr>
        <p:blipFill>
          <a:blip r:embed="rId4" cstate="print"/>
          <a:srcRect l="2765" t="2754" r="2156" b="2754"/>
          <a:stretch>
            <a:fillRect/>
          </a:stretch>
        </p:blipFill>
        <p:spPr bwMode="auto">
          <a:xfrm>
            <a:off x="5346206" y="2426818"/>
            <a:ext cx="3067134" cy="3997637"/>
          </a:xfrm>
          <a:prstGeom prst="rect">
            <a:avLst/>
          </a:prstGeom>
          <a:noFill/>
        </p:spPr>
      </p:pic>
      <p:sp>
        <p:nvSpPr>
          <p:cNvPr id="16389" name="Slide Number Placeholder 2"/>
          <p:cNvSpPr>
            <a:spLocks noGrp="1"/>
          </p:cNvSpPr>
          <p:nvPr>
            <p:ph type="sldNum" sz="quarter" idx="12"/>
          </p:nvPr>
        </p:nvSpPr>
        <p:spPr>
          <a:xfrm>
            <a:off x="6452507" y="6522430"/>
            <a:ext cx="2057400" cy="347472"/>
          </a:xfrm>
        </p:spPr>
        <p:txBody>
          <a:bodyPr vert="horz" lIns="91440" tIns="45720" rIns="91440" bIns="45720" rtlCol="0" anchor="ctr">
            <a:normAutofit/>
          </a:bodyPr>
          <a:lstStyle/>
          <a:p>
            <a:pPr marR="0" lvl="0" indent="0" defTabSz="914400" fontAlgn="base">
              <a:spcBef>
                <a:spcPct val="0"/>
              </a:spcBef>
              <a:spcAft>
                <a:spcPts val="600"/>
              </a:spcAft>
              <a:buClrTx/>
              <a:buSzTx/>
              <a:buFontTx/>
              <a:buNone/>
              <a:tabLst/>
              <a:defRPr/>
            </a:pPr>
            <a:fld id="{E00E699A-90DF-4649-A493-8554DA50A5CB}" type="slidenum">
              <a:rPr kumimoji="0" lang="en-US" altLang="en-US" sz="1200" b="0" i="0" u="none" strike="noStrike" cap="none" spc="0" normalizeH="0" baseline="0" noProof="0">
                <a:ln>
                  <a:noFill/>
                </a:ln>
                <a:solidFill>
                  <a:srgbClr val="898989"/>
                </a:solidFill>
                <a:effectLst/>
                <a:uLnTx/>
                <a:uFillTx/>
              </a:rPr>
              <a:pPr marR="0" lvl="0" indent="0" defTabSz="914400" fontAlgn="base">
                <a:spcBef>
                  <a:spcPct val="0"/>
                </a:spcBef>
                <a:spcAft>
                  <a:spcPts val="600"/>
                </a:spcAft>
                <a:buClrTx/>
                <a:buSzTx/>
                <a:buFontTx/>
                <a:buNone/>
                <a:tabLst/>
                <a:defRPr/>
              </a:pPr>
              <a:t>9</a:t>
            </a:fld>
            <a:endParaRPr kumimoji="0" lang="en-US" altLang="en-US" sz="1200" b="0" i="0" u="none" strike="noStrike" cap="none" spc="0" normalizeH="0" baseline="0" noProof="0">
              <a:ln>
                <a:noFill/>
              </a:ln>
              <a:solidFill>
                <a:srgbClr val="898989"/>
              </a:solidFill>
              <a:effectLst/>
              <a:uLnTx/>
              <a:uFillTx/>
            </a:endParaRPr>
          </a:p>
        </p:txBody>
      </p:sp>
    </p:spTree>
    <p:extLst>
      <p:ext uri="{BB962C8B-B14F-4D97-AF65-F5344CB8AC3E}">
        <p14:creationId xmlns:p14="http://schemas.microsoft.com/office/powerpoint/2010/main" val="3025358794"/>
      </p:ext>
    </p:extLst>
  </p:cSld>
  <p:clrMapOvr>
    <a:masterClrMapping/>
  </p:clrMapOvr>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2058</Words>
  <Application>Microsoft Office PowerPoint</Application>
  <PresentationFormat>On-screen Show (4:3)</PresentationFormat>
  <Paragraphs>196</Paragraphs>
  <Slides>49</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49</vt:i4>
      </vt:variant>
    </vt:vector>
  </HeadingPairs>
  <TitlesOfParts>
    <vt:vector size="56" baseType="lpstr">
      <vt:lpstr>宋体</vt:lpstr>
      <vt:lpstr>Arial</vt:lpstr>
      <vt:lpstr>Baskerville</vt:lpstr>
      <vt:lpstr>Calibri</vt:lpstr>
      <vt:lpstr>Times New Roman</vt:lpstr>
      <vt:lpstr>Default Theme</vt:lpstr>
      <vt:lpstr>Default Design</vt:lpstr>
      <vt:lpstr>Catholic Christianity in Global Context</vt:lpstr>
      <vt:lpstr>Lecture outline</vt:lpstr>
      <vt:lpstr>Lecture outline</vt:lpstr>
      <vt:lpstr>Introductory remarks</vt:lpstr>
      <vt:lpstr>PowerPoint Presentation</vt:lpstr>
      <vt:lpstr>Introductory remarks</vt:lpstr>
      <vt:lpstr>Lecture outline</vt:lpstr>
      <vt:lpstr>‘Propagating’ the Catholic faith in non-Catholic countries</vt:lpstr>
      <vt:lpstr>PowerPoint Presentation</vt:lpstr>
      <vt:lpstr>PowerPoint Presentation</vt:lpstr>
      <vt:lpstr>PowerPoint Presentation</vt:lpstr>
      <vt:lpstr>PowerPoint Presentation</vt:lpstr>
      <vt:lpstr>Jesuits or Society of Jesus </vt:lpstr>
      <vt:lpstr>Lecture outline</vt:lpstr>
      <vt:lpstr>Catholicism spreads in different ways across the globe</vt:lpstr>
      <vt:lpstr>Spread of Christianity through expansion of the Portuguese empire</vt:lpstr>
      <vt:lpstr>Catholicism in India</vt:lpstr>
      <vt:lpstr>PowerPoint Presentation</vt:lpstr>
      <vt:lpstr>Catholicism in India</vt:lpstr>
      <vt:lpstr>Catholicism spreads in different ways across the globe</vt:lpstr>
      <vt:lpstr>Spanish empire in the Americas</vt:lpstr>
      <vt:lpstr>Creation of the American mission</vt:lpstr>
      <vt:lpstr>PowerPoint Presentation</vt:lpstr>
      <vt:lpstr>Success in Americas paves way for expansion into Asia</vt:lpstr>
      <vt:lpstr>Spain expands into Philippines</vt:lpstr>
      <vt:lpstr>Expansion into Asia (Japan)</vt:lpstr>
      <vt:lpstr>Expansion into Asia (Japan)</vt:lpstr>
      <vt:lpstr>PowerPoint Presentation</vt:lpstr>
      <vt:lpstr>Expansion into Asia (China)</vt:lpstr>
      <vt:lpstr>Success of the Catholic global mission:</vt:lpstr>
      <vt:lpstr>Lecture outline</vt:lpstr>
      <vt:lpstr>Catholic encounters overseas confronted the Church with questions </vt:lpstr>
      <vt:lpstr>Catholic encounters overseas confronted the Church with questions </vt:lpstr>
      <vt:lpstr>Were the peoples they encountered to be considered ‘full human beings’ or ‘natural slaves’ as Aristotle had maintained?</vt:lpstr>
      <vt:lpstr>Debate over indigenous religions</vt:lpstr>
      <vt:lpstr>One Jesuit answer to such questions formulated by José d’Acosta, who recognised three types of ‘barbarians’ (non-Christians): </vt:lpstr>
      <vt:lpstr>‘Accommodationist’ methods adopted in America influence Jesuit stance in Asia:</vt:lpstr>
      <vt:lpstr>PowerPoint Presentation</vt:lpstr>
      <vt:lpstr>PowerPoint Presentation</vt:lpstr>
      <vt:lpstr>PowerPoint Presentation</vt:lpstr>
      <vt:lpstr>PowerPoint Presentation</vt:lpstr>
      <vt:lpstr>PowerPoint Presentation</vt:lpstr>
      <vt:lpstr>Accommodation policy leads to Rites Controversy</vt:lpstr>
      <vt:lpstr>PowerPoint Presentation</vt:lpstr>
      <vt:lpstr>Lecture outline</vt:lpstr>
      <vt:lpstr>Yang Guangxian</vt:lpstr>
      <vt:lpstr>PowerPoint Presentation</vt:lpstr>
      <vt:lpstr>Yang Guangxian (1597-1669)</vt:lpstr>
      <vt:lpstr>Yang Guangxian Bu de yi (‘I cannot do otherwise’)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Catholic Christianity in Global Context</dc:title>
  <dc:creator>Gerritsen, Anne</dc:creator>
  <cp:lastModifiedBy>Marshall, Peter</cp:lastModifiedBy>
  <cp:revision>4</cp:revision>
  <dcterms:created xsi:type="dcterms:W3CDTF">2022-01-23T19:23:29Z</dcterms:created>
  <dcterms:modified xsi:type="dcterms:W3CDTF">2024-01-22T11:40:02Z</dcterms:modified>
</cp:coreProperties>
</file>