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2" r:id="rId3"/>
    <p:sldId id="283" r:id="rId4"/>
    <p:sldId id="263" r:id="rId5"/>
    <p:sldId id="257" r:id="rId6"/>
    <p:sldId id="264" r:id="rId7"/>
    <p:sldId id="265" r:id="rId8"/>
    <p:sldId id="266" r:id="rId9"/>
    <p:sldId id="267" r:id="rId10"/>
    <p:sldId id="268" r:id="rId11"/>
    <p:sldId id="259" r:id="rId12"/>
    <p:sldId id="260" r:id="rId13"/>
    <p:sldId id="269" r:id="rId14"/>
    <p:sldId id="270" r:id="rId15"/>
    <p:sldId id="271" r:id="rId16"/>
    <p:sldId id="279" r:id="rId17"/>
    <p:sldId id="276" r:id="rId18"/>
    <p:sldId id="277" r:id="rId19"/>
    <p:sldId id="273" r:id="rId20"/>
    <p:sldId id="274" r:id="rId21"/>
    <p:sldId id="280" r:id="rId22"/>
    <p:sldId id="281" r:id="rId23"/>
    <p:sldId id="285" r:id="rId24"/>
    <p:sldId id="28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15"/>
  </p:normalViewPr>
  <p:slideViewPr>
    <p:cSldViewPr snapToGrid="0">
      <p:cViewPr varScale="1">
        <p:scale>
          <a:sx n="90" d="100"/>
          <a:sy n="90" d="100"/>
        </p:scale>
        <p:origin x="232" y="5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A74BE-1B59-A0F7-A985-DD78149B6BA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F290D1F-F49E-42DA-0236-A55FBBA91A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59C0060-903E-B5FF-41EA-90BCFA04EBBF}"/>
              </a:ext>
            </a:extLst>
          </p:cNvPr>
          <p:cNvSpPr>
            <a:spLocks noGrp="1"/>
          </p:cNvSpPr>
          <p:nvPr>
            <p:ph type="dt" sz="half" idx="10"/>
          </p:nvPr>
        </p:nvSpPr>
        <p:spPr/>
        <p:txBody>
          <a:bodyPr/>
          <a:lstStyle/>
          <a:p>
            <a:fld id="{2A6C682D-A264-2C44-9EC2-A1D41A69AFD2}" type="datetimeFigureOut">
              <a:rPr lang="en-US" smtClean="0"/>
              <a:t>10/21/22</a:t>
            </a:fld>
            <a:endParaRPr lang="en-US"/>
          </a:p>
        </p:txBody>
      </p:sp>
      <p:sp>
        <p:nvSpPr>
          <p:cNvPr id="5" name="Footer Placeholder 4">
            <a:extLst>
              <a:ext uri="{FF2B5EF4-FFF2-40B4-BE49-F238E27FC236}">
                <a16:creationId xmlns:a16="http://schemas.microsoft.com/office/drawing/2014/main" id="{9311BDEE-243A-CAA0-5CDD-8D9B5A544E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688D82-2BF0-FF2E-1663-E207DF2DCBAA}"/>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383447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B8A23-D154-3B29-CD4E-0465B385CEA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7A22357-CB2F-F889-A20B-20A949A1BDD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ED80B82-5FE3-D7D2-B5DA-F8191A59C3E9}"/>
              </a:ext>
            </a:extLst>
          </p:cNvPr>
          <p:cNvSpPr>
            <a:spLocks noGrp="1"/>
          </p:cNvSpPr>
          <p:nvPr>
            <p:ph type="dt" sz="half" idx="10"/>
          </p:nvPr>
        </p:nvSpPr>
        <p:spPr/>
        <p:txBody>
          <a:bodyPr/>
          <a:lstStyle/>
          <a:p>
            <a:fld id="{2A6C682D-A264-2C44-9EC2-A1D41A69AFD2}" type="datetimeFigureOut">
              <a:rPr lang="en-US" smtClean="0"/>
              <a:t>10/21/22</a:t>
            </a:fld>
            <a:endParaRPr lang="en-US"/>
          </a:p>
        </p:txBody>
      </p:sp>
      <p:sp>
        <p:nvSpPr>
          <p:cNvPr id="5" name="Footer Placeholder 4">
            <a:extLst>
              <a:ext uri="{FF2B5EF4-FFF2-40B4-BE49-F238E27FC236}">
                <a16:creationId xmlns:a16="http://schemas.microsoft.com/office/drawing/2014/main" id="{27C1CA14-8242-48C3-E204-A41E59945A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F64028-51D2-511D-222C-4E96D4211B26}"/>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1515348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8700D9-1229-6B9F-593E-3ED9E79F2C0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CC5AE3D-F5BB-C58D-49DA-20837AAE6DD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6B0828D-AB8B-DE83-E445-BC33CDDB9881}"/>
              </a:ext>
            </a:extLst>
          </p:cNvPr>
          <p:cNvSpPr>
            <a:spLocks noGrp="1"/>
          </p:cNvSpPr>
          <p:nvPr>
            <p:ph type="dt" sz="half" idx="10"/>
          </p:nvPr>
        </p:nvSpPr>
        <p:spPr/>
        <p:txBody>
          <a:bodyPr/>
          <a:lstStyle/>
          <a:p>
            <a:fld id="{2A6C682D-A264-2C44-9EC2-A1D41A69AFD2}" type="datetimeFigureOut">
              <a:rPr lang="en-US" smtClean="0"/>
              <a:t>10/21/22</a:t>
            </a:fld>
            <a:endParaRPr lang="en-US"/>
          </a:p>
        </p:txBody>
      </p:sp>
      <p:sp>
        <p:nvSpPr>
          <p:cNvPr id="5" name="Footer Placeholder 4">
            <a:extLst>
              <a:ext uri="{FF2B5EF4-FFF2-40B4-BE49-F238E27FC236}">
                <a16:creationId xmlns:a16="http://schemas.microsoft.com/office/drawing/2014/main" id="{8B912BE9-48C4-A562-6851-A6D6F6F5A4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310639-2919-3636-5975-487A2C0A08F9}"/>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3987276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6664B-2ED4-96BC-E1F6-89EFA434FC7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132B195-2629-3BF4-F3F5-ABC3AB4C2C9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0A66FEB-D522-DFA9-379A-EE60FDC40FDE}"/>
              </a:ext>
            </a:extLst>
          </p:cNvPr>
          <p:cNvSpPr>
            <a:spLocks noGrp="1"/>
          </p:cNvSpPr>
          <p:nvPr>
            <p:ph type="dt" sz="half" idx="10"/>
          </p:nvPr>
        </p:nvSpPr>
        <p:spPr/>
        <p:txBody>
          <a:bodyPr/>
          <a:lstStyle/>
          <a:p>
            <a:fld id="{2A6C682D-A264-2C44-9EC2-A1D41A69AFD2}" type="datetimeFigureOut">
              <a:rPr lang="en-US" smtClean="0"/>
              <a:t>10/21/22</a:t>
            </a:fld>
            <a:endParaRPr lang="en-US"/>
          </a:p>
        </p:txBody>
      </p:sp>
      <p:sp>
        <p:nvSpPr>
          <p:cNvPr id="5" name="Footer Placeholder 4">
            <a:extLst>
              <a:ext uri="{FF2B5EF4-FFF2-40B4-BE49-F238E27FC236}">
                <a16:creationId xmlns:a16="http://schemas.microsoft.com/office/drawing/2014/main" id="{74820DBF-FD7E-2BA1-3720-27641FB173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E0F71B-0340-34BD-3BAB-A2057D34E316}"/>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145337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D87B7-A2BE-49FA-F496-0131CAE4444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3749EB5-5297-AF9A-67C5-26535EC52A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055B8A9-38C4-D9C2-3D89-A8D264F580CB}"/>
              </a:ext>
            </a:extLst>
          </p:cNvPr>
          <p:cNvSpPr>
            <a:spLocks noGrp="1"/>
          </p:cNvSpPr>
          <p:nvPr>
            <p:ph type="dt" sz="half" idx="10"/>
          </p:nvPr>
        </p:nvSpPr>
        <p:spPr/>
        <p:txBody>
          <a:bodyPr/>
          <a:lstStyle/>
          <a:p>
            <a:fld id="{2A6C682D-A264-2C44-9EC2-A1D41A69AFD2}" type="datetimeFigureOut">
              <a:rPr lang="en-US" smtClean="0"/>
              <a:t>10/21/22</a:t>
            </a:fld>
            <a:endParaRPr lang="en-US"/>
          </a:p>
        </p:txBody>
      </p:sp>
      <p:sp>
        <p:nvSpPr>
          <p:cNvPr id="5" name="Footer Placeholder 4">
            <a:extLst>
              <a:ext uri="{FF2B5EF4-FFF2-40B4-BE49-F238E27FC236}">
                <a16:creationId xmlns:a16="http://schemas.microsoft.com/office/drawing/2014/main" id="{AB56D6F2-9727-F90D-C715-5B967A3259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7D6CC-4CF3-0A47-E99D-625F007A0703}"/>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2184997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15A16-80CF-ACA0-73FB-02FE242BCE6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4D971C4-EBEE-D544-4863-A40001E55A6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BD469A9-ED62-7DB4-42CF-354285C70C9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77AAB74-0900-A5F3-9DB8-08D51EF463F1}"/>
              </a:ext>
            </a:extLst>
          </p:cNvPr>
          <p:cNvSpPr>
            <a:spLocks noGrp="1"/>
          </p:cNvSpPr>
          <p:nvPr>
            <p:ph type="dt" sz="half" idx="10"/>
          </p:nvPr>
        </p:nvSpPr>
        <p:spPr/>
        <p:txBody>
          <a:bodyPr/>
          <a:lstStyle/>
          <a:p>
            <a:fld id="{2A6C682D-A264-2C44-9EC2-A1D41A69AFD2}" type="datetimeFigureOut">
              <a:rPr lang="en-US" smtClean="0"/>
              <a:t>10/21/22</a:t>
            </a:fld>
            <a:endParaRPr lang="en-US"/>
          </a:p>
        </p:txBody>
      </p:sp>
      <p:sp>
        <p:nvSpPr>
          <p:cNvPr id="6" name="Footer Placeholder 5">
            <a:extLst>
              <a:ext uri="{FF2B5EF4-FFF2-40B4-BE49-F238E27FC236}">
                <a16:creationId xmlns:a16="http://schemas.microsoft.com/office/drawing/2014/main" id="{35E88F97-D4FE-0155-2E97-14F1E3FE1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541EB8-3F21-BB5A-47CA-DE7587D73BD0}"/>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1714528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E9C21-FE23-3C7E-32CB-2BA8AE9CC41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C5BA495-C493-1E23-8746-C1CF5D428C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78E4BD6-A3D1-275C-E62C-60E08241C32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2854DC0-B250-9F7E-BBE6-6E6ECFDBC1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E182EA1-A442-75F3-A2B8-FD06CB547FE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B3D4BCF-FA9A-5895-4613-19F7B89A57C3}"/>
              </a:ext>
            </a:extLst>
          </p:cNvPr>
          <p:cNvSpPr>
            <a:spLocks noGrp="1"/>
          </p:cNvSpPr>
          <p:nvPr>
            <p:ph type="dt" sz="half" idx="10"/>
          </p:nvPr>
        </p:nvSpPr>
        <p:spPr/>
        <p:txBody>
          <a:bodyPr/>
          <a:lstStyle/>
          <a:p>
            <a:fld id="{2A6C682D-A264-2C44-9EC2-A1D41A69AFD2}" type="datetimeFigureOut">
              <a:rPr lang="en-US" smtClean="0"/>
              <a:t>10/21/22</a:t>
            </a:fld>
            <a:endParaRPr lang="en-US"/>
          </a:p>
        </p:txBody>
      </p:sp>
      <p:sp>
        <p:nvSpPr>
          <p:cNvPr id="8" name="Footer Placeholder 7">
            <a:extLst>
              <a:ext uri="{FF2B5EF4-FFF2-40B4-BE49-F238E27FC236}">
                <a16:creationId xmlns:a16="http://schemas.microsoft.com/office/drawing/2014/main" id="{AF1486DB-1D0E-B992-C45E-B44EDF72C3D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1939A12-4D7D-C516-C316-885A11390B4B}"/>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2533987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47475-DC33-D84C-3984-2B6DC5901A4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34757DD-9540-4A6A-ABF8-A5B0072C8C51}"/>
              </a:ext>
            </a:extLst>
          </p:cNvPr>
          <p:cNvSpPr>
            <a:spLocks noGrp="1"/>
          </p:cNvSpPr>
          <p:nvPr>
            <p:ph type="dt" sz="half" idx="10"/>
          </p:nvPr>
        </p:nvSpPr>
        <p:spPr/>
        <p:txBody>
          <a:bodyPr/>
          <a:lstStyle/>
          <a:p>
            <a:fld id="{2A6C682D-A264-2C44-9EC2-A1D41A69AFD2}" type="datetimeFigureOut">
              <a:rPr lang="en-US" smtClean="0"/>
              <a:t>10/21/22</a:t>
            </a:fld>
            <a:endParaRPr lang="en-US"/>
          </a:p>
        </p:txBody>
      </p:sp>
      <p:sp>
        <p:nvSpPr>
          <p:cNvPr id="4" name="Footer Placeholder 3">
            <a:extLst>
              <a:ext uri="{FF2B5EF4-FFF2-40B4-BE49-F238E27FC236}">
                <a16:creationId xmlns:a16="http://schemas.microsoft.com/office/drawing/2014/main" id="{8B203144-579E-5A58-5287-B83DBADE51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B2B5E5-2A2F-069F-628D-8CD2B0F67FF3}"/>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2631033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338EEF-5349-2764-C1E7-7DB47334BA6E}"/>
              </a:ext>
            </a:extLst>
          </p:cNvPr>
          <p:cNvSpPr>
            <a:spLocks noGrp="1"/>
          </p:cNvSpPr>
          <p:nvPr>
            <p:ph type="dt" sz="half" idx="10"/>
          </p:nvPr>
        </p:nvSpPr>
        <p:spPr/>
        <p:txBody>
          <a:bodyPr/>
          <a:lstStyle/>
          <a:p>
            <a:fld id="{2A6C682D-A264-2C44-9EC2-A1D41A69AFD2}" type="datetimeFigureOut">
              <a:rPr lang="en-US" smtClean="0"/>
              <a:t>10/21/22</a:t>
            </a:fld>
            <a:endParaRPr lang="en-US"/>
          </a:p>
        </p:txBody>
      </p:sp>
      <p:sp>
        <p:nvSpPr>
          <p:cNvPr id="3" name="Footer Placeholder 2">
            <a:extLst>
              <a:ext uri="{FF2B5EF4-FFF2-40B4-BE49-F238E27FC236}">
                <a16:creationId xmlns:a16="http://schemas.microsoft.com/office/drawing/2014/main" id="{22B861FA-F3B0-F3D4-590F-F9B276658B4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41DAD6-251C-3186-F3E8-0788CDD1D92B}"/>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922564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42010-1D6E-F8ED-911A-4307B76BB61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9EBAE22-8354-84D7-FE15-15164A79F1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B57FB31-0AE5-69C8-3C3C-DE0844C559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85F9F7D-6F1F-7289-0F7D-E02DF75469F2}"/>
              </a:ext>
            </a:extLst>
          </p:cNvPr>
          <p:cNvSpPr>
            <a:spLocks noGrp="1"/>
          </p:cNvSpPr>
          <p:nvPr>
            <p:ph type="dt" sz="half" idx="10"/>
          </p:nvPr>
        </p:nvSpPr>
        <p:spPr/>
        <p:txBody>
          <a:bodyPr/>
          <a:lstStyle/>
          <a:p>
            <a:fld id="{2A6C682D-A264-2C44-9EC2-A1D41A69AFD2}" type="datetimeFigureOut">
              <a:rPr lang="en-US" smtClean="0"/>
              <a:t>10/21/22</a:t>
            </a:fld>
            <a:endParaRPr lang="en-US"/>
          </a:p>
        </p:txBody>
      </p:sp>
      <p:sp>
        <p:nvSpPr>
          <p:cNvPr id="6" name="Footer Placeholder 5">
            <a:extLst>
              <a:ext uri="{FF2B5EF4-FFF2-40B4-BE49-F238E27FC236}">
                <a16:creationId xmlns:a16="http://schemas.microsoft.com/office/drawing/2014/main" id="{971BDAE5-0CAD-3EE5-5E61-F20C10A86E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142616-3E35-8E94-4E78-7AEB8C2BC1A4}"/>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3542543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40225-2109-84A1-49CC-DA640078818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773B940-76B1-7087-F5DD-366DE6C652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73272D-A09A-373A-EE6F-CCE9A18E12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9D63C3B-E7A7-9E8F-4AFE-32392D3F0773}"/>
              </a:ext>
            </a:extLst>
          </p:cNvPr>
          <p:cNvSpPr>
            <a:spLocks noGrp="1"/>
          </p:cNvSpPr>
          <p:nvPr>
            <p:ph type="dt" sz="half" idx="10"/>
          </p:nvPr>
        </p:nvSpPr>
        <p:spPr/>
        <p:txBody>
          <a:bodyPr/>
          <a:lstStyle/>
          <a:p>
            <a:fld id="{2A6C682D-A264-2C44-9EC2-A1D41A69AFD2}" type="datetimeFigureOut">
              <a:rPr lang="en-US" smtClean="0"/>
              <a:t>10/21/22</a:t>
            </a:fld>
            <a:endParaRPr lang="en-US"/>
          </a:p>
        </p:txBody>
      </p:sp>
      <p:sp>
        <p:nvSpPr>
          <p:cNvPr id="6" name="Footer Placeholder 5">
            <a:extLst>
              <a:ext uri="{FF2B5EF4-FFF2-40B4-BE49-F238E27FC236}">
                <a16:creationId xmlns:a16="http://schemas.microsoft.com/office/drawing/2014/main" id="{D02B093A-C46A-A8C9-9BB8-91ADE2EC3D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484657-83C3-D28B-4F5C-FB52965CA0BD}"/>
              </a:ext>
            </a:extLst>
          </p:cNvPr>
          <p:cNvSpPr>
            <a:spLocks noGrp="1"/>
          </p:cNvSpPr>
          <p:nvPr>
            <p:ph type="sldNum" sz="quarter" idx="12"/>
          </p:nvPr>
        </p:nvSpPr>
        <p:spPr/>
        <p:txBody>
          <a:bodyPr/>
          <a:lstStyle/>
          <a:p>
            <a:fld id="{B9FF1A90-3A73-3947-883D-9D866A66446C}" type="slidenum">
              <a:rPr lang="en-US" smtClean="0"/>
              <a:t>‹#›</a:t>
            </a:fld>
            <a:endParaRPr lang="en-US"/>
          </a:p>
        </p:txBody>
      </p:sp>
    </p:spTree>
    <p:extLst>
      <p:ext uri="{BB962C8B-B14F-4D97-AF65-F5344CB8AC3E}">
        <p14:creationId xmlns:p14="http://schemas.microsoft.com/office/powerpoint/2010/main" val="1858356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8A575B-F880-D5FC-0F53-228B20F03B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B64B927-6FAC-E0D2-4835-5AAE2F7F45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B009880-ED82-0A67-8E65-E623F905F8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6C682D-A264-2C44-9EC2-A1D41A69AFD2}" type="datetimeFigureOut">
              <a:rPr lang="en-US" smtClean="0"/>
              <a:t>10/21/22</a:t>
            </a:fld>
            <a:endParaRPr lang="en-US"/>
          </a:p>
        </p:txBody>
      </p:sp>
      <p:sp>
        <p:nvSpPr>
          <p:cNvPr id="5" name="Footer Placeholder 4">
            <a:extLst>
              <a:ext uri="{FF2B5EF4-FFF2-40B4-BE49-F238E27FC236}">
                <a16:creationId xmlns:a16="http://schemas.microsoft.com/office/drawing/2014/main" id="{CC1F44C6-9BDC-639F-6557-A5258587A4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5435BD8-2667-31C0-8A08-BFBAA062F9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F1A90-3A73-3947-883D-9D866A66446C}" type="slidenum">
              <a:rPr lang="en-US" smtClean="0"/>
              <a:t>‹#›</a:t>
            </a:fld>
            <a:endParaRPr lang="en-US"/>
          </a:p>
        </p:txBody>
      </p:sp>
    </p:spTree>
    <p:extLst>
      <p:ext uri="{BB962C8B-B14F-4D97-AF65-F5344CB8AC3E}">
        <p14:creationId xmlns:p14="http://schemas.microsoft.com/office/powerpoint/2010/main" val="4294396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14F5201-4CAF-6359-5AD4-04FE4AADA68B}"/>
              </a:ext>
            </a:extLst>
          </p:cNvPr>
          <p:cNvSpPr>
            <a:spLocks noGrp="1"/>
          </p:cNvSpPr>
          <p:nvPr>
            <p:ph type="ctrTitle"/>
          </p:nvPr>
        </p:nvSpPr>
        <p:spPr>
          <a:xfrm>
            <a:off x="1524003" y="1999615"/>
            <a:ext cx="9144000" cy="2764028"/>
          </a:xfrm>
        </p:spPr>
        <p:txBody>
          <a:bodyPr anchor="ctr">
            <a:normAutofit/>
          </a:bodyPr>
          <a:lstStyle/>
          <a:p>
            <a:r>
              <a:rPr lang="en-US" sz="3600" dirty="0"/>
              <a:t>Europe in the Making, 1450-1800 (HI113) </a:t>
            </a:r>
            <a:br>
              <a:rPr lang="en-US" sz="4500" dirty="0"/>
            </a:br>
            <a:br>
              <a:rPr lang="en-US" sz="4500" dirty="0"/>
            </a:br>
            <a:r>
              <a:rPr lang="en-US" sz="5400" b="1" dirty="0"/>
              <a:t>Early Modern Cosmologies</a:t>
            </a:r>
          </a:p>
        </p:txBody>
      </p:sp>
      <p:sp>
        <p:nvSpPr>
          <p:cNvPr id="3" name="Subtitle 2">
            <a:extLst>
              <a:ext uri="{FF2B5EF4-FFF2-40B4-BE49-F238E27FC236}">
                <a16:creationId xmlns:a16="http://schemas.microsoft.com/office/drawing/2014/main" id="{1745A7FD-8B76-E26F-7AC6-066FD82D9150}"/>
              </a:ext>
            </a:extLst>
          </p:cNvPr>
          <p:cNvSpPr>
            <a:spLocks noGrp="1"/>
          </p:cNvSpPr>
          <p:nvPr>
            <p:ph type="subTitle" idx="1"/>
          </p:nvPr>
        </p:nvSpPr>
        <p:spPr>
          <a:xfrm>
            <a:off x="1966912" y="5645150"/>
            <a:ext cx="8258176" cy="631825"/>
          </a:xfrm>
        </p:spPr>
        <p:txBody>
          <a:bodyPr anchor="ctr">
            <a:normAutofit/>
          </a:bodyPr>
          <a:lstStyle/>
          <a:p>
            <a:r>
              <a:rPr lang="en-US" sz="2800"/>
              <a:t>Dr Sophie Mann (s.mann.2@warwick.ac.uk)</a:t>
            </a:r>
          </a:p>
        </p:txBody>
      </p:sp>
      <p:sp>
        <p:nvSpPr>
          <p:cNvPr id="14" name="Rectangle 13">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6717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0187" y="337749"/>
            <a:ext cx="8927813" cy="6133528"/>
          </a:xfrm>
        </p:spPr>
        <p:txBody>
          <a:bodyPr>
            <a:normAutofit/>
          </a:bodyPr>
          <a:lstStyle/>
          <a:p>
            <a:pPr marL="0" indent="0">
              <a:buNone/>
            </a:pPr>
            <a:r>
              <a:rPr lang="en-US" sz="2400" dirty="0"/>
              <a:t>John Edwards, </a:t>
            </a:r>
            <a:r>
              <a:rPr lang="en-US" sz="2400" i="1" dirty="0"/>
              <a:t>A Demonstration of the Existence and Providence of God from the Contemplation of the Visible Structure of the Greater and the Lesser World </a:t>
            </a:r>
            <a:r>
              <a:rPr lang="en-US" sz="2400" dirty="0"/>
              <a:t>(London, 1696), pp.151-4.</a:t>
            </a:r>
          </a:p>
          <a:p>
            <a:pPr marL="0" indent="0">
              <a:buNone/>
            </a:pPr>
            <a:endParaRPr lang="en-US" sz="1900" dirty="0"/>
          </a:p>
          <a:p>
            <a:pPr marL="0" indent="0">
              <a:buNone/>
            </a:pPr>
            <a:r>
              <a:rPr lang="en-US" sz="2000" dirty="0"/>
              <a:t>“Though </a:t>
            </a:r>
            <a:r>
              <a:rPr lang="en-US" sz="2000" i="1" dirty="0"/>
              <a:t>Earthquakes</a:t>
            </a:r>
            <a:r>
              <a:rPr lang="en-US" sz="2000" dirty="0"/>
              <a:t> are thus resolved into Physical Causes, yet they are to be </a:t>
            </a:r>
            <a:r>
              <a:rPr lang="en-US" sz="2000" dirty="0" err="1"/>
              <a:t>look'd</a:t>
            </a:r>
            <a:r>
              <a:rPr lang="en-US" sz="2000" dirty="0"/>
              <a:t> upon as remarkable Testimonies of the Divine Power and Greatness …  </a:t>
            </a:r>
          </a:p>
          <a:p>
            <a:pPr marL="0" indent="0">
              <a:buNone/>
            </a:pPr>
            <a:endParaRPr lang="en-US" sz="2000" dirty="0"/>
          </a:p>
          <a:p>
            <a:pPr marL="0" indent="0">
              <a:buNone/>
            </a:pPr>
            <a:r>
              <a:rPr lang="en-US" sz="2000" dirty="0"/>
              <a:t>This unusual </a:t>
            </a:r>
            <a:r>
              <a:rPr lang="en-US" sz="2000" dirty="0" err="1"/>
              <a:t>Exertment</a:t>
            </a:r>
            <a:r>
              <a:rPr lang="en-US" sz="2000" dirty="0"/>
              <a:t> of Divine Providence we of this Nation (as well as others) have lately felt with Surprise and Astonishment … Earthquakes, and the lesser Tendencies to them, as </a:t>
            </a:r>
            <a:r>
              <a:rPr lang="en-US" sz="2000" dirty="0" err="1"/>
              <a:t>Tremblings</a:t>
            </a:r>
            <a:r>
              <a:rPr lang="en-US" sz="2000" dirty="0"/>
              <a:t> of the Earth, are the Product of Natural Causes, yet it is as true that the God of Nature, when he is provoked by the Sinful Enormities of a People, may and oftentimes doth turn these Natural Effects into Punishments and </a:t>
            </a:r>
            <a:r>
              <a:rPr lang="en-US" sz="2000" dirty="0" err="1"/>
              <a:t>Iudgments</a:t>
            </a:r>
            <a:r>
              <a:rPr lang="en-US" sz="2000" dirty="0"/>
              <a:t>. So that both Philosophy and Divinity are </a:t>
            </a:r>
            <a:r>
              <a:rPr lang="en-US" sz="2000" dirty="0" err="1"/>
              <a:t>concern'd</a:t>
            </a:r>
            <a:r>
              <a:rPr lang="en-US" sz="2000" dirty="0"/>
              <a:t> here, and they are very well consistent”.</a:t>
            </a:r>
            <a:endParaRPr lang="en-GB" sz="2000" dirty="0"/>
          </a:p>
          <a:p>
            <a:pPr marL="0" indent="0">
              <a:buNone/>
            </a:pPr>
            <a:endParaRPr lang="en-US" dirty="0"/>
          </a:p>
        </p:txBody>
      </p:sp>
    </p:spTree>
    <p:extLst>
      <p:ext uri="{BB962C8B-B14F-4D97-AF65-F5344CB8AC3E}">
        <p14:creationId xmlns:p14="http://schemas.microsoft.com/office/powerpoint/2010/main" val="738917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istotelian.Cosmo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4977" y="1327786"/>
            <a:ext cx="5638955" cy="4247989"/>
          </a:xfrm>
          <a:prstGeom prst="rect">
            <a:avLst/>
          </a:prstGeom>
        </p:spPr>
      </p:pic>
      <p:sp>
        <p:nvSpPr>
          <p:cNvPr id="5" name="TextBox 4"/>
          <p:cNvSpPr txBox="1"/>
          <p:nvPr/>
        </p:nvSpPr>
        <p:spPr>
          <a:xfrm>
            <a:off x="4729504" y="680320"/>
            <a:ext cx="2031325" cy="369332"/>
          </a:xfrm>
          <a:prstGeom prst="rect">
            <a:avLst/>
          </a:prstGeom>
          <a:noFill/>
        </p:spPr>
        <p:txBody>
          <a:bodyPr wrap="none" rtlCol="0">
            <a:spAutoFit/>
          </a:bodyPr>
          <a:lstStyle/>
          <a:p>
            <a:r>
              <a:rPr lang="en-US" dirty="0"/>
              <a:t>Aristotelian cosmos</a:t>
            </a:r>
          </a:p>
        </p:txBody>
      </p:sp>
    </p:spTree>
    <p:extLst>
      <p:ext uri="{BB962C8B-B14F-4D97-AF65-F5344CB8AC3E}">
        <p14:creationId xmlns:p14="http://schemas.microsoft.com/office/powerpoint/2010/main" val="8198949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ded7bcf0c946d355587a2eab720ac7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697659"/>
            <a:ext cx="4704538" cy="4967995"/>
          </a:xfrm>
          <a:prstGeom prst="rect">
            <a:avLst/>
          </a:prstGeom>
        </p:spPr>
      </p:pic>
      <p:pic>
        <p:nvPicPr>
          <p:cNvPr id="3" name="Picture 2" descr="img121.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2123" y="920992"/>
            <a:ext cx="3644900" cy="2844800"/>
          </a:xfrm>
          <a:prstGeom prst="rect">
            <a:avLst/>
          </a:prstGeom>
        </p:spPr>
      </p:pic>
    </p:spTree>
    <p:extLst>
      <p:ext uri="{BB962C8B-B14F-4D97-AF65-F5344CB8AC3E}">
        <p14:creationId xmlns:p14="http://schemas.microsoft.com/office/powerpoint/2010/main" val="31592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truvian_macroco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7393" y="552854"/>
            <a:ext cx="5486400" cy="5477256"/>
          </a:xfrm>
          <a:prstGeom prst="rect">
            <a:avLst/>
          </a:prstGeom>
        </p:spPr>
      </p:pic>
      <p:sp>
        <p:nvSpPr>
          <p:cNvPr id="4" name="TextBox 3"/>
          <p:cNvSpPr txBox="1"/>
          <p:nvPr/>
        </p:nvSpPr>
        <p:spPr>
          <a:xfrm>
            <a:off x="4135295" y="6207306"/>
            <a:ext cx="5782127" cy="369332"/>
          </a:xfrm>
          <a:prstGeom prst="rect">
            <a:avLst/>
          </a:prstGeom>
          <a:noFill/>
        </p:spPr>
        <p:txBody>
          <a:bodyPr wrap="none" rtlCol="0">
            <a:spAutoFit/>
          </a:bodyPr>
          <a:lstStyle/>
          <a:p>
            <a:r>
              <a:rPr lang="en-US" dirty="0"/>
              <a:t>Micro-Macrocosm – Man as the mirror of the wider cosmos</a:t>
            </a:r>
          </a:p>
        </p:txBody>
      </p:sp>
    </p:spTree>
    <p:extLst>
      <p:ext uri="{BB962C8B-B14F-4D97-AF65-F5344CB8AC3E}">
        <p14:creationId xmlns:p14="http://schemas.microsoft.com/office/powerpoint/2010/main" val="1642405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1770064" y="1160463"/>
            <a:ext cx="8029575" cy="4152900"/>
          </a:xfrm>
          <a:prstGeom prst="rect">
            <a:avLst/>
          </a:prstGeom>
        </p:spPr>
      </p:pic>
    </p:spTree>
    <p:extLst>
      <p:ext uri="{BB962C8B-B14F-4D97-AF65-F5344CB8AC3E}">
        <p14:creationId xmlns:p14="http://schemas.microsoft.com/office/powerpoint/2010/main" val="2655752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0500045-Galen_s_spirit_system-SPL-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3466" y="696571"/>
            <a:ext cx="3065379" cy="5291996"/>
          </a:xfrm>
          <a:prstGeom prst="rect">
            <a:avLst/>
          </a:prstGeom>
        </p:spPr>
      </p:pic>
      <p:sp>
        <p:nvSpPr>
          <p:cNvPr id="3" name="TextBox 2"/>
          <p:cNvSpPr txBox="1"/>
          <p:nvPr/>
        </p:nvSpPr>
        <p:spPr>
          <a:xfrm>
            <a:off x="5357182" y="1166969"/>
            <a:ext cx="5310819" cy="1477328"/>
          </a:xfrm>
          <a:prstGeom prst="rect">
            <a:avLst/>
          </a:prstGeom>
          <a:noFill/>
        </p:spPr>
        <p:txBody>
          <a:bodyPr wrap="square" rtlCol="0">
            <a:spAutoFit/>
          </a:bodyPr>
          <a:lstStyle/>
          <a:p>
            <a:r>
              <a:rPr lang="en-US" b="1" dirty="0" err="1"/>
              <a:t>Spiritus</a:t>
            </a:r>
            <a:r>
              <a:rPr lang="en-US" b="1" dirty="0"/>
              <a:t>: </a:t>
            </a:r>
            <a:r>
              <a:rPr lang="en-US" dirty="0"/>
              <a:t>a subtle </a:t>
            </a:r>
            <a:r>
              <a:rPr lang="en-US" dirty="0" err="1"/>
              <a:t>vapour</a:t>
            </a:r>
            <a:r>
              <a:rPr lang="en-US" dirty="0"/>
              <a:t> produced in the blood and disseminated throughout the body by the arteries and nerves. It was considered to be the central source of activity in the living body.</a:t>
            </a:r>
            <a:endParaRPr lang="en-US" b="1" dirty="0"/>
          </a:p>
          <a:p>
            <a:endParaRPr lang="en-US" b="1" dirty="0"/>
          </a:p>
        </p:txBody>
      </p:sp>
      <p:sp>
        <p:nvSpPr>
          <p:cNvPr id="4" name="TextBox 3"/>
          <p:cNvSpPr txBox="1"/>
          <p:nvPr/>
        </p:nvSpPr>
        <p:spPr>
          <a:xfrm>
            <a:off x="5561770" y="2930421"/>
            <a:ext cx="5106231" cy="2308324"/>
          </a:xfrm>
          <a:prstGeom prst="rect">
            <a:avLst/>
          </a:prstGeom>
          <a:noFill/>
        </p:spPr>
        <p:txBody>
          <a:bodyPr wrap="square" rtlCol="0">
            <a:spAutoFit/>
          </a:bodyPr>
          <a:lstStyle/>
          <a:p>
            <a:r>
              <a:rPr lang="en-GB" b="1" dirty="0"/>
              <a:t>Three forms: </a:t>
            </a:r>
          </a:p>
          <a:p>
            <a:r>
              <a:rPr lang="en-GB" b="1" dirty="0"/>
              <a:t>1. natural spirit:</a:t>
            </a:r>
            <a:r>
              <a:rPr lang="en-GB" dirty="0"/>
              <a:t> resided in the liver, the </a:t>
            </a:r>
            <a:r>
              <a:rPr lang="en-GB" dirty="0" err="1"/>
              <a:t>center</a:t>
            </a:r>
            <a:r>
              <a:rPr lang="en-GB" dirty="0"/>
              <a:t> of </a:t>
            </a:r>
          </a:p>
          <a:p>
            <a:r>
              <a:rPr lang="en-GB" dirty="0"/>
              <a:t>nutrition and metabolism</a:t>
            </a:r>
          </a:p>
          <a:p>
            <a:r>
              <a:rPr lang="en-GB" b="1" dirty="0"/>
              <a:t>2. vital spirit</a:t>
            </a:r>
            <a:r>
              <a:rPr lang="en-GB" dirty="0"/>
              <a:t> was located in the heart, the </a:t>
            </a:r>
            <a:r>
              <a:rPr lang="en-GB" dirty="0" err="1"/>
              <a:t>center</a:t>
            </a:r>
            <a:r>
              <a:rPr lang="en-GB" dirty="0"/>
              <a:t> of </a:t>
            </a:r>
          </a:p>
          <a:p>
            <a:r>
              <a:rPr lang="en-GB" dirty="0"/>
              <a:t>blood flow regulation and body temperature, </a:t>
            </a:r>
          </a:p>
          <a:p>
            <a:r>
              <a:rPr lang="en-GB" b="1" dirty="0"/>
              <a:t>3. animal spirit</a:t>
            </a:r>
            <a:r>
              <a:rPr lang="en-GB" dirty="0"/>
              <a:t> was </a:t>
            </a:r>
            <a:r>
              <a:rPr lang="en-GB" b="1" dirty="0"/>
              <a:t>animal spirit</a:t>
            </a:r>
            <a:r>
              <a:rPr lang="en-GB" dirty="0"/>
              <a:t> was created in the </a:t>
            </a:r>
          </a:p>
          <a:p>
            <a:r>
              <a:rPr lang="en-GB" dirty="0"/>
              <a:t>brain, the </a:t>
            </a:r>
            <a:r>
              <a:rPr lang="en-GB" dirty="0" err="1"/>
              <a:t>center</a:t>
            </a:r>
            <a:r>
              <a:rPr lang="en-GB" dirty="0"/>
              <a:t> of sensory perceptions and </a:t>
            </a:r>
          </a:p>
          <a:p>
            <a:r>
              <a:rPr lang="en-GB" dirty="0"/>
              <a:t>movement.</a:t>
            </a:r>
            <a:endParaRPr lang="en-US" dirty="0"/>
          </a:p>
        </p:txBody>
      </p:sp>
    </p:spTree>
    <p:extLst>
      <p:ext uri="{BB962C8B-B14F-4D97-AF65-F5344CB8AC3E}">
        <p14:creationId xmlns:p14="http://schemas.microsoft.com/office/powerpoint/2010/main" val="1261955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51108" y="831035"/>
            <a:ext cx="8168065" cy="5447646"/>
          </a:xfrm>
          <a:prstGeom prst="rect">
            <a:avLst/>
          </a:prstGeom>
          <a:noFill/>
        </p:spPr>
        <p:txBody>
          <a:bodyPr wrap="square" rtlCol="0">
            <a:spAutoFit/>
          </a:bodyPr>
          <a:lstStyle/>
          <a:p>
            <a:r>
              <a:rPr lang="en-GB" sz="2400" dirty="0"/>
              <a:t>“The soul … being united to bodily substance … </a:t>
            </a:r>
            <a:r>
              <a:rPr lang="en-GB" sz="2400" dirty="0" err="1"/>
              <a:t>useth</a:t>
            </a:r>
            <a:r>
              <a:rPr lang="en-GB" sz="2400" dirty="0"/>
              <a:t> the </a:t>
            </a:r>
            <a:r>
              <a:rPr lang="en-GB" sz="2400" dirty="0" err="1"/>
              <a:t>spirite</a:t>
            </a:r>
            <a:r>
              <a:rPr lang="en-GB" sz="2400" dirty="0"/>
              <a:t>: which is the most </a:t>
            </a:r>
            <a:r>
              <a:rPr lang="en-GB" sz="2400" dirty="0" err="1"/>
              <a:t>universall</a:t>
            </a:r>
            <a:r>
              <a:rPr lang="en-GB" sz="2400" dirty="0"/>
              <a:t> </a:t>
            </a:r>
            <a:r>
              <a:rPr lang="en-GB" sz="2400" dirty="0" err="1"/>
              <a:t>instrumente</a:t>
            </a:r>
            <a:r>
              <a:rPr lang="en-GB" sz="2400" dirty="0"/>
              <a:t> of the soul … the soul </a:t>
            </a:r>
            <a:r>
              <a:rPr lang="en-GB" sz="2400" dirty="0" err="1"/>
              <a:t>directeth</a:t>
            </a:r>
            <a:r>
              <a:rPr lang="en-GB" sz="2400" dirty="0"/>
              <a:t> it, and </a:t>
            </a:r>
            <a:r>
              <a:rPr lang="en-GB" sz="2400" dirty="0" err="1"/>
              <a:t>guideth</a:t>
            </a:r>
            <a:r>
              <a:rPr lang="en-GB" sz="2400" dirty="0"/>
              <a:t> it  </a:t>
            </a:r>
            <a:r>
              <a:rPr lang="en-US" sz="2400" dirty="0" err="1"/>
              <a:t>vnto</a:t>
            </a:r>
            <a:r>
              <a:rPr lang="en-US" sz="2400" dirty="0"/>
              <a:t> more particular instruments, for more </a:t>
            </a:r>
            <a:r>
              <a:rPr lang="en-US" sz="2400" dirty="0" err="1"/>
              <a:t>speciall</a:t>
            </a:r>
            <a:r>
              <a:rPr lang="en-US" sz="2400" dirty="0"/>
              <a:t> and </a:t>
            </a:r>
            <a:r>
              <a:rPr lang="en-US" sz="2400" dirty="0" err="1"/>
              <a:t>priuate</a:t>
            </a:r>
            <a:r>
              <a:rPr lang="en-US" sz="2400" dirty="0"/>
              <a:t> </a:t>
            </a:r>
            <a:r>
              <a:rPr lang="en-US" sz="2400" dirty="0" err="1"/>
              <a:t>vses</a:t>
            </a:r>
            <a:r>
              <a:rPr lang="en-US" sz="2400" dirty="0"/>
              <a:t>, as to the eye, to see with; to the </a:t>
            </a:r>
            <a:r>
              <a:rPr lang="en-US" sz="2400" dirty="0" err="1"/>
              <a:t>eare</a:t>
            </a:r>
            <a:r>
              <a:rPr lang="en-US" sz="2400" dirty="0"/>
              <a:t> to </a:t>
            </a:r>
            <a:r>
              <a:rPr lang="en-US" sz="2400" dirty="0" err="1"/>
              <a:t>heare</a:t>
            </a:r>
            <a:r>
              <a:rPr lang="en-US" sz="2400" dirty="0"/>
              <a:t>; to the nose to smell; to the </a:t>
            </a:r>
            <a:r>
              <a:rPr lang="en-US" sz="2400" dirty="0" err="1"/>
              <a:t>bowells</a:t>
            </a:r>
            <a:r>
              <a:rPr lang="en-US" sz="2400" dirty="0"/>
              <a:t>, </a:t>
            </a:r>
            <a:r>
              <a:rPr lang="en-US" sz="2400" dirty="0" err="1"/>
              <a:t>stomack</a:t>
            </a:r>
            <a:r>
              <a:rPr lang="en-US" sz="2400" dirty="0"/>
              <a:t>, and </a:t>
            </a:r>
            <a:r>
              <a:rPr lang="en-US" sz="2400" dirty="0" err="1"/>
              <a:t>liuer</a:t>
            </a:r>
            <a:r>
              <a:rPr lang="en-US" sz="2400" dirty="0"/>
              <a:t>, to nourish, to the heart, to </a:t>
            </a:r>
            <a:r>
              <a:rPr lang="en-US" sz="2400" dirty="0" err="1"/>
              <a:t>maintaine</a:t>
            </a:r>
            <a:r>
              <a:rPr lang="en-US" sz="2400" dirty="0"/>
              <a:t> life: and to other </a:t>
            </a:r>
            <a:r>
              <a:rPr lang="en-US" sz="2400" dirty="0" err="1"/>
              <a:t>partes</a:t>
            </a:r>
            <a:r>
              <a:rPr lang="en-US" sz="2400" dirty="0"/>
              <a:t>, to the end of propagation: this is all performed by the </a:t>
            </a:r>
            <a:r>
              <a:rPr lang="en-US" sz="2400" dirty="0" err="1"/>
              <a:t>selfe</a:t>
            </a:r>
            <a:r>
              <a:rPr lang="en-US" sz="2400" dirty="0"/>
              <a:t> same, one, and single </a:t>
            </a:r>
            <a:r>
              <a:rPr lang="en-US" sz="2400" dirty="0" err="1"/>
              <a:t>spirite</a:t>
            </a:r>
            <a:r>
              <a:rPr lang="en-US" sz="2400" dirty="0"/>
              <a:t>. …</a:t>
            </a:r>
            <a:endParaRPr lang="en-GB" sz="2400" dirty="0"/>
          </a:p>
          <a:p>
            <a:r>
              <a:rPr lang="en-US" sz="2400" dirty="0"/>
              <a:t>I know commonly there are </a:t>
            </a:r>
            <a:r>
              <a:rPr lang="en-US" sz="2400" dirty="0" err="1"/>
              <a:t>accompted</a:t>
            </a:r>
            <a:r>
              <a:rPr lang="en-US" sz="2400" dirty="0"/>
              <a:t> three spirits: </a:t>
            </a:r>
            <a:r>
              <a:rPr lang="en-US" sz="2400" dirty="0" err="1"/>
              <a:t>animall</a:t>
            </a:r>
            <a:r>
              <a:rPr lang="en-US" sz="2400" dirty="0"/>
              <a:t>, </a:t>
            </a:r>
            <a:r>
              <a:rPr lang="en-US" sz="2400" dirty="0" err="1"/>
              <a:t>vitall</a:t>
            </a:r>
            <a:r>
              <a:rPr lang="en-US" sz="2400" dirty="0"/>
              <a:t>, and </a:t>
            </a:r>
            <a:r>
              <a:rPr lang="en-US" sz="2400" dirty="0" err="1"/>
              <a:t>naturall</a:t>
            </a:r>
            <a:r>
              <a:rPr lang="en-US" sz="2400" dirty="0"/>
              <a:t>”</a:t>
            </a:r>
          </a:p>
          <a:p>
            <a:endParaRPr lang="en-US" dirty="0"/>
          </a:p>
          <a:p>
            <a:endParaRPr lang="en-GB" dirty="0"/>
          </a:p>
          <a:p>
            <a:r>
              <a:rPr lang="en-GB" dirty="0" err="1"/>
              <a:t>Timothie</a:t>
            </a:r>
            <a:r>
              <a:rPr lang="en-GB" dirty="0"/>
              <a:t> Bright, </a:t>
            </a:r>
            <a:r>
              <a:rPr lang="en-GB" i="1" dirty="0"/>
              <a:t>A Treatise of Melancholy … with the </a:t>
            </a:r>
            <a:r>
              <a:rPr lang="en-GB" i="1" dirty="0" err="1"/>
              <a:t>Physicke</a:t>
            </a:r>
            <a:r>
              <a:rPr lang="en-GB" i="1" dirty="0"/>
              <a:t> Cure</a:t>
            </a:r>
            <a:r>
              <a:rPr lang="en-GB" dirty="0"/>
              <a:t> (1586), 46-7.</a:t>
            </a:r>
          </a:p>
          <a:p>
            <a:endParaRPr lang="en-GB" dirty="0"/>
          </a:p>
          <a:p>
            <a:endParaRPr lang="en-GB" dirty="0"/>
          </a:p>
          <a:p>
            <a:endParaRPr lang="en-US" dirty="0"/>
          </a:p>
        </p:txBody>
      </p:sp>
    </p:spTree>
    <p:extLst>
      <p:ext uri="{BB962C8B-B14F-4D97-AF65-F5344CB8AC3E}">
        <p14:creationId xmlns:p14="http://schemas.microsoft.com/office/powerpoint/2010/main" val="2340499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1287" y="362630"/>
            <a:ext cx="3454400" cy="5930900"/>
          </a:xfrm>
          <a:prstGeom prst="rect">
            <a:avLst/>
          </a:prstGeom>
        </p:spPr>
      </p:pic>
      <p:sp>
        <p:nvSpPr>
          <p:cNvPr id="4" name="TextBox 3"/>
          <p:cNvSpPr txBox="1"/>
          <p:nvPr/>
        </p:nvSpPr>
        <p:spPr>
          <a:xfrm>
            <a:off x="5753143" y="472849"/>
            <a:ext cx="4661515" cy="7248138"/>
          </a:xfrm>
          <a:prstGeom prst="rect">
            <a:avLst/>
          </a:prstGeom>
          <a:noFill/>
        </p:spPr>
        <p:txBody>
          <a:bodyPr wrap="square" rtlCol="0">
            <a:spAutoFit/>
          </a:bodyPr>
          <a:lstStyle/>
          <a:p>
            <a:r>
              <a:rPr lang="en-US" dirty="0"/>
              <a:t>James </a:t>
            </a:r>
            <a:r>
              <a:rPr lang="en-US" dirty="0" err="1"/>
              <a:t>MacMath</a:t>
            </a:r>
            <a:r>
              <a:rPr lang="en-US" dirty="0"/>
              <a:t>, M.D., </a:t>
            </a:r>
            <a:r>
              <a:rPr lang="en-US" i="1" dirty="0"/>
              <a:t>The Expert Midwife: A Treatise of the Diseases of Women with Child, and in Child-Bed</a:t>
            </a:r>
            <a:r>
              <a:rPr lang="en-US" dirty="0"/>
              <a:t> (London, 1694), pp. 27-8.</a:t>
            </a:r>
          </a:p>
          <a:p>
            <a:endParaRPr lang="en-US" dirty="0"/>
          </a:p>
          <a:p>
            <a:r>
              <a:rPr lang="en-US" sz="1700" dirty="0"/>
              <a:t>‘Of the Infants Formation’:</a:t>
            </a:r>
          </a:p>
          <a:p>
            <a:endParaRPr lang="en-US" sz="1700" dirty="0"/>
          </a:p>
          <a:p>
            <a:r>
              <a:rPr lang="en-US" sz="1700" dirty="0"/>
              <a:t>‘All </a:t>
            </a:r>
            <a:r>
              <a:rPr lang="en-US" sz="1700" dirty="0" err="1"/>
              <a:t>joyntly</a:t>
            </a:r>
            <a:r>
              <a:rPr lang="en-US" sz="1700" dirty="0"/>
              <a:t> grows together into a </a:t>
            </a:r>
            <a:r>
              <a:rPr lang="en-US" sz="1700" dirty="0" err="1"/>
              <a:t>compleat</a:t>
            </a:r>
            <a:r>
              <a:rPr lang="en-US" sz="1700" dirty="0"/>
              <a:t> Child, an entire perfect System of the whole … in their pretty Figure, most convenient </a:t>
            </a:r>
            <a:r>
              <a:rPr lang="en-US" sz="1700" dirty="0" err="1"/>
              <a:t>tye</a:t>
            </a:r>
            <a:r>
              <a:rPr lang="en-US" sz="1700" dirty="0"/>
              <a:t>, </a:t>
            </a:r>
            <a:r>
              <a:rPr lang="en-US" sz="1700" dirty="0" err="1"/>
              <a:t>Marvellous</a:t>
            </a:r>
            <a:r>
              <a:rPr lang="en-US" sz="1700" dirty="0"/>
              <a:t> Structure, </a:t>
            </a:r>
            <a:r>
              <a:rPr lang="en-US" sz="1700" dirty="0" err="1"/>
              <a:t>extream</a:t>
            </a:r>
            <a:r>
              <a:rPr lang="en-US" sz="1700" dirty="0"/>
              <a:t> (yet wholly </a:t>
            </a:r>
            <a:r>
              <a:rPr lang="en-US" sz="1700" dirty="0" err="1"/>
              <a:t>concording</a:t>
            </a:r>
            <a:r>
              <a:rPr lang="en-US" sz="1700" dirty="0"/>
              <a:t>) Diversity of Functions and Uses; finished and trimmed up by the most </a:t>
            </a:r>
            <a:r>
              <a:rPr lang="en-US" sz="1700" dirty="0" err="1"/>
              <a:t>Skilful</a:t>
            </a:r>
            <a:r>
              <a:rPr lang="en-US" sz="1700" dirty="0"/>
              <a:t> Hands of our great Creator’…</a:t>
            </a:r>
          </a:p>
          <a:p>
            <a:endParaRPr lang="en-US" sz="1700" dirty="0"/>
          </a:p>
          <a:p>
            <a:r>
              <a:rPr lang="en-US" sz="1700" dirty="0"/>
              <a:t>‘The soul … infused </a:t>
            </a:r>
            <a:r>
              <a:rPr lang="en-US" sz="1700" dirty="0" err="1"/>
              <a:t>thereinto</a:t>
            </a:r>
            <a:r>
              <a:rPr lang="en-US" sz="1700" dirty="0"/>
              <a:t> (the fit time and minute none knows exactly, but God alone its Creator) by which the Motions of the Corporeal Soul, are thenceforth determined, ruled and tempered: And all the Constitutions, Concoctions and Elaborations of the Body, fixed as by Gods own Hand, and doing … The Finger of God, or Divine Power, the first Efficient Cause of all things’.</a:t>
            </a:r>
          </a:p>
          <a:p>
            <a:endParaRPr lang="en-US" sz="1700" dirty="0"/>
          </a:p>
          <a:p>
            <a:endParaRPr lang="en-US" sz="1700" dirty="0"/>
          </a:p>
          <a:p>
            <a:endParaRPr lang="en-US" sz="1700" dirty="0"/>
          </a:p>
          <a:p>
            <a:endParaRPr lang="en-US" sz="1700" dirty="0"/>
          </a:p>
        </p:txBody>
      </p:sp>
    </p:spTree>
    <p:extLst>
      <p:ext uri="{BB962C8B-B14F-4D97-AF65-F5344CB8AC3E}">
        <p14:creationId xmlns:p14="http://schemas.microsoft.com/office/powerpoint/2010/main" val="709702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31287" y="362630"/>
            <a:ext cx="3454400" cy="5930900"/>
          </a:xfrm>
          <a:prstGeom prst="rect">
            <a:avLst/>
          </a:prstGeom>
        </p:spPr>
      </p:pic>
      <p:sp>
        <p:nvSpPr>
          <p:cNvPr id="4" name="TextBox 3"/>
          <p:cNvSpPr txBox="1"/>
          <p:nvPr/>
        </p:nvSpPr>
        <p:spPr>
          <a:xfrm>
            <a:off x="5485688" y="216160"/>
            <a:ext cx="5010040" cy="8094524"/>
          </a:xfrm>
          <a:prstGeom prst="rect">
            <a:avLst/>
          </a:prstGeom>
          <a:noFill/>
        </p:spPr>
        <p:txBody>
          <a:bodyPr wrap="square" rtlCol="0">
            <a:spAutoFit/>
          </a:bodyPr>
          <a:lstStyle/>
          <a:p>
            <a:r>
              <a:rPr lang="en-US" dirty="0"/>
              <a:t>James </a:t>
            </a:r>
            <a:r>
              <a:rPr lang="en-US" dirty="0" err="1"/>
              <a:t>MacMath</a:t>
            </a:r>
            <a:r>
              <a:rPr lang="en-US" dirty="0"/>
              <a:t>, M.D., </a:t>
            </a:r>
            <a:r>
              <a:rPr lang="en-US" i="1" dirty="0"/>
              <a:t>The Expert Midwife: A Treatise of the Diseases of Women with Child, and in Child-Bed</a:t>
            </a:r>
            <a:r>
              <a:rPr lang="en-US" dirty="0"/>
              <a:t> (London, 1694), pp. 27-8.</a:t>
            </a:r>
          </a:p>
          <a:p>
            <a:endParaRPr lang="en-US" dirty="0"/>
          </a:p>
          <a:p>
            <a:r>
              <a:rPr lang="en-US" dirty="0"/>
              <a:t>‘</a:t>
            </a:r>
            <a:r>
              <a:rPr lang="en-US" sz="1600" dirty="0"/>
              <a:t>On Monstrous Conceptions’:</a:t>
            </a:r>
          </a:p>
          <a:p>
            <a:endParaRPr lang="en-US" sz="1600" dirty="0"/>
          </a:p>
          <a:p>
            <a:r>
              <a:rPr lang="en-US" sz="1600" dirty="0"/>
              <a:t>First Cause:</a:t>
            </a:r>
          </a:p>
          <a:p>
            <a:r>
              <a:rPr lang="en-US" sz="1600" dirty="0"/>
              <a:t>‘remarkable Instances of Divine Vengeance, or Manifestations of the Works of God’…</a:t>
            </a:r>
          </a:p>
          <a:p>
            <a:endParaRPr lang="en-US" sz="1600" dirty="0"/>
          </a:p>
          <a:p>
            <a:r>
              <a:rPr lang="en-US" sz="1600" dirty="0"/>
              <a:t>The physician then moved from first causes (supernatural), to second causes. In particular, he reflected on the impact of the mother’s imagination and thought. These intellective faculties emanated from the immortal soul, and were able to affect the physical body via the intermediary spirits.</a:t>
            </a:r>
            <a:endParaRPr lang="en-GB" sz="1600" dirty="0"/>
          </a:p>
          <a:p>
            <a:endParaRPr lang="en-US" sz="1600" b="1" dirty="0"/>
          </a:p>
          <a:p>
            <a:r>
              <a:rPr lang="en-US" sz="1600" b="1" dirty="0"/>
              <a:t>‘</a:t>
            </a:r>
            <a:r>
              <a:rPr lang="en-US" sz="1600" dirty="0"/>
              <a:t>the </a:t>
            </a:r>
            <a:r>
              <a:rPr lang="en-US" sz="1600" i="1" dirty="0"/>
              <a:t>Embryo</a:t>
            </a:r>
            <a:r>
              <a:rPr lang="en-US" sz="1600" dirty="0"/>
              <a:t> receives the </a:t>
            </a:r>
            <a:r>
              <a:rPr lang="en-US" sz="1600" i="1" dirty="0"/>
              <a:t>ailment</a:t>
            </a:r>
            <a:r>
              <a:rPr lang="en-US" sz="1600" dirty="0"/>
              <a:t> of its </a:t>
            </a:r>
            <a:r>
              <a:rPr lang="en-US" sz="1600" i="1" dirty="0"/>
              <a:t>Monstrosity </a:t>
            </a:r>
            <a:r>
              <a:rPr lang="en-US" sz="1600" dirty="0"/>
              <a:t>from the </a:t>
            </a:r>
            <a:r>
              <a:rPr lang="en-US" sz="1600" i="1" dirty="0"/>
              <a:t>Ineptitude </a:t>
            </a:r>
            <a:r>
              <a:rPr lang="en-US" sz="1600" dirty="0"/>
              <a:t>or </a:t>
            </a:r>
            <a:r>
              <a:rPr lang="en-US" sz="1600" i="1" dirty="0"/>
              <a:t>Excess </a:t>
            </a:r>
            <a:r>
              <a:rPr lang="en-US" sz="1600" i="1" dirty="0" err="1"/>
              <a:t>Inordination</a:t>
            </a:r>
            <a:r>
              <a:rPr lang="en-US" sz="1600" i="1" dirty="0"/>
              <a:t> </a:t>
            </a:r>
            <a:r>
              <a:rPr lang="en-US" sz="1600" dirty="0"/>
              <a:t>of the </a:t>
            </a:r>
            <a:r>
              <a:rPr lang="en-US" sz="1600" i="1" dirty="0"/>
              <a:t> Animal Spirits:</a:t>
            </a:r>
            <a:r>
              <a:rPr lang="en-US" sz="1600" dirty="0"/>
              <a:t> and their </a:t>
            </a:r>
            <a:r>
              <a:rPr lang="en-US" sz="1600" dirty="0" err="1"/>
              <a:t>inusual</a:t>
            </a:r>
            <a:r>
              <a:rPr lang="en-US" sz="1600" dirty="0"/>
              <a:t> </a:t>
            </a:r>
            <a:r>
              <a:rPr lang="en-US" sz="1600" i="1" dirty="0"/>
              <a:t>Emotions </a:t>
            </a:r>
            <a:r>
              <a:rPr lang="en-US" sz="1600" dirty="0"/>
              <a:t>and </a:t>
            </a:r>
            <a:r>
              <a:rPr lang="en-US" sz="1600" i="1" dirty="0"/>
              <a:t>Determinations,</a:t>
            </a:r>
            <a:r>
              <a:rPr lang="en-US" sz="1600" dirty="0"/>
              <a:t> from the Mothers strong </a:t>
            </a:r>
            <a:r>
              <a:rPr lang="en-US" sz="1600" i="1" dirty="0"/>
              <a:t>Imaginations … </a:t>
            </a:r>
            <a:r>
              <a:rPr lang="en-US" sz="1600" dirty="0"/>
              <a:t>marking upon it, (as it were Wax) things exactly represented in the </a:t>
            </a:r>
            <a:r>
              <a:rPr lang="en-US" sz="1600" i="1" dirty="0"/>
              <a:t>Brain,</a:t>
            </a:r>
            <a:r>
              <a:rPr lang="en-US" sz="1600" dirty="0"/>
              <a:t> and impressed upon the </a:t>
            </a:r>
            <a:r>
              <a:rPr lang="en-US" sz="1600" i="1" dirty="0"/>
              <a:t>Animal Spirits,</a:t>
            </a:r>
            <a:r>
              <a:rPr lang="en-US" sz="1600" dirty="0"/>
              <a:t> and </a:t>
            </a:r>
            <a:r>
              <a:rPr lang="en-US" sz="1600" i="1" dirty="0" err="1"/>
              <a:t>Arterious</a:t>
            </a:r>
            <a:r>
              <a:rPr lang="en-US" sz="1600" i="1" dirty="0"/>
              <a:t> Blood,</a:t>
            </a:r>
            <a:r>
              <a:rPr lang="en-US" sz="1600" dirty="0"/>
              <a:t> and therewith conveyed to the </a:t>
            </a:r>
            <a:r>
              <a:rPr lang="en-US" sz="1600" i="1" dirty="0"/>
              <a:t>Womb’</a:t>
            </a:r>
            <a:r>
              <a:rPr lang="en-US" i="1" dirty="0"/>
              <a:t>. </a:t>
            </a:r>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1666658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50518" y="0"/>
            <a:ext cx="7476917" cy="6858000"/>
          </a:xfrm>
          <a:prstGeom prst="rect">
            <a:avLst/>
          </a:prstGeom>
        </p:spPr>
      </p:pic>
    </p:spTree>
    <p:extLst>
      <p:ext uri="{BB962C8B-B14F-4D97-AF65-F5344CB8AC3E}">
        <p14:creationId xmlns:p14="http://schemas.microsoft.com/office/powerpoint/2010/main" val="2280385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CCFBA-0FB1-625F-0400-38197BF7F765}"/>
              </a:ext>
            </a:extLst>
          </p:cNvPr>
          <p:cNvSpPr>
            <a:spLocks noGrp="1"/>
          </p:cNvSpPr>
          <p:nvPr>
            <p:ph type="title"/>
          </p:nvPr>
        </p:nvSpPr>
        <p:spPr>
          <a:xfrm>
            <a:off x="4965430" y="629268"/>
            <a:ext cx="6586491" cy="1286160"/>
          </a:xfrm>
        </p:spPr>
        <p:txBody>
          <a:bodyPr anchor="b">
            <a:normAutofit fontScale="90000"/>
          </a:bodyPr>
          <a:lstStyle/>
          <a:p>
            <a:r>
              <a:rPr lang="en-US" sz="2700" i="1" dirty="0">
                <a:latin typeface="+mn-lt"/>
              </a:rPr>
              <a:t>A Wonder </a:t>
            </a:r>
            <a:r>
              <a:rPr lang="en-US" sz="2700" i="1" dirty="0" err="1">
                <a:latin typeface="+mn-lt"/>
              </a:rPr>
              <a:t>Woorth</a:t>
            </a:r>
            <a:r>
              <a:rPr lang="en-US" sz="2700" i="1" dirty="0">
                <a:latin typeface="+mn-lt"/>
              </a:rPr>
              <a:t> Reading or </a:t>
            </a:r>
            <a:r>
              <a:rPr lang="en-GB" sz="2700" i="1" kern="1800" dirty="0">
                <a:solidFill>
                  <a:srgbClr val="000000"/>
                </a:solidFill>
                <a:effectLst/>
                <a:latin typeface="+mn-lt"/>
                <a:ea typeface="Times New Roman" panose="02020603050405020304" pitchFamily="18" charset="0"/>
                <a:cs typeface="Times New Roman" panose="02020603050405020304" pitchFamily="18" charset="0"/>
              </a:rPr>
              <a:t>A true and </a:t>
            </a:r>
            <a:r>
              <a:rPr lang="en-GB" sz="2700" i="1" kern="1800" dirty="0" err="1">
                <a:solidFill>
                  <a:srgbClr val="000000"/>
                </a:solidFill>
                <a:effectLst/>
                <a:latin typeface="+mn-lt"/>
                <a:ea typeface="Times New Roman" panose="02020603050405020304" pitchFamily="18" charset="0"/>
                <a:cs typeface="Times New Roman" panose="02020603050405020304" pitchFamily="18" charset="0"/>
              </a:rPr>
              <a:t>faithfull</a:t>
            </a:r>
            <a:r>
              <a:rPr lang="en-GB" sz="2700" i="1" kern="1800" dirty="0">
                <a:solidFill>
                  <a:srgbClr val="000000"/>
                </a:solidFill>
                <a:effectLst/>
                <a:latin typeface="+mn-lt"/>
                <a:ea typeface="Times New Roman" panose="02020603050405020304" pitchFamily="18" charset="0"/>
                <a:cs typeface="Times New Roman" panose="02020603050405020304" pitchFamily="18" charset="0"/>
              </a:rPr>
              <a:t> relation of a woman, now dwelling in </a:t>
            </a:r>
            <a:r>
              <a:rPr lang="en-GB" sz="2700" i="1" kern="1800" dirty="0" err="1">
                <a:solidFill>
                  <a:srgbClr val="000000"/>
                </a:solidFill>
                <a:effectLst/>
                <a:latin typeface="+mn-lt"/>
                <a:ea typeface="Times New Roman" panose="02020603050405020304" pitchFamily="18" charset="0"/>
                <a:cs typeface="Times New Roman" panose="02020603050405020304" pitchFamily="18" charset="0"/>
              </a:rPr>
              <a:t>Kentstreet</a:t>
            </a:r>
            <a:r>
              <a:rPr lang="en-GB" sz="2700" i="1" kern="1800" dirty="0">
                <a:solidFill>
                  <a:srgbClr val="000000"/>
                </a:solidFill>
                <a:effectLst/>
                <a:latin typeface="+mn-lt"/>
                <a:ea typeface="Times New Roman" panose="02020603050405020304" pitchFamily="18" charset="0"/>
                <a:cs typeface="Times New Roman" panose="02020603050405020304" pitchFamily="18" charset="0"/>
              </a:rPr>
              <a:t> who … </a:t>
            </a:r>
            <a:r>
              <a:rPr lang="en-GB" sz="2700" i="1" kern="1800" dirty="0" err="1">
                <a:solidFill>
                  <a:srgbClr val="000000"/>
                </a:solidFill>
                <a:effectLst/>
                <a:latin typeface="+mn-lt"/>
                <a:ea typeface="Times New Roman" panose="02020603050405020304" pitchFamily="18" charset="0"/>
                <a:cs typeface="Times New Roman" panose="02020603050405020304" pitchFamily="18" charset="0"/>
              </a:rPr>
              <a:t>deliuered</a:t>
            </a:r>
            <a:r>
              <a:rPr lang="en-GB" sz="2700" i="1" kern="1800" dirty="0">
                <a:solidFill>
                  <a:srgbClr val="000000"/>
                </a:solidFill>
                <a:effectLst/>
                <a:latin typeface="+mn-lt"/>
                <a:ea typeface="Times New Roman" panose="02020603050405020304" pitchFamily="18" charset="0"/>
                <a:cs typeface="Times New Roman" panose="02020603050405020304" pitchFamily="18" charset="0"/>
              </a:rPr>
              <a:t> of a prodigious and monstrous child </a:t>
            </a:r>
            <a:r>
              <a:rPr lang="en-GB" sz="2700" kern="1800" dirty="0">
                <a:solidFill>
                  <a:srgbClr val="000000"/>
                </a:solidFill>
                <a:effectLst/>
                <a:latin typeface="+mn-lt"/>
                <a:ea typeface="Times New Roman" panose="02020603050405020304" pitchFamily="18" charset="0"/>
                <a:cs typeface="Times New Roman" panose="02020603050405020304" pitchFamily="18" charset="0"/>
              </a:rPr>
              <a:t>(London, 1617)</a:t>
            </a:r>
            <a:br>
              <a:rPr lang="en-GB" sz="1800" dirty="0">
                <a:effectLst/>
                <a:latin typeface="Cambria" panose="02040503050406030204" pitchFamily="18" charset="0"/>
                <a:ea typeface="MS Mincho" panose="02020609040205080304" pitchFamily="49" charset="-128"/>
                <a:cs typeface="Times New Roman" panose="02020603050405020304" pitchFamily="18" charset="0"/>
              </a:rPr>
            </a:br>
            <a:endParaRPr lang="en-US" sz="2800" dirty="0"/>
          </a:p>
        </p:txBody>
      </p:sp>
      <p:sp>
        <p:nvSpPr>
          <p:cNvPr id="3" name="Content Placeholder 2">
            <a:extLst>
              <a:ext uri="{FF2B5EF4-FFF2-40B4-BE49-F238E27FC236}">
                <a16:creationId xmlns:a16="http://schemas.microsoft.com/office/drawing/2014/main" id="{C4141B0A-D802-121F-90DA-5DB3997DA7CB}"/>
              </a:ext>
            </a:extLst>
          </p:cNvPr>
          <p:cNvSpPr>
            <a:spLocks noGrp="1"/>
          </p:cNvSpPr>
          <p:nvPr>
            <p:ph idx="1"/>
          </p:nvPr>
        </p:nvSpPr>
        <p:spPr>
          <a:xfrm>
            <a:off x="4965431" y="2438400"/>
            <a:ext cx="6586489" cy="3785419"/>
          </a:xfrm>
        </p:spPr>
        <p:txBody>
          <a:bodyPr>
            <a:normAutofit/>
          </a:bodyPr>
          <a:lstStyle/>
          <a:p>
            <a:pPr marL="0" indent="0">
              <a:buNone/>
            </a:pPr>
            <a:r>
              <a:rPr lang="en-GB" sz="2000" kern="1800" dirty="0">
                <a:solidFill>
                  <a:srgbClr val="000000"/>
                </a:solidFill>
                <a:effectLst/>
                <a:ea typeface="Times New Roman" panose="02020603050405020304" pitchFamily="18" charset="0"/>
                <a:cs typeface="Times New Roman" panose="02020603050405020304" pitchFamily="18" charset="0"/>
              </a:rPr>
              <a:t>“</a:t>
            </a:r>
            <a:r>
              <a:rPr lang="en-US" sz="2000" dirty="0">
                <a:solidFill>
                  <a:srgbClr val="000000"/>
                </a:solidFill>
                <a:effectLst/>
                <a:ea typeface="MS Mincho" panose="02020609040205080304" pitchFamily="49" charset="-128"/>
                <a:cs typeface="Times New Roman" panose="02020603050405020304" pitchFamily="18" charset="0"/>
              </a:rPr>
              <a:t>after long travel [</a:t>
            </a:r>
            <a:r>
              <a:rPr lang="en-US" sz="2000" dirty="0" err="1">
                <a:solidFill>
                  <a:srgbClr val="000000"/>
                </a:solidFill>
                <a:effectLst/>
                <a:ea typeface="MS Mincho" panose="02020609040205080304" pitchFamily="49" charset="-128"/>
                <a:cs typeface="Times New Roman" panose="02020603050405020304" pitchFamily="18" charset="0"/>
              </a:rPr>
              <a:t>labour</a:t>
            </a:r>
            <a:r>
              <a:rPr lang="en-US" sz="2000" dirty="0">
                <a:solidFill>
                  <a:srgbClr val="000000"/>
                </a:solidFill>
                <a:effectLst/>
                <a:ea typeface="MS Mincho" panose="02020609040205080304" pitchFamily="49" charset="-128"/>
                <a:cs typeface="Times New Roman" panose="02020603050405020304" pitchFamily="18" charset="0"/>
              </a:rPr>
              <a:t>], [the woman] was </a:t>
            </a:r>
            <a:r>
              <a:rPr lang="en-US" sz="2000" dirty="0" err="1">
                <a:solidFill>
                  <a:srgbClr val="000000"/>
                </a:solidFill>
                <a:effectLst/>
                <a:ea typeface="MS Mincho" panose="02020609040205080304" pitchFamily="49" charset="-128"/>
                <a:cs typeface="Times New Roman" panose="02020603050405020304" pitchFamily="18" charset="0"/>
              </a:rPr>
              <a:t>deliuered</a:t>
            </a:r>
            <a:r>
              <a:rPr lang="en-US" sz="2000" dirty="0">
                <a:solidFill>
                  <a:srgbClr val="000000"/>
                </a:solidFill>
                <a:effectLst/>
                <a:ea typeface="MS Mincho" panose="02020609040205080304" pitchFamily="49" charset="-128"/>
                <a:cs typeface="Times New Roman" panose="02020603050405020304" pitchFamily="18" charset="0"/>
              </a:rPr>
              <a:t> of a Female child with a </a:t>
            </a:r>
            <a:r>
              <a:rPr lang="en-US" sz="2000" dirty="0" err="1">
                <a:solidFill>
                  <a:srgbClr val="000000"/>
                </a:solidFill>
                <a:effectLst/>
                <a:ea typeface="MS Mincho" panose="02020609040205080304" pitchFamily="49" charset="-128"/>
                <a:cs typeface="Times New Roman" panose="02020603050405020304" pitchFamily="18" charset="0"/>
              </a:rPr>
              <a:t>halfe</a:t>
            </a:r>
            <a:r>
              <a:rPr lang="en-US" sz="2000" dirty="0">
                <a:solidFill>
                  <a:srgbClr val="000000"/>
                </a:solidFill>
                <a:effectLst/>
                <a:ea typeface="MS Mincho" panose="02020609040205080304" pitchFamily="49" charset="-128"/>
                <a:cs typeface="Times New Roman" panose="02020603050405020304" pitchFamily="18" charset="0"/>
              </a:rPr>
              <a:t> forehead, without any scull, </a:t>
            </a:r>
            <a:r>
              <a:rPr lang="en-US" sz="2000" dirty="0" err="1">
                <a:solidFill>
                  <a:srgbClr val="000000"/>
                </a:solidFill>
                <a:effectLst/>
                <a:ea typeface="MS Mincho" panose="02020609040205080304" pitchFamily="49" charset="-128"/>
                <a:cs typeface="Times New Roman" panose="02020603050405020304" pitchFamily="18" charset="0"/>
              </a:rPr>
              <a:t>hauing</a:t>
            </a:r>
            <a:r>
              <a:rPr lang="en-US" sz="2000" dirty="0">
                <a:solidFill>
                  <a:srgbClr val="000000"/>
                </a:solidFill>
                <a:effectLst/>
                <a:ea typeface="MS Mincho" panose="02020609040205080304" pitchFamily="49" charset="-128"/>
                <a:cs typeface="Times New Roman" panose="02020603050405020304" pitchFamily="18" charset="0"/>
              </a:rPr>
              <a:t> a faire proportioned body from the </a:t>
            </a:r>
            <a:r>
              <a:rPr lang="en-US" sz="2000" dirty="0" err="1">
                <a:solidFill>
                  <a:srgbClr val="000000"/>
                </a:solidFill>
                <a:effectLst/>
                <a:ea typeface="MS Mincho" panose="02020609040205080304" pitchFamily="49" charset="-128"/>
                <a:cs typeface="Times New Roman" panose="02020603050405020304" pitchFamily="18" charset="0"/>
              </a:rPr>
              <a:t>brest</a:t>
            </a:r>
            <a:r>
              <a:rPr lang="en-US" sz="2000" dirty="0">
                <a:solidFill>
                  <a:srgbClr val="000000"/>
                </a:solidFill>
                <a:effectLst/>
                <a:ea typeface="MS Mincho" panose="02020609040205080304" pitchFamily="49" charset="-128"/>
                <a:cs typeface="Times New Roman" panose="02020603050405020304" pitchFamily="18" charset="0"/>
              </a:rPr>
              <a:t> downward: the said child had its mouth &amp; </a:t>
            </a:r>
            <a:r>
              <a:rPr lang="en-US" sz="2000" dirty="0" err="1">
                <a:solidFill>
                  <a:srgbClr val="000000"/>
                </a:solidFill>
                <a:effectLst/>
                <a:ea typeface="MS Mincho" panose="02020609040205080304" pitchFamily="49" charset="-128"/>
                <a:cs typeface="Times New Roman" panose="02020603050405020304" pitchFamily="18" charset="0"/>
              </a:rPr>
              <a:t>eyez</a:t>
            </a:r>
            <a:r>
              <a:rPr lang="en-US" sz="2000" dirty="0">
                <a:solidFill>
                  <a:srgbClr val="000000"/>
                </a:solidFill>
                <a:effectLst/>
                <a:ea typeface="MS Mincho" panose="02020609040205080304" pitchFamily="49" charset="-128"/>
                <a:cs typeface="Times New Roman" panose="02020603050405020304" pitchFamily="18" charset="0"/>
              </a:rPr>
              <a:t> miraculously placed</a:t>
            </a:r>
            <a:r>
              <a:rPr lang="en-GB" sz="2000" dirty="0">
                <a:effectLst/>
                <a:ea typeface="MS Mincho" panose="02020609040205080304" pitchFamily="49" charset="-128"/>
                <a:cs typeface="Times New Roman" panose="02020603050405020304" pitchFamily="18" charset="0"/>
              </a:rPr>
              <a:t> in the </a:t>
            </a:r>
            <a:r>
              <a:rPr lang="en-GB" sz="2000" dirty="0" err="1">
                <a:effectLst/>
                <a:ea typeface="MS Mincho" panose="02020609040205080304" pitchFamily="49" charset="-128"/>
                <a:cs typeface="Times New Roman" panose="02020603050405020304" pitchFamily="18" charset="0"/>
              </a:rPr>
              <a:t>sayd</a:t>
            </a:r>
            <a:r>
              <a:rPr lang="en-GB" sz="2000" dirty="0">
                <a:effectLst/>
                <a:ea typeface="MS Mincho" panose="02020609040205080304" pitchFamily="49" charset="-128"/>
                <a:cs typeface="Times New Roman" panose="02020603050405020304" pitchFamily="18" charset="0"/>
              </a:rPr>
              <a:t> </a:t>
            </a:r>
            <a:r>
              <a:rPr lang="en-GB" sz="2000" dirty="0" err="1">
                <a:effectLst/>
                <a:ea typeface="MS Mincho" panose="02020609040205080304" pitchFamily="49" charset="-128"/>
                <a:cs typeface="Times New Roman" panose="02020603050405020304" pitchFamily="18" charset="0"/>
              </a:rPr>
              <a:t>halfe</a:t>
            </a:r>
            <a:r>
              <a:rPr lang="en-GB" sz="2000" dirty="0">
                <a:effectLst/>
                <a:ea typeface="MS Mincho" panose="02020609040205080304" pitchFamily="49" charset="-128"/>
                <a:cs typeface="Times New Roman" panose="02020603050405020304" pitchFamily="18" charset="0"/>
              </a:rPr>
              <a:t> </a:t>
            </a:r>
            <a:r>
              <a:rPr lang="en-GB" sz="2000" dirty="0" err="1">
                <a:effectLst/>
                <a:ea typeface="MS Mincho" panose="02020609040205080304" pitchFamily="49" charset="-128"/>
                <a:cs typeface="Times New Roman" panose="02020603050405020304" pitchFamily="18" charset="0"/>
              </a:rPr>
              <a:t>forhead</a:t>
            </a:r>
            <a:r>
              <a:rPr lang="en-GB" sz="2000" dirty="0">
                <a:effectLst/>
                <a:ea typeface="MS Mincho" panose="02020609040205080304" pitchFamily="49" charset="-128"/>
                <a:cs typeface="Times New Roman" panose="02020603050405020304" pitchFamily="18" charset="0"/>
              </a:rPr>
              <a:t> </a:t>
            </a:r>
            <a:r>
              <a:rPr lang="en-GB" sz="2000" dirty="0" err="1">
                <a:effectLst/>
                <a:ea typeface="MS Mincho" panose="02020609040205080304" pitchFamily="49" charset="-128"/>
                <a:cs typeface="Times New Roman" panose="02020603050405020304" pitchFamily="18" charset="0"/>
              </a:rPr>
              <a:t>neere</a:t>
            </a:r>
            <a:r>
              <a:rPr lang="en-GB" sz="2000" dirty="0">
                <a:effectLst/>
                <a:ea typeface="MS Mincho" panose="02020609040205080304" pitchFamily="49" charset="-128"/>
                <a:cs typeface="Times New Roman" panose="02020603050405020304" pitchFamily="18" charset="0"/>
              </a:rPr>
              <a:t> </a:t>
            </a:r>
            <a:r>
              <a:rPr lang="en-GB" sz="2000" dirty="0" err="1">
                <a:effectLst/>
                <a:ea typeface="MS Mincho" panose="02020609040205080304" pitchFamily="49" charset="-128"/>
                <a:cs typeface="Times New Roman" panose="02020603050405020304" pitchFamily="18" charset="0"/>
              </a:rPr>
              <a:t>vpon</a:t>
            </a:r>
            <a:r>
              <a:rPr lang="en-GB" sz="2000" dirty="0">
                <a:effectLst/>
                <a:ea typeface="MS Mincho" panose="02020609040205080304" pitchFamily="49" charset="-128"/>
                <a:cs typeface="Times New Roman" panose="02020603050405020304" pitchFamily="18" charset="0"/>
              </a:rPr>
              <a:t> the breast, </a:t>
            </a:r>
            <a:r>
              <a:rPr lang="en-GB" sz="2000" dirty="0" err="1">
                <a:effectLst/>
                <a:ea typeface="MS Mincho" panose="02020609040205080304" pitchFamily="49" charset="-128"/>
                <a:cs typeface="Times New Roman" panose="02020603050405020304" pitchFamily="18" charset="0"/>
              </a:rPr>
              <a:t>vpon</a:t>
            </a:r>
            <a:r>
              <a:rPr lang="en-GB" sz="2000" dirty="0">
                <a:effectLst/>
                <a:ea typeface="MS Mincho" panose="02020609040205080304" pitchFamily="49" charset="-128"/>
                <a:cs typeface="Times New Roman" panose="02020603050405020304" pitchFamily="18" charset="0"/>
              </a:rPr>
              <a:t> the said </a:t>
            </a:r>
            <a:r>
              <a:rPr lang="en-GB" sz="2000" dirty="0" err="1">
                <a:effectLst/>
                <a:ea typeface="MS Mincho" panose="02020609040205080304" pitchFamily="49" charset="-128"/>
                <a:cs typeface="Times New Roman" panose="02020603050405020304" pitchFamily="18" charset="0"/>
              </a:rPr>
              <a:t>halfe</a:t>
            </a:r>
            <a:r>
              <a:rPr lang="en-GB" sz="2000" dirty="0">
                <a:effectLst/>
                <a:ea typeface="MS Mincho" panose="02020609040205080304" pitchFamily="49" charset="-128"/>
                <a:cs typeface="Times New Roman" panose="02020603050405020304" pitchFamily="18" charset="0"/>
              </a:rPr>
              <a:t> fore-head lay a </a:t>
            </a:r>
            <a:r>
              <a:rPr lang="en-GB" sz="2000" dirty="0" err="1">
                <a:effectLst/>
                <a:ea typeface="MS Mincho" panose="02020609040205080304" pitchFamily="49" charset="-128"/>
                <a:cs typeface="Times New Roman" panose="02020603050405020304" pitchFamily="18" charset="0"/>
              </a:rPr>
              <a:t>peece</a:t>
            </a:r>
            <a:r>
              <a:rPr lang="en-GB" sz="2000" dirty="0">
                <a:effectLst/>
                <a:ea typeface="MS Mincho" panose="02020609040205080304" pitchFamily="49" charset="-128"/>
                <a:cs typeface="Times New Roman" panose="02020603050405020304" pitchFamily="18" charset="0"/>
              </a:rPr>
              <a:t> of flesh of two fingers </a:t>
            </a:r>
            <a:r>
              <a:rPr lang="en-GB" sz="2000" dirty="0" err="1">
                <a:effectLst/>
                <a:ea typeface="MS Mincho" panose="02020609040205080304" pitchFamily="49" charset="-128"/>
                <a:cs typeface="Times New Roman" panose="02020603050405020304" pitchFamily="18" charset="0"/>
              </a:rPr>
              <a:t>thicke</a:t>
            </a:r>
            <a:r>
              <a:rPr lang="en-GB" sz="2000" dirty="0">
                <a:effectLst/>
                <a:ea typeface="MS Mincho" panose="02020609040205080304" pitchFamily="49" charset="-128"/>
                <a:cs typeface="Times New Roman" panose="02020603050405020304" pitchFamily="18" charset="0"/>
              </a:rPr>
              <a:t> round about, the flesh being wonderfully curled like </a:t>
            </a:r>
            <a:r>
              <a:rPr lang="en-GB" sz="2000" dirty="0" err="1">
                <a:effectLst/>
                <a:ea typeface="MS Mincho" panose="02020609040205080304" pitchFamily="49" charset="-128"/>
                <a:cs typeface="Times New Roman" panose="02020603050405020304" pitchFamily="18" charset="0"/>
              </a:rPr>
              <a:t>Gentlewomens</a:t>
            </a:r>
            <a:r>
              <a:rPr lang="en-GB" sz="2000" dirty="0">
                <a:effectLst/>
                <a:ea typeface="MS Mincho" panose="02020609040205080304" pitchFamily="49" charset="-128"/>
                <a:cs typeface="Times New Roman" panose="02020603050405020304" pitchFamily="18" charset="0"/>
              </a:rPr>
              <a:t> attire… the eyes being very </a:t>
            </a:r>
            <a:r>
              <a:rPr lang="en-GB" sz="2000" dirty="0" err="1">
                <a:effectLst/>
                <a:ea typeface="MS Mincho" panose="02020609040205080304" pitchFamily="49" charset="-128"/>
                <a:cs typeface="Times New Roman" panose="02020603050405020304" pitchFamily="18" charset="0"/>
              </a:rPr>
              <a:t>bigg</a:t>
            </a:r>
            <a:r>
              <a:rPr lang="en-GB" sz="2000" dirty="0">
                <a:effectLst/>
                <a:ea typeface="MS Mincho" panose="02020609040205080304" pitchFamily="49" charset="-128"/>
                <a:cs typeface="Times New Roman" panose="02020603050405020304" pitchFamily="18" charset="0"/>
              </a:rPr>
              <a:t> staring and very </a:t>
            </a:r>
            <a:r>
              <a:rPr lang="en-GB" sz="2000" dirty="0" err="1">
                <a:effectLst/>
                <a:ea typeface="MS Mincho" panose="02020609040205080304" pitchFamily="49" charset="-128"/>
                <a:cs typeface="Times New Roman" panose="02020603050405020304" pitchFamily="18" charset="0"/>
              </a:rPr>
              <a:t>firy</a:t>
            </a:r>
            <a:r>
              <a:rPr lang="en-GB" sz="2000" dirty="0">
                <a:effectLst/>
                <a:ea typeface="MS Mincho" panose="02020609040205080304" pitchFamily="49" charset="-128"/>
                <a:cs typeface="Times New Roman" panose="02020603050405020304" pitchFamily="18" charset="0"/>
              </a:rPr>
              <a:t> red, which greatly </a:t>
            </a:r>
            <a:r>
              <a:rPr lang="en-GB" sz="2000" dirty="0" err="1">
                <a:effectLst/>
                <a:ea typeface="MS Mincho" panose="02020609040205080304" pitchFamily="49" charset="-128"/>
                <a:cs typeface="Times New Roman" panose="02020603050405020304" pitchFamily="18" charset="0"/>
              </a:rPr>
              <a:t>terrifyed</a:t>
            </a:r>
            <a:r>
              <a:rPr lang="en-GB" sz="2000" dirty="0">
                <a:effectLst/>
                <a:ea typeface="MS Mincho" panose="02020609040205080304" pitchFamily="49" charset="-128"/>
                <a:cs typeface="Times New Roman" panose="02020603050405020304" pitchFamily="18" charset="0"/>
              </a:rPr>
              <a:t> the midwife and all that were present”</a:t>
            </a:r>
          </a:p>
          <a:p>
            <a:endParaRPr lang="en-US" sz="2000" dirty="0"/>
          </a:p>
        </p:txBody>
      </p:sp>
      <p:pic>
        <p:nvPicPr>
          <p:cNvPr id="4" name="Picture 3">
            <a:extLst>
              <a:ext uri="{FF2B5EF4-FFF2-40B4-BE49-F238E27FC236}">
                <a16:creationId xmlns:a16="http://schemas.microsoft.com/office/drawing/2014/main" id="{10C9DD14-AEA1-9940-C178-9D66DE982D61}"/>
              </a:ext>
            </a:extLst>
          </p:cNvPr>
          <p:cNvPicPr>
            <a:picLocks noChangeAspect="1"/>
          </p:cNvPicPr>
          <p:nvPr/>
        </p:nvPicPr>
        <p:blipFill rotWithShape="1">
          <a:blip r:embed="rId2"/>
          <a:srcRect r="5132"/>
          <a:stretch/>
        </p:blipFill>
        <p:spPr>
          <a:xfrm>
            <a:off x="20" y="10"/>
            <a:ext cx="4635571" cy="6857990"/>
          </a:xfrm>
          <a:prstGeom prst="rect">
            <a:avLst/>
          </a:prstGeom>
          <a:effectLst/>
        </p:spPr>
      </p:pic>
      <p:cxnSp>
        <p:nvCxnSpPr>
          <p:cNvPr id="17"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7874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22982" y="230893"/>
            <a:ext cx="6147711" cy="6223067"/>
          </a:xfrm>
          <a:prstGeom prst="rect">
            <a:avLst/>
          </a:prstGeom>
        </p:spPr>
      </p:pic>
      <p:sp>
        <p:nvSpPr>
          <p:cNvPr id="4" name="TextBox 3"/>
          <p:cNvSpPr txBox="1"/>
          <p:nvPr/>
        </p:nvSpPr>
        <p:spPr>
          <a:xfrm>
            <a:off x="7716948" y="443032"/>
            <a:ext cx="2842956" cy="2831544"/>
          </a:xfrm>
          <a:prstGeom prst="rect">
            <a:avLst/>
          </a:prstGeom>
          <a:noFill/>
        </p:spPr>
        <p:txBody>
          <a:bodyPr wrap="square" rtlCol="0">
            <a:spAutoFit/>
          </a:bodyPr>
          <a:lstStyle/>
          <a:p>
            <a:r>
              <a:rPr lang="en-US" sz="1600" i="1" dirty="0"/>
              <a:t>“In Gods power</a:t>
            </a:r>
            <a:r>
              <a:rPr lang="en-US" sz="1600" dirty="0"/>
              <a:t> </a:t>
            </a:r>
            <a:endParaRPr lang="en-GB" sz="1600" dirty="0"/>
          </a:p>
          <a:p>
            <a:r>
              <a:rPr lang="en-US" sz="1600" i="1" dirty="0"/>
              <a:t>all flesh stands,</a:t>
            </a:r>
            <a:r>
              <a:rPr lang="en-US" sz="1600" dirty="0"/>
              <a:t> </a:t>
            </a:r>
            <a:endParaRPr lang="en-GB" sz="1600" dirty="0"/>
          </a:p>
          <a:p>
            <a:r>
              <a:rPr lang="en-US" sz="1600" i="1" dirty="0"/>
              <a:t>As the clay to the</a:t>
            </a:r>
            <a:r>
              <a:rPr lang="en-US" sz="1600" dirty="0"/>
              <a:t> </a:t>
            </a:r>
            <a:endParaRPr lang="en-GB" sz="1600" dirty="0"/>
          </a:p>
          <a:p>
            <a:r>
              <a:rPr lang="en-US" sz="1600" i="1" dirty="0"/>
              <a:t>Potters hands.</a:t>
            </a:r>
            <a:r>
              <a:rPr lang="en-US" sz="1600" dirty="0"/>
              <a:t> </a:t>
            </a:r>
            <a:endParaRPr lang="en-GB" sz="1600" dirty="0"/>
          </a:p>
          <a:p>
            <a:r>
              <a:rPr lang="en-US" sz="1600" i="1" dirty="0"/>
              <a:t>To fashion </a:t>
            </a:r>
            <a:r>
              <a:rPr lang="en-US" sz="1600" i="1" dirty="0" err="1"/>
              <a:t>euen</a:t>
            </a:r>
            <a:r>
              <a:rPr lang="en-US" sz="1600" dirty="0"/>
              <a:t> </a:t>
            </a:r>
            <a:endParaRPr lang="en-GB" sz="1600" dirty="0"/>
          </a:p>
          <a:p>
            <a:r>
              <a:rPr lang="en-US" sz="1600" i="1" dirty="0"/>
              <a:t>as he </a:t>
            </a:r>
            <a:r>
              <a:rPr lang="en-US" sz="1600" i="1" dirty="0" err="1"/>
              <a:t>wyll</a:t>
            </a:r>
            <a:r>
              <a:rPr lang="en-US" sz="1600" dirty="0"/>
              <a:t> </a:t>
            </a:r>
            <a:endParaRPr lang="en-GB" sz="1600" dirty="0"/>
          </a:p>
          <a:p>
            <a:r>
              <a:rPr lang="en-US" sz="1600" i="1" dirty="0" err="1"/>
              <a:t>Jn</a:t>
            </a:r>
            <a:r>
              <a:rPr lang="en-US" sz="1600" i="1" dirty="0"/>
              <a:t> good shape</a:t>
            </a:r>
            <a:r>
              <a:rPr lang="en-US" sz="1600" dirty="0"/>
              <a:t> </a:t>
            </a:r>
            <a:endParaRPr lang="en-GB" sz="1600" dirty="0"/>
          </a:p>
          <a:p>
            <a:r>
              <a:rPr lang="en-US" sz="1600" i="1" dirty="0"/>
              <a:t>or in </a:t>
            </a:r>
            <a:r>
              <a:rPr lang="en-US" sz="1600" i="1" dirty="0" err="1"/>
              <a:t>yll</a:t>
            </a:r>
            <a:r>
              <a:rPr lang="en-US" sz="1600" i="1" dirty="0"/>
              <a:t>”.</a:t>
            </a:r>
          </a:p>
          <a:p>
            <a:endParaRPr lang="en-US" sz="1600" i="1" dirty="0"/>
          </a:p>
          <a:p>
            <a:endParaRPr lang="en-GB" sz="1600" dirty="0"/>
          </a:p>
          <a:p>
            <a:endParaRPr lang="en-US" dirty="0"/>
          </a:p>
        </p:txBody>
      </p:sp>
      <p:sp>
        <p:nvSpPr>
          <p:cNvPr id="3" name="TextBox 2"/>
          <p:cNvSpPr txBox="1"/>
          <p:nvPr/>
        </p:nvSpPr>
        <p:spPr>
          <a:xfrm>
            <a:off x="7739914" y="2955745"/>
            <a:ext cx="2770801" cy="1077218"/>
          </a:xfrm>
          <a:prstGeom prst="rect">
            <a:avLst/>
          </a:prstGeom>
          <a:noFill/>
        </p:spPr>
        <p:txBody>
          <a:bodyPr wrap="square" rtlCol="0">
            <a:spAutoFit/>
          </a:bodyPr>
          <a:lstStyle/>
          <a:p>
            <a:r>
              <a:rPr lang="en-US" sz="1600" dirty="0"/>
              <a:t>Margaret Mere “being unmarried, played the naughty pack and was gotten with child”</a:t>
            </a:r>
          </a:p>
        </p:txBody>
      </p:sp>
      <p:sp>
        <p:nvSpPr>
          <p:cNvPr id="5" name="TextBox 4"/>
          <p:cNvSpPr txBox="1"/>
          <p:nvPr/>
        </p:nvSpPr>
        <p:spPr>
          <a:xfrm>
            <a:off x="7712889" y="4487823"/>
            <a:ext cx="2669782" cy="1631216"/>
          </a:xfrm>
          <a:prstGeom prst="rect">
            <a:avLst/>
          </a:prstGeom>
          <a:noFill/>
        </p:spPr>
        <p:txBody>
          <a:bodyPr wrap="square" rtlCol="0">
            <a:spAutoFit/>
          </a:bodyPr>
          <a:lstStyle/>
          <a:p>
            <a:r>
              <a:rPr lang="en-US" sz="1600" dirty="0"/>
              <a:t>The gaping mouth “doth full well declare” human greed. The lack of fingers signified the sin of idleness.</a:t>
            </a:r>
          </a:p>
          <a:p>
            <a:endParaRPr lang="en-US" dirty="0"/>
          </a:p>
          <a:p>
            <a:endParaRPr lang="en-US" dirty="0"/>
          </a:p>
        </p:txBody>
      </p:sp>
    </p:spTree>
    <p:extLst>
      <p:ext uri="{BB962C8B-B14F-4D97-AF65-F5344CB8AC3E}">
        <p14:creationId xmlns:p14="http://schemas.microsoft.com/office/powerpoint/2010/main" val="3497192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B52500D-E0C0-EAE5-2E81-DC6F74F034D9}"/>
              </a:ext>
            </a:extLst>
          </p:cNvPr>
          <p:cNvPicPr>
            <a:picLocks noChangeAspect="1"/>
          </p:cNvPicPr>
          <p:nvPr/>
        </p:nvPicPr>
        <p:blipFill>
          <a:blip r:embed="rId2"/>
          <a:stretch>
            <a:fillRect/>
          </a:stretch>
        </p:blipFill>
        <p:spPr>
          <a:xfrm>
            <a:off x="2078035" y="552450"/>
            <a:ext cx="3721100" cy="5753100"/>
          </a:xfrm>
          <a:prstGeom prst="rect">
            <a:avLst/>
          </a:prstGeom>
        </p:spPr>
      </p:pic>
      <p:pic>
        <p:nvPicPr>
          <p:cNvPr id="3" name="Picture 2">
            <a:extLst>
              <a:ext uri="{FF2B5EF4-FFF2-40B4-BE49-F238E27FC236}">
                <a16:creationId xmlns:a16="http://schemas.microsoft.com/office/drawing/2014/main" id="{762AD177-EF6F-31E7-1DB8-C5F92355E9F1}"/>
              </a:ext>
            </a:extLst>
          </p:cNvPr>
          <p:cNvPicPr>
            <a:picLocks noChangeAspect="1"/>
          </p:cNvPicPr>
          <p:nvPr/>
        </p:nvPicPr>
        <p:blipFill>
          <a:blip r:embed="rId3"/>
          <a:stretch>
            <a:fillRect/>
          </a:stretch>
        </p:blipFill>
        <p:spPr>
          <a:xfrm>
            <a:off x="6096000" y="704850"/>
            <a:ext cx="3606800" cy="5448300"/>
          </a:xfrm>
          <a:prstGeom prst="rect">
            <a:avLst/>
          </a:prstGeom>
        </p:spPr>
      </p:pic>
    </p:spTree>
    <p:extLst>
      <p:ext uri="{BB962C8B-B14F-4D97-AF65-F5344CB8AC3E}">
        <p14:creationId xmlns:p14="http://schemas.microsoft.com/office/powerpoint/2010/main" val="30265673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6CAFB6-0148-D11A-585B-B00C589F7F1E}"/>
              </a:ext>
            </a:extLst>
          </p:cNvPr>
          <p:cNvPicPr>
            <a:picLocks noChangeAspect="1"/>
          </p:cNvPicPr>
          <p:nvPr/>
        </p:nvPicPr>
        <p:blipFill>
          <a:blip r:embed="rId2"/>
          <a:stretch>
            <a:fillRect/>
          </a:stretch>
        </p:blipFill>
        <p:spPr>
          <a:xfrm>
            <a:off x="334960" y="552450"/>
            <a:ext cx="3721100" cy="5753100"/>
          </a:xfrm>
          <a:prstGeom prst="rect">
            <a:avLst/>
          </a:prstGeom>
        </p:spPr>
      </p:pic>
      <p:pic>
        <p:nvPicPr>
          <p:cNvPr id="3" name="Picture 2">
            <a:extLst>
              <a:ext uri="{FF2B5EF4-FFF2-40B4-BE49-F238E27FC236}">
                <a16:creationId xmlns:a16="http://schemas.microsoft.com/office/drawing/2014/main" id="{98E33752-0B3C-967F-F40F-BD75637C5336}"/>
              </a:ext>
            </a:extLst>
          </p:cNvPr>
          <p:cNvPicPr>
            <a:picLocks noChangeAspect="1"/>
          </p:cNvPicPr>
          <p:nvPr/>
        </p:nvPicPr>
        <p:blipFill>
          <a:blip r:embed="rId3"/>
          <a:stretch>
            <a:fillRect/>
          </a:stretch>
        </p:blipFill>
        <p:spPr>
          <a:xfrm>
            <a:off x="4056060" y="704850"/>
            <a:ext cx="3606800" cy="5448300"/>
          </a:xfrm>
          <a:prstGeom prst="rect">
            <a:avLst/>
          </a:prstGeom>
        </p:spPr>
      </p:pic>
      <p:sp>
        <p:nvSpPr>
          <p:cNvPr id="4" name="TextBox 3">
            <a:extLst>
              <a:ext uri="{FF2B5EF4-FFF2-40B4-BE49-F238E27FC236}">
                <a16:creationId xmlns:a16="http://schemas.microsoft.com/office/drawing/2014/main" id="{731D564B-D4A8-C996-705F-0B8F0B3631B9}"/>
              </a:ext>
            </a:extLst>
          </p:cNvPr>
          <p:cNvSpPr txBox="1"/>
          <p:nvPr/>
        </p:nvSpPr>
        <p:spPr>
          <a:xfrm>
            <a:off x="7777160" y="590550"/>
            <a:ext cx="3757612" cy="5262979"/>
          </a:xfrm>
          <a:prstGeom prst="rect">
            <a:avLst/>
          </a:prstGeom>
          <a:noFill/>
        </p:spPr>
        <p:txBody>
          <a:bodyPr wrap="square" rtlCol="0">
            <a:spAutoFit/>
          </a:bodyPr>
          <a:lstStyle/>
          <a:p>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Countrey</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-man … behold the true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Pourtraiture</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of the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worke</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of God”</a:t>
            </a:r>
          </a:p>
          <a:p>
            <a:endParaRPr lang="en-US" sz="20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endParaRPr>
          </a:p>
          <a:p>
            <a:r>
              <a:rPr lang="en-US" sz="2000" i="1" dirty="0">
                <a:solidFill>
                  <a:srgbClr val="000000"/>
                </a:solidFill>
                <a:effectLst/>
                <a:latin typeface="Cambria" panose="02040503050406030204" pitchFamily="18" charset="0"/>
                <a:ea typeface="MS Mincho" panose="02020609040205080304" pitchFamily="49" charset="-128"/>
                <a:cs typeface="Times New Roman" panose="02020603050405020304" pitchFamily="18" charset="0"/>
              </a:rPr>
              <a:t>“</a:t>
            </a:r>
            <a:r>
              <a:rPr lang="en-US" sz="2000" i="1" dirty="0" err="1">
                <a:solidFill>
                  <a:srgbClr val="000000"/>
                </a:solidFill>
                <a:effectLst/>
                <a:latin typeface="Cambria" panose="02040503050406030204" pitchFamily="18" charset="0"/>
                <a:ea typeface="MS Mincho" panose="02020609040205080304" pitchFamily="49" charset="-128"/>
                <a:cs typeface="Times New Roman" panose="02020603050405020304" pitchFamily="18" charset="0"/>
              </a:rPr>
              <a:t>Iohn</a:t>
            </a:r>
            <a:r>
              <a:rPr lang="en-US" sz="2000" i="1" dirty="0">
                <a:solidFill>
                  <a:srgbClr val="000000"/>
                </a:solidFill>
                <a:effectLst/>
                <a:latin typeface="Cambria" panose="02040503050406030204" pitchFamily="18" charset="0"/>
                <a:ea typeface="MS Mincho" panose="02020609040205080304" pitchFamily="49" charset="-128"/>
                <a:cs typeface="Times New Roman" panose="02020603050405020304" pitchFamily="18" charset="0"/>
              </a:rPr>
              <a:t> Persons </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a Fisherman, whose wife having fulfilled the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usuall</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moneths</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and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weekes</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of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womens</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burdens, upon the twentieth day of this present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moneth</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a:t>
            </a:r>
            <a:r>
              <a:rPr lang="en-GB" sz="2000" i="1" dirty="0">
                <a:effectLst/>
                <a:latin typeface="Cambria" panose="02040503050406030204" pitchFamily="18" charset="0"/>
                <a:ea typeface="MS Mincho" panose="02020609040205080304" pitchFamily="49" charset="-128"/>
                <a:cs typeface="Times New Roman" panose="02020603050405020304" pitchFamily="18" charset="0"/>
              </a:rPr>
              <a:t>October</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fell in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travell</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and by the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helpe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of a second Mid wife (through Gods mercy and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goodnesse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was the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poore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mother (after the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wearie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travell</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of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thirteene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or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foureteene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painefull</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houres</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safely delivered of the burden”.</a:t>
            </a:r>
          </a:p>
          <a:p>
            <a:endParaRPr lang="en-GB" sz="1800" dirty="0">
              <a:effectLst/>
              <a:latin typeface="Cambria" panose="02040503050406030204" pitchFamily="18" charset="0"/>
              <a:ea typeface="MS Mincho" panose="02020609040205080304" pitchFamily="49" charset="-128"/>
              <a:cs typeface="Times New Roman" panose="02020603050405020304" pitchFamily="18" charset="0"/>
            </a:endParaRPr>
          </a:p>
          <a:p>
            <a:endParaRPr lang="en-US" dirty="0"/>
          </a:p>
        </p:txBody>
      </p:sp>
    </p:spTree>
    <p:extLst>
      <p:ext uri="{BB962C8B-B14F-4D97-AF65-F5344CB8AC3E}">
        <p14:creationId xmlns:p14="http://schemas.microsoft.com/office/powerpoint/2010/main" val="8559184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6CAFB6-0148-D11A-585B-B00C589F7F1E}"/>
              </a:ext>
            </a:extLst>
          </p:cNvPr>
          <p:cNvPicPr>
            <a:picLocks noChangeAspect="1"/>
          </p:cNvPicPr>
          <p:nvPr/>
        </p:nvPicPr>
        <p:blipFill>
          <a:blip r:embed="rId2"/>
          <a:stretch>
            <a:fillRect/>
          </a:stretch>
        </p:blipFill>
        <p:spPr>
          <a:xfrm>
            <a:off x="334960" y="552450"/>
            <a:ext cx="3108328" cy="5319713"/>
          </a:xfrm>
          <a:prstGeom prst="rect">
            <a:avLst/>
          </a:prstGeom>
        </p:spPr>
      </p:pic>
      <p:pic>
        <p:nvPicPr>
          <p:cNvPr id="3" name="Picture 2">
            <a:extLst>
              <a:ext uri="{FF2B5EF4-FFF2-40B4-BE49-F238E27FC236}">
                <a16:creationId xmlns:a16="http://schemas.microsoft.com/office/drawing/2014/main" id="{98E33752-0B3C-967F-F40F-BD75637C5336}"/>
              </a:ext>
            </a:extLst>
          </p:cNvPr>
          <p:cNvPicPr>
            <a:picLocks noChangeAspect="1"/>
          </p:cNvPicPr>
          <p:nvPr/>
        </p:nvPicPr>
        <p:blipFill>
          <a:blip r:embed="rId3"/>
          <a:stretch>
            <a:fillRect/>
          </a:stretch>
        </p:blipFill>
        <p:spPr>
          <a:xfrm>
            <a:off x="3443288" y="590550"/>
            <a:ext cx="3371850" cy="5281613"/>
          </a:xfrm>
          <a:prstGeom prst="rect">
            <a:avLst/>
          </a:prstGeom>
        </p:spPr>
      </p:pic>
      <p:sp>
        <p:nvSpPr>
          <p:cNvPr id="4" name="TextBox 3">
            <a:extLst>
              <a:ext uri="{FF2B5EF4-FFF2-40B4-BE49-F238E27FC236}">
                <a16:creationId xmlns:a16="http://schemas.microsoft.com/office/drawing/2014/main" id="{731D564B-D4A8-C996-705F-0B8F0B3631B9}"/>
              </a:ext>
            </a:extLst>
          </p:cNvPr>
          <p:cNvSpPr txBox="1"/>
          <p:nvPr/>
        </p:nvSpPr>
        <p:spPr>
          <a:xfrm>
            <a:off x="6986588" y="590550"/>
            <a:ext cx="4548184" cy="6032421"/>
          </a:xfrm>
          <a:prstGeom prst="rect">
            <a:avLst/>
          </a:prstGeom>
          <a:noFill/>
        </p:spPr>
        <p:txBody>
          <a:bodyPr wrap="square" rtlCol="0">
            <a:spAutoFit/>
          </a:bodyPr>
          <a:lstStyle/>
          <a:p>
            <a:r>
              <a:rPr lang="en-US" sz="1600" dirty="0">
                <a:solidFill>
                  <a:srgbClr val="000000"/>
                </a:solidFill>
                <a:effectLst/>
                <a:latin typeface="Times New Roman" panose="02020603050405020304" pitchFamily="18" charset="0"/>
                <a:ea typeface="MS Mincho" panose="02020609040205080304" pitchFamily="49" charset="-128"/>
              </a:rPr>
              <a:t>“Monsters and </a:t>
            </a:r>
            <a:r>
              <a:rPr lang="en-US" sz="1600" dirty="0" err="1">
                <a:solidFill>
                  <a:srgbClr val="000000"/>
                </a:solidFill>
                <a:effectLst/>
                <a:latin typeface="Times New Roman" panose="02020603050405020304" pitchFamily="18" charset="0"/>
                <a:ea typeface="MS Mincho" panose="02020609040205080304" pitchFamily="49" charset="-128"/>
              </a:rPr>
              <a:t>mishapen</a:t>
            </a:r>
            <a:r>
              <a:rPr lang="en-US" sz="1600" dirty="0">
                <a:solidFill>
                  <a:srgbClr val="000000"/>
                </a:solidFill>
                <a:effectLst/>
                <a:latin typeface="Times New Roman" panose="02020603050405020304" pitchFamily="18" charset="0"/>
                <a:ea typeface="MS Mincho" panose="02020609040205080304" pitchFamily="49" charset="-128"/>
              </a:rPr>
              <a:t> births</a:t>
            </a:r>
            <a:r>
              <a:rPr lang="en-GB" sz="1600" dirty="0">
                <a:solidFill>
                  <a:srgbClr val="000000"/>
                </a:solidFill>
                <a:effectLst/>
                <a:latin typeface="Times New Roman" panose="02020603050405020304" pitchFamily="18" charset="0"/>
                <a:ea typeface="MS Mincho" panose="02020609040205080304" pitchFamily="49" charset="-128"/>
              </a:rPr>
              <a:t>”…</a:t>
            </a:r>
          </a:p>
          <a:p>
            <a:endParaRPr lang="en-GB" sz="16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endParaRPr>
          </a:p>
          <a:p>
            <a:r>
              <a:rPr lang="en-US" sz="16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“It is the finger of God that hath </a:t>
            </a:r>
            <a:r>
              <a:rPr lang="en-US" sz="16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beene</a:t>
            </a:r>
            <a:r>
              <a:rPr lang="en-US" sz="16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here, and manifested his presence by hindering the common and ordinary course of Nature in the Birth of the </a:t>
            </a:r>
            <a:r>
              <a:rPr lang="en-US" sz="16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Wombe</a:t>
            </a:r>
            <a:r>
              <a:rPr lang="en-US" sz="16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a:t>
            </a:r>
          </a:p>
          <a:p>
            <a:endParaRPr lang="en-US" sz="16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endParaRPr>
          </a:p>
          <a:p>
            <a:r>
              <a:rPr lang="en-US" sz="16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“As in hindering, so also in altering and changing the course of Nature, doth God call man to an observation of his Providence”</a:t>
            </a:r>
            <a:endParaRPr lang="en-GB" sz="1600" dirty="0">
              <a:effectLst/>
              <a:latin typeface="Cambria" panose="02040503050406030204" pitchFamily="18" charset="0"/>
              <a:ea typeface="MS Mincho" panose="02020609040205080304" pitchFamily="49" charset="-128"/>
              <a:cs typeface="Times New Roman" panose="02020603050405020304" pitchFamily="18" charset="0"/>
            </a:endParaRPr>
          </a:p>
          <a:p>
            <a:endParaRPr lang="en-US" sz="16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p>
            <a:r>
              <a:rPr lang="en-GB" sz="16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“For when any birth of ours is brought into the world </a:t>
            </a:r>
            <a:r>
              <a:rPr lang="en-GB" sz="16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misformed</a:t>
            </a:r>
            <a:r>
              <a:rPr lang="en-GB" sz="16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and mis-featured … If God hath laid the black-finger of Deformity upon the body, Hath God written in great Letters the guilt of Sin, and in a deformed body drawn a resemblance of the Soules deformity”.</a:t>
            </a:r>
          </a:p>
          <a:p>
            <a:endParaRPr lang="en-GB" sz="16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endParaRPr>
          </a:p>
          <a:p>
            <a:endParaRPr lang="en-GB" sz="16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p>
            <a:pPr marR="215900" algn="just"/>
            <a:r>
              <a:rPr lang="en-GB" sz="16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Bedford</a:t>
            </a:r>
            <a:r>
              <a:rPr lang="en-GB" sz="16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considered this particular instance “a </a:t>
            </a:r>
            <a:r>
              <a:rPr lang="en-GB" sz="16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marke</a:t>
            </a:r>
            <a:r>
              <a:rPr lang="en-GB" sz="16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of his displeasure” whereby “God by such occasions doth awaken the conscience to </a:t>
            </a:r>
            <a:r>
              <a:rPr lang="en-GB" sz="16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confesse</a:t>
            </a:r>
            <a:r>
              <a:rPr lang="en-GB" sz="16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the secret and unbewailed sins of many”.</a:t>
            </a:r>
            <a:endParaRPr lang="en-GB" sz="1600" dirty="0">
              <a:effectLst/>
              <a:latin typeface="Cambria" panose="02040503050406030204" pitchFamily="18" charset="0"/>
              <a:ea typeface="MS Mincho" panose="02020609040205080304" pitchFamily="49" charset="-128"/>
              <a:cs typeface="Times New Roman" panose="02020603050405020304" pitchFamily="18" charset="0"/>
            </a:endParaRPr>
          </a:p>
          <a:p>
            <a:endParaRPr lang="en-US" dirty="0"/>
          </a:p>
        </p:txBody>
      </p:sp>
    </p:spTree>
    <p:extLst>
      <p:ext uri="{BB962C8B-B14F-4D97-AF65-F5344CB8AC3E}">
        <p14:creationId xmlns:p14="http://schemas.microsoft.com/office/powerpoint/2010/main" val="2584652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02327" y="310730"/>
            <a:ext cx="8431261" cy="6370975"/>
          </a:xfrm>
          <a:prstGeom prst="rect">
            <a:avLst/>
          </a:prstGeom>
          <a:noFill/>
        </p:spPr>
        <p:txBody>
          <a:bodyPr wrap="square" rtlCol="0">
            <a:spAutoFit/>
          </a:bodyPr>
          <a:lstStyle/>
          <a:p>
            <a:pPr algn="ctr"/>
            <a:r>
              <a:rPr lang="en-US" sz="2400" dirty="0"/>
              <a:t>How to approach unfamiliar belief systems as historians?</a:t>
            </a:r>
          </a:p>
          <a:p>
            <a:pPr algn="ctr"/>
            <a:endParaRPr lang="en-US" sz="2400" dirty="0"/>
          </a:p>
          <a:p>
            <a:pPr marL="342900" indent="-342900">
              <a:buFont typeface="Arial"/>
              <a:buChar char="•"/>
            </a:pPr>
            <a:r>
              <a:rPr lang="en-US" sz="2400" dirty="0"/>
              <a:t>The beliefs and case studies reviewed in this lecture would have once been used to illustrate past ignorance and superstition. Is the assumption of ignorance a helpful starting point?</a:t>
            </a:r>
          </a:p>
          <a:p>
            <a:pPr marL="342900" indent="-342900">
              <a:buFont typeface="Arial"/>
              <a:buChar char="•"/>
            </a:pPr>
            <a:endParaRPr lang="en-US" sz="2400" dirty="0"/>
          </a:p>
          <a:p>
            <a:pPr marL="342900" indent="-342900">
              <a:buFont typeface="Arial"/>
              <a:buChar char="•"/>
            </a:pPr>
            <a:r>
              <a:rPr lang="en-US" sz="2400" dirty="0"/>
              <a:t>Today, historians take past belief systems on their own terms, they work to assess them in their own social and cultural context, and work to comprehend what made certain belief systems possible, truthful and rational at particular moments in time.</a:t>
            </a:r>
            <a:r>
              <a:rPr lang="en-GB" sz="2400" dirty="0"/>
              <a:t> </a:t>
            </a:r>
          </a:p>
          <a:p>
            <a:pPr marL="342900" indent="-342900">
              <a:buFont typeface="Arial"/>
              <a:buChar char="•"/>
            </a:pPr>
            <a:endParaRPr lang="en-GB" sz="2400" dirty="0"/>
          </a:p>
          <a:p>
            <a:pPr marL="342900" indent="-342900">
              <a:buFont typeface="Arial"/>
              <a:buChar char="•"/>
            </a:pPr>
            <a:r>
              <a:rPr lang="en-US" sz="2400" dirty="0">
                <a:ea typeface="MS Mincho" panose="02020609040205080304" pitchFamily="49" charset="-128"/>
              </a:rPr>
              <a:t>K</a:t>
            </a:r>
            <a:r>
              <a:rPr lang="en-US" sz="2400" dirty="0">
                <a:effectLst/>
                <a:ea typeface="MS Mincho" panose="02020609040205080304" pitchFamily="49" charset="-128"/>
              </a:rPr>
              <a:t>nowledge produced about the human body, including scientific and medical knowledge, does not stand apart from the society and culture it inhabits.</a:t>
            </a:r>
            <a:r>
              <a:rPr lang="en-GB" sz="2400" dirty="0">
                <a:effectLst/>
              </a:rPr>
              <a:t> </a:t>
            </a:r>
            <a:endParaRPr lang="en-GB" sz="2400" dirty="0"/>
          </a:p>
          <a:p>
            <a:pPr marL="342900" indent="-342900">
              <a:buFont typeface="Arial"/>
              <a:buChar char="•"/>
            </a:pPr>
            <a:endParaRPr lang="en-US" sz="2400" dirty="0"/>
          </a:p>
          <a:p>
            <a:pPr algn="ctr"/>
            <a:endParaRPr lang="en-US" sz="2400" dirty="0"/>
          </a:p>
        </p:txBody>
      </p:sp>
    </p:spTree>
    <p:extLst>
      <p:ext uri="{BB962C8B-B14F-4D97-AF65-F5344CB8AC3E}">
        <p14:creationId xmlns:p14="http://schemas.microsoft.com/office/powerpoint/2010/main" val="2427743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C38DA-E1DB-EA12-3A50-C8ED83076818}"/>
              </a:ext>
            </a:extLst>
          </p:cNvPr>
          <p:cNvSpPr>
            <a:spLocks noGrp="1"/>
          </p:cNvSpPr>
          <p:nvPr>
            <p:ph type="title"/>
          </p:nvPr>
        </p:nvSpPr>
        <p:spPr>
          <a:xfrm>
            <a:off x="5080934" y="347519"/>
            <a:ext cx="6586491" cy="1286160"/>
          </a:xfrm>
        </p:spPr>
        <p:txBody>
          <a:bodyPr anchor="b">
            <a:noAutofit/>
          </a:bodyPr>
          <a:lstStyle/>
          <a:p>
            <a:r>
              <a:rPr lang="en-US" sz="2400" i="1" dirty="0">
                <a:latin typeface="+mn-lt"/>
              </a:rPr>
              <a:t>A Wonder </a:t>
            </a:r>
            <a:r>
              <a:rPr lang="en-US" sz="2400" i="1" dirty="0" err="1">
                <a:latin typeface="+mn-lt"/>
              </a:rPr>
              <a:t>Woorth</a:t>
            </a:r>
            <a:r>
              <a:rPr lang="en-US" sz="2400" i="1" dirty="0">
                <a:latin typeface="+mn-lt"/>
              </a:rPr>
              <a:t> Reading or </a:t>
            </a:r>
            <a:r>
              <a:rPr lang="en-GB" sz="2400" i="1" kern="1800" dirty="0">
                <a:solidFill>
                  <a:srgbClr val="000000"/>
                </a:solidFill>
                <a:effectLst/>
                <a:latin typeface="+mn-lt"/>
                <a:ea typeface="Times New Roman" panose="02020603050405020304" pitchFamily="18" charset="0"/>
                <a:cs typeface="Times New Roman" panose="02020603050405020304" pitchFamily="18" charset="0"/>
              </a:rPr>
              <a:t>A true and </a:t>
            </a:r>
            <a:r>
              <a:rPr lang="en-GB" sz="2400" i="1" kern="1800" dirty="0" err="1">
                <a:solidFill>
                  <a:srgbClr val="000000"/>
                </a:solidFill>
                <a:effectLst/>
                <a:latin typeface="+mn-lt"/>
                <a:ea typeface="Times New Roman" panose="02020603050405020304" pitchFamily="18" charset="0"/>
                <a:cs typeface="Times New Roman" panose="02020603050405020304" pitchFamily="18" charset="0"/>
              </a:rPr>
              <a:t>faithfull</a:t>
            </a:r>
            <a:r>
              <a:rPr lang="en-GB" sz="2400" i="1" kern="1800" dirty="0">
                <a:solidFill>
                  <a:srgbClr val="000000"/>
                </a:solidFill>
                <a:effectLst/>
                <a:latin typeface="+mn-lt"/>
                <a:ea typeface="Times New Roman" panose="02020603050405020304" pitchFamily="18" charset="0"/>
                <a:cs typeface="Times New Roman" panose="02020603050405020304" pitchFamily="18" charset="0"/>
              </a:rPr>
              <a:t> relation of a woman, now dwelling in </a:t>
            </a:r>
            <a:r>
              <a:rPr lang="en-GB" sz="2400" i="1" kern="1800" dirty="0" err="1">
                <a:solidFill>
                  <a:srgbClr val="000000"/>
                </a:solidFill>
                <a:effectLst/>
                <a:latin typeface="+mn-lt"/>
                <a:ea typeface="Times New Roman" panose="02020603050405020304" pitchFamily="18" charset="0"/>
                <a:cs typeface="Times New Roman" panose="02020603050405020304" pitchFamily="18" charset="0"/>
              </a:rPr>
              <a:t>Kentstreet</a:t>
            </a:r>
            <a:r>
              <a:rPr lang="en-GB" sz="2400" i="1" kern="1800" dirty="0">
                <a:solidFill>
                  <a:srgbClr val="000000"/>
                </a:solidFill>
                <a:effectLst/>
                <a:latin typeface="+mn-lt"/>
                <a:ea typeface="Times New Roman" panose="02020603050405020304" pitchFamily="18" charset="0"/>
                <a:cs typeface="Times New Roman" panose="02020603050405020304" pitchFamily="18" charset="0"/>
              </a:rPr>
              <a:t> who … </a:t>
            </a:r>
            <a:r>
              <a:rPr lang="en-GB" sz="2400" i="1" kern="1800" dirty="0" err="1">
                <a:solidFill>
                  <a:srgbClr val="000000"/>
                </a:solidFill>
                <a:effectLst/>
                <a:latin typeface="+mn-lt"/>
                <a:ea typeface="Times New Roman" panose="02020603050405020304" pitchFamily="18" charset="0"/>
                <a:cs typeface="Times New Roman" panose="02020603050405020304" pitchFamily="18" charset="0"/>
              </a:rPr>
              <a:t>deliuered</a:t>
            </a:r>
            <a:r>
              <a:rPr lang="en-GB" sz="2400" i="1" kern="1800" dirty="0">
                <a:solidFill>
                  <a:srgbClr val="000000"/>
                </a:solidFill>
                <a:effectLst/>
                <a:latin typeface="+mn-lt"/>
                <a:ea typeface="Times New Roman" panose="02020603050405020304" pitchFamily="18" charset="0"/>
                <a:cs typeface="Times New Roman" panose="02020603050405020304" pitchFamily="18" charset="0"/>
              </a:rPr>
              <a:t> of a prodigious and monstrous child </a:t>
            </a:r>
            <a:r>
              <a:rPr lang="en-GB" sz="2400" kern="1800" dirty="0">
                <a:solidFill>
                  <a:srgbClr val="000000"/>
                </a:solidFill>
                <a:effectLst/>
                <a:latin typeface="+mn-lt"/>
                <a:ea typeface="Times New Roman" panose="02020603050405020304" pitchFamily="18" charset="0"/>
                <a:cs typeface="Times New Roman" panose="02020603050405020304" pitchFamily="18" charset="0"/>
              </a:rPr>
              <a:t>(London, 1617)</a:t>
            </a:r>
            <a:endParaRPr lang="en-US" sz="2400" dirty="0"/>
          </a:p>
        </p:txBody>
      </p:sp>
      <p:sp>
        <p:nvSpPr>
          <p:cNvPr id="3" name="Content Placeholder 2">
            <a:extLst>
              <a:ext uri="{FF2B5EF4-FFF2-40B4-BE49-F238E27FC236}">
                <a16:creationId xmlns:a16="http://schemas.microsoft.com/office/drawing/2014/main" id="{BA28D5D8-F3F7-4769-2F6F-425B9CA1506C}"/>
              </a:ext>
            </a:extLst>
          </p:cNvPr>
          <p:cNvSpPr>
            <a:spLocks noGrp="1"/>
          </p:cNvSpPr>
          <p:nvPr>
            <p:ph idx="1"/>
          </p:nvPr>
        </p:nvSpPr>
        <p:spPr>
          <a:xfrm>
            <a:off x="4965431" y="2438400"/>
            <a:ext cx="6586489" cy="3785419"/>
          </a:xfrm>
        </p:spPr>
        <p:txBody>
          <a:bodyPr>
            <a:normAutofit fontScale="92500" lnSpcReduction="20000"/>
          </a:bodyPr>
          <a:lstStyle/>
          <a:p>
            <a:pPr marL="0" indent="0">
              <a:buNone/>
            </a:pP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“How many warning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peeces</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of his displeasure hath he discharged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vpon</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thee (O </a:t>
            </a:r>
            <a:r>
              <a:rPr lang="en-GB" sz="2000" i="1" dirty="0">
                <a:effectLst/>
                <a:latin typeface="Cambria" panose="02040503050406030204" pitchFamily="18" charset="0"/>
                <a:ea typeface="MS Mincho" panose="02020609040205080304" pitchFamily="49" charset="-128"/>
                <a:cs typeface="Times New Roman" panose="02020603050405020304" pitchFamily="18" charset="0"/>
              </a:rPr>
              <a:t>England</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 What blazing Comets, what Apparitions, What miraculous, Monstrous, and Prodigious births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haue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beene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presented to our eyes … God, I say, who created all of nothing, can as easily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diuert</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the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vsuall</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and orderly course of procreation, into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dreadfull</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 and hideous </a:t>
            </a:r>
            <a:r>
              <a:rPr lang="en-GB" sz="2000" dirty="0" err="1">
                <a:effectLst/>
                <a:latin typeface="Cambria" panose="02040503050406030204" pitchFamily="18" charset="0"/>
                <a:ea typeface="MS Mincho" panose="02020609040205080304" pitchFamily="49" charset="-128"/>
                <a:cs typeface="Times New Roman" panose="02020603050405020304" pitchFamily="18" charset="0"/>
              </a:rPr>
              <a:t>deformitie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a:t>
            </a:r>
          </a:p>
          <a:p>
            <a:pPr marL="0" indent="0">
              <a:buNone/>
            </a:pPr>
            <a:endPar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p>
            <a:pPr marL="0" indent="0">
              <a:buNone/>
            </a:pP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euery</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honest heart, to apply this to his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owne</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conscience, and seriously to weigh and consider the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sinnes</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of the land in a holy consideration? then shall he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clearely</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discerne</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this monstrous production, to be a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mercifull</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message sent from the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Almightie</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for our further admonition and instruction… send out thy prayers &amp; repentance to stop the violence of the Lords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iust</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anger breaking </a:t>
            </a:r>
            <a:r>
              <a:rPr lang="en-US" sz="2000" dirty="0" err="1">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foorth</a:t>
            </a:r>
            <a:r>
              <a:rPr lang="en-US" sz="20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 against thee</a:t>
            </a:r>
            <a:r>
              <a:rPr lang="en-GB" sz="2000" dirty="0">
                <a:effectLst/>
                <a:latin typeface="Cambria" panose="02040503050406030204" pitchFamily="18" charset="0"/>
                <a:ea typeface="MS Mincho" panose="02020609040205080304" pitchFamily="49" charset="-128"/>
                <a:cs typeface="Times New Roman" panose="02020603050405020304" pitchFamily="18" charset="0"/>
              </a:rPr>
              <a:t>”</a:t>
            </a:r>
          </a:p>
          <a:p>
            <a:endParaRPr lang="en-US" sz="2000" dirty="0"/>
          </a:p>
        </p:txBody>
      </p:sp>
      <p:pic>
        <p:nvPicPr>
          <p:cNvPr id="4" name="Picture 3">
            <a:extLst>
              <a:ext uri="{FF2B5EF4-FFF2-40B4-BE49-F238E27FC236}">
                <a16:creationId xmlns:a16="http://schemas.microsoft.com/office/drawing/2014/main" id="{E6EB03E5-3AF8-C994-700D-358A1C3D8D11}"/>
              </a:ext>
            </a:extLst>
          </p:cNvPr>
          <p:cNvPicPr>
            <a:picLocks noChangeAspect="1"/>
          </p:cNvPicPr>
          <p:nvPr/>
        </p:nvPicPr>
        <p:blipFill rotWithShape="1">
          <a:blip r:embed="rId2"/>
          <a:srcRect r="5132"/>
          <a:stretch/>
        </p:blipFill>
        <p:spPr>
          <a:xfrm>
            <a:off x="20" y="10"/>
            <a:ext cx="4635571" cy="6857990"/>
          </a:xfrm>
          <a:prstGeom prst="rect">
            <a:avLst/>
          </a:prstGeom>
          <a:effectLst/>
        </p:spPr>
      </p:pic>
      <p:cxnSp>
        <p:nvCxnSpPr>
          <p:cNvPr id="13"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1000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07F75-3A46-224A-B2D0-C54CA4869FA6}"/>
              </a:ext>
            </a:extLst>
          </p:cNvPr>
          <p:cNvSpPr>
            <a:spLocks noGrp="1"/>
          </p:cNvSpPr>
          <p:nvPr>
            <p:ph type="title"/>
          </p:nvPr>
        </p:nvSpPr>
        <p:spPr>
          <a:xfrm>
            <a:off x="7111306" y="3078963"/>
            <a:ext cx="3224750" cy="531191"/>
          </a:xfrm>
        </p:spPr>
        <p:txBody>
          <a:bodyPr vert="horz" lIns="68580" tIns="34290" rIns="68580" bIns="34290" rtlCol="0" anchor="b">
            <a:noAutofit/>
          </a:bodyPr>
          <a:lstStyle/>
          <a:p>
            <a:r>
              <a:rPr lang="en-US" sz="2400" dirty="0"/>
              <a:t>The Great Chain of Being, 1579</a:t>
            </a:r>
          </a:p>
        </p:txBody>
      </p:sp>
      <p:pic>
        <p:nvPicPr>
          <p:cNvPr id="4" name="Picture 3">
            <a:extLst>
              <a:ext uri="{FF2B5EF4-FFF2-40B4-BE49-F238E27FC236}">
                <a16:creationId xmlns:a16="http://schemas.microsoft.com/office/drawing/2014/main" id="{EDDC4EF8-40A1-BB49-A860-A0F7A087E5EC}"/>
              </a:ext>
            </a:extLst>
          </p:cNvPr>
          <p:cNvPicPr>
            <a:picLocks noChangeAspect="1"/>
          </p:cNvPicPr>
          <p:nvPr/>
        </p:nvPicPr>
        <p:blipFill>
          <a:blip r:embed="rId2"/>
          <a:stretch>
            <a:fillRect/>
          </a:stretch>
        </p:blipFill>
        <p:spPr>
          <a:xfrm>
            <a:off x="2013558" y="228601"/>
            <a:ext cx="4419326" cy="6436894"/>
          </a:xfrm>
          <a:prstGeom prst="rect">
            <a:avLst/>
          </a:prstGeom>
        </p:spPr>
      </p:pic>
    </p:spTree>
    <p:extLst>
      <p:ext uri="{BB962C8B-B14F-4D97-AF65-F5344CB8AC3E}">
        <p14:creationId xmlns:p14="http://schemas.microsoft.com/office/powerpoint/2010/main" val="1933833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DEEBD-886A-6F0E-F965-2F728D599C57}"/>
              </a:ext>
            </a:extLst>
          </p:cNvPr>
          <p:cNvSpPr>
            <a:spLocks noGrp="1"/>
          </p:cNvSpPr>
          <p:nvPr>
            <p:ph type="title"/>
          </p:nvPr>
        </p:nvSpPr>
        <p:spPr/>
        <p:txBody>
          <a:bodyPr/>
          <a:lstStyle/>
          <a:p>
            <a:pPr algn="ctr"/>
            <a:r>
              <a:rPr lang="en-US" dirty="0"/>
              <a:t>Definitions</a:t>
            </a:r>
          </a:p>
        </p:txBody>
      </p:sp>
      <p:sp>
        <p:nvSpPr>
          <p:cNvPr id="3" name="Content Placeholder 2">
            <a:extLst>
              <a:ext uri="{FF2B5EF4-FFF2-40B4-BE49-F238E27FC236}">
                <a16:creationId xmlns:a16="http://schemas.microsoft.com/office/drawing/2014/main" id="{56774895-E729-77E9-1DC9-8FE6CA828C8A}"/>
              </a:ext>
            </a:extLst>
          </p:cNvPr>
          <p:cNvSpPr>
            <a:spLocks noGrp="1"/>
          </p:cNvSpPr>
          <p:nvPr>
            <p:ph idx="1"/>
          </p:nvPr>
        </p:nvSpPr>
        <p:spPr/>
        <p:txBody>
          <a:bodyPr/>
          <a:lstStyle/>
          <a:p>
            <a:pPr marL="0" indent="0">
              <a:buNone/>
            </a:pPr>
            <a:r>
              <a:rPr lang="en-US" b="1" dirty="0"/>
              <a:t>“Natural”</a:t>
            </a:r>
          </a:p>
          <a:p>
            <a:pPr marL="0" indent="0">
              <a:buNone/>
            </a:pPr>
            <a:r>
              <a:rPr lang="en-US" dirty="0"/>
              <a:t>The sublunary, material, physical world.</a:t>
            </a:r>
          </a:p>
          <a:p>
            <a:pPr marL="0" indent="0">
              <a:buNone/>
            </a:pPr>
            <a:endParaRPr lang="en-US" dirty="0"/>
          </a:p>
          <a:p>
            <a:pPr marL="0" indent="0">
              <a:buNone/>
            </a:pPr>
            <a:r>
              <a:rPr lang="en-US" b="1" dirty="0"/>
              <a:t>“Preternatural”</a:t>
            </a:r>
          </a:p>
          <a:p>
            <a:pPr marL="0" indent="0">
              <a:buNone/>
            </a:pPr>
            <a:r>
              <a:rPr lang="en-GB" sz="2400" dirty="0">
                <a:ea typeface="MS Mincho" panose="02020609040205080304" pitchFamily="49" charset="-128"/>
                <a:cs typeface="Helvetica" pitchFamily="2" charset="0"/>
              </a:rPr>
              <a:t>U</a:t>
            </a:r>
            <a:r>
              <a:rPr lang="en-GB" sz="2400" dirty="0">
                <a:effectLst/>
                <a:ea typeface="MS Mincho" panose="02020609040205080304" pitchFamily="49" charset="-128"/>
                <a:cs typeface="Helvetica" pitchFamily="2" charset="0"/>
              </a:rPr>
              <a:t>sed to refer to events that were extraordinary and not easily explicable by humans, but nevertheless possible according to the laws of nature. These events were often termed ‘wonders’, ‘marvels’ or ‘providences’, rather than miracles. Theologians commonly argued that wonders might be attributed to the agency of angels, the devil or demons, who were able to manipulate the forces of nature in ways that were beyond human capability.</a:t>
            </a:r>
            <a:endParaRPr lang="en-GB" sz="2400" dirty="0">
              <a:effectLst/>
              <a:ea typeface="MS Mincho" panose="02020609040205080304" pitchFamily="49" charset="-128"/>
              <a:cs typeface="Times New Roman" panose="02020603050405020304" pitchFamily="18" charset="0"/>
            </a:endParaRPr>
          </a:p>
          <a:p>
            <a:pPr marL="0" indent="0">
              <a:buNone/>
            </a:pPr>
            <a:endParaRPr lang="en-US" b="1" dirty="0"/>
          </a:p>
        </p:txBody>
      </p:sp>
    </p:spTree>
    <p:extLst>
      <p:ext uri="{BB962C8B-B14F-4D97-AF65-F5344CB8AC3E}">
        <p14:creationId xmlns:p14="http://schemas.microsoft.com/office/powerpoint/2010/main" val="3855053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07190-F527-5E2D-DC7C-7025054A5873}"/>
              </a:ext>
            </a:extLst>
          </p:cNvPr>
          <p:cNvSpPr>
            <a:spLocks noGrp="1"/>
          </p:cNvSpPr>
          <p:nvPr>
            <p:ph type="title"/>
          </p:nvPr>
        </p:nvSpPr>
        <p:spPr/>
        <p:txBody>
          <a:bodyPr/>
          <a:lstStyle/>
          <a:p>
            <a:pPr algn="ctr"/>
            <a:r>
              <a:rPr lang="en-US" dirty="0"/>
              <a:t>Definitions</a:t>
            </a:r>
          </a:p>
        </p:txBody>
      </p:sp>
      <p:sp>
        <p:nvSpPr>
          <p:cNvPr id="3" name="Content Placeholder 2">
            <a:extLst>
              <a:ext uri="{FF2B5EF4-FFF2-40B4-BE49-F238E27FC236}">
                <a16:creationId xmlns:a16="http://schemas.microsoft.com/office/drawing/2014/main" id="{EB103B1B-7716-9AD2-C13E-C46FADBBB3FA}"/>
              </a:ext>
            </a:extLst>
          </p:cNvPr>
          <p:cNvSpPr>
            <a:spLocks noGrp="1"/>
          </p:cNvSpPr>
          <p:nvPr>
            <p:ph idx="1"/>
          </p:nvPr>
        </p:nvSpPr>
        <p:spPr/>
        <p:txBody>
          <a:bodyPr>
            <a:normAutofit fontScale="92500"/>
          </a:bodyPr>
          <a:lstStyle/>
          <a:p>
            <a:pPr marL="0" indent="0">
              <a:buNone/>
            </a:pPr>
            <a:r>
              <a:rPr lang="en-US" b="1" dirty="0"/>
              <a:t>“Supernatural”</a:t>
            </a:r>
          </a:p>
          <a:p>
            <a:pPr marL="0" indent="0">
              <a:buNone/>
            </a:pPr>
            <a:endParaRPr lang="en-US" b="1" dirty="0"/>
          </a:p>
          <a:p>
            <a:pPr marL="0" indent="0">
              <a:buNone/>
            </a:pPr>
            <a:r>
              <a:rPr lang="en-GB" dirty="0"/>
              <a:t>Constituted the work of genuine miracles. Only God could do this, only God could intervene supernaturally in the physical world and human affairs – that is, work above and beyond the realm of nature and natural law.</a:t>
            </a:r>
          </a:p>
          <a:p>
            <a:pPr marL="0" indent="0">
              <a:buNone/>
            </a:pPr>
            <a:endParaRPr lang="en-GB" dirty="0"/>
          </a:p>
          <a:p>
            <a:pPr marL="0" indent="0">
              <a:buNone/>
            </a:pPr>
            <a:r>
              <a:rPr lang="en-GB" dirty="0"/>
              <a:t>NB: while theologians worked to enforce these distinctions, the term ‘supernatural’ could be employed by early modern men and women to mean anything that had origins outside of the realm of human understanding and/or of being outside and beyond the workings of ‘natural causes’. </a:t>
            </a:r>
          </a:p>
          <a:p>
            <a:pPr marL="0" indent="0">
              <a:buNone/>
            </a:pPr>
            <a:endParaRPr lang="en-GB" dirty="0"/>
          </a:p>
          <a:p>
            <a:pPr marL="0" indent="0">
              <a:buNone/>
            </a:pPr>
            <a:endParaRPr lang="en-US" b="1" dirty="0"/>
          </a:p>
        </p:txBody>
      </p:sp>
    </p:spTree>
    <p:extLst>
      <p:ext uri="{BB962C8B-B14F-4D97-AF65-F5344CB8AC3E}">
        <p14:creationId xmlns:p14="http://schemas.microsoft.com/office/powerpoint/2010/main" val="305879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0142" y="-24546"/>
            <a:ext cx="7691719" cy="674284"/>
          </a:xfrm>
        </p:spPr>
        <p:txBody>
          <a:bodyPr/>
          <a:lstStyle/>
          <a:p>
            <a:r>
              <a:rPr lang="en-US" sz="2800" dirty="0"/>
              <a:t>The Physical Environment</a:t>
            </a:r>
          </a:p>
        </p:txBody>
      </p:sp>
      <p:pic>
        <p:nvPicPr>
          <p:cNvPr id="9" name="Picture 8"/>
          <p:cNvPicPr>
            <a:picLocks noChangeAspect="1"/>
          </p:cNvPicPr>
          <p:nvPr/>
        </p:nvPicPr>
        <p:blipFill>
          <a:blip r:embed="rId2"/>
          <a:stretch>
            <a:fillRect/>
          </a:stretch>
        </p:blipFill>
        <p:spPr>
          <a:xfrm>
            <a:off x="1794234" y="789921"/>
            <a:ext cx="8660959" cy="5640827"/>
          </a:xfrm>
          <a:prstGeom prst="rect">
            <a:avLst/>
          </a:prstGeom>
        </p:spPr>
      </p:pic>
      <p:sp>
        <p:nvSpPr>
          <p:cNvPr id="10" name="TextBox 9"/>
          <p:cNvSpPr txBox="1"/>
          <p:nvPr/>
        </p:nvSpPr>
        <p:spPr>
          <a:xfrm>
            <a:off x="1986108" y="6463466"/>
            <a:ext cx="8364415" cy="307777"/>
          </a:xfrm>
          <a:prstGeom prst="rect">
            <a:avLst/>
          </a:prstGeom>
          <a:noFill/>
        </p:spPr>
        <p:txBody>
          <a:bodyPr wrap="square" rtlCol="0">
            <a:spAutoFit/>
          </a:bodyPr>
          <a:lstStyle/>
          <a:p>
            <a:r>
              <a:rPr lang="en-US" sz="1400" dirty="0"/>
              <a:t>Print made by John Evelyn, ‘Twin Peaks of Mount Vesuvius’, 1649</a:t>
            </a:r>
          </a:p>
        </p:txBody>
      </p:sp>
    </p:spTree>
    <p:extLst>
      <p:ext uri="{BB962C8B-B14F-4D97-AF65-F5344CB8AC3E}">
        <p14:creationId xmlns:p14="http://schemas.microsoft.com/office/powerpoint/2010/main" val="939650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78936" y="135101"/>
            <a:ext cx="4860558" cy="6606377"/>
          </a:xfrm>
          <a:prstGeom prst="rect">
            <a:avLst/>
          </a:prstGeom>
        </p:spPr>
      </p:pic>
      <p:sp>
        <p:nvSpPr>
          <p:cNvPr id="5" name="TextBox 4"/>
          <p:cNvSpPr txBox="1"/>
          <p:nvPr/>
        </p:nvSpPr>
        <p:spPr>
          <a:xfrm>
            <a:off x="7104306" y="445829"/>
            <a:ext cx="3418444" cy="7017306"/>
          </a:xfrm>
          <a:prstGeom prst="rect">
            <a:avLst/>
          </a:prstGeom>
          <a:noFill/>
        </p:spPr>
        <p:txBody>
          <a:bodyPr wrap="square" rtlCol="0">
            <a:spAutoFit/>
          </a:bodyPr>
          <a:lstStyle/>
          <a:p>
            <a:r>
              <a:rPr lang="en-US" b="1" dirty="0"/>
              <a:t>John Chapman, </a:t>
            </a:r>
            <a:r>
              <a:rPr lang="en-US" b="1" i="1" dirty="0"/>
              <a:t>A most true report of the miraculous moving and sinking of a plot of ground … at </a:t>
            </a:r>
            <a:r>
              <a:rPr lang="en-US" b="1" i="1" dirty="0" err="1"/>
              <a:t>Westram</a:t>
            </a:r>
            <a:r>
              <a:rPr lang="en-US" b="1" i="1" dirty="0"/>
              <a:t> in Kent</a:t>
            </a:r>
            <a:r>
              <a:rPr lang="en-US" b="1" dirty="0"/>
              <a:t> (London, 1597)</a:t>
            </a:r>
          </a:p>
          <a:p>
            <a:endParaRPr lang="en-US" dirty="0"/>
          </a:p>
          <a:p>
            <a:r>
              <a:rPr lang="en-US" dirty="0"/>
              <a:t>The displacement and sinking of this plot of ground was described as ‘a sensible testimony of His more </a:t>
            </a:r>
            <a:r>
              <a:rPr lang="en-US" dirty="0" err="1"/>
              <a:t>certaine</a:t>
            </a:r>
            <a:r>
              <a:rPr lang="en-US" dirty="0"/>
              <a:t> being’.</a:t>
            </a:r>
          </a:p>
          <a:p>
            <a:endParaRPr lang="en-US" dirty="0"/>
          </a:p>
          <a:p>
            <a:r>
              <a:rPr lang="en-US" dirty="0"/>
              <a:t>The supernatural event was to be regarded as a ‘</a:t>
            </a:r>
            <a:r>
              <a:rPr lang="en-US" dirty="0" err="1"/>
              <a:t>heedfull</a:t>
            </a:r>
            <a:r>
              <a:rPr lang="en-US" dirty="0"/>
              <a:t> document’ delivered by God to warn against ‘blasphemous contempt’ and impiety’.</a:t>
            </a:r>
          </a:p>
          <a:p>
            <a:endParaRPr lang="en-US" dirty="0"/>
          </a:p>
          <a:p>
            <a:r>
              <a:rPr lang="en-US" dirty="0"/>
              <a:t>4,000 people travelled from London to visit the site, and meditated on this ‘great opening of the earth’ which ‘</a:t>
            </a:r>
            <a:r>
              <a:rPr lang="en-US" dirty="0" err="1"/>
              <a:t>stirres</a:t>
            </a:r>
            <a:r>
              <a:rPr lang="en-US" dirty="0"/>
              <a:t> up in us a more strong and </a:t>
            </a:r>
            <a:r>
              <a:rPr lang="en-US" dirty="0" err="1"/>
              <a:t>fruitfull</a:t>
            </a:r>
            <a:r>
              <a:rPr lang="en-US" dirty="0"/>
              <a:t> impression of the great </a:t>
            </a:r>
            <a:r>
              <a:rPr lang="en-US" dirty="0" err="1"/>
              <a:t>deitie</a:t>
            </a:r>
            <a:r>
              <a:rPr lang="en-US" dirty="0"/>
              <a:t>’.</a:t>
            </a:r>
          </a:p>
          <a:p>
            <a:endParaRPr lang="en-US" dirty="0"/>
          </a:p>
          <a:p>
            <a:endParaRPr lang="en-US" dirty="0"/>
          </a:p>
        </p:txBody>
      </p:sp>
    </p:spTree>
    <p:extLst>
      <p:ext uri="{BB962C8B-B14F-4D97-AF65-F5344CB8AC3E}">
        <p14:creationId xmlns:p14="http://schemas.microsoft.com/office/powerpoint/2010/main" val="3611180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06405" y="189140"/>
            <a:ext cx="4256166" cy="6336177"/>
          </a:xfrm>
          <a:prstGeom prst="rect">
            <a:avLst/>
          </a:prstGeom>
        </p:spPr>
      </p:pic>
      <p:sp>
        <p:nvSpPr>
          <p:cNvPr id="5" name="TextBox 4"/>
          <p:cNvSpPr txBox="1"/>
          <p:nvPr/>
        </p:nvSpPr>
        <p:spPr>
          <a:xfrm>
            <a:off x="6117957" y="337750"/>
            <a:ext cx="4377771" cy="6463309"/>
          </a:xfrm>
          <a:prstGeom prst="rect">
            <a:avLst/>
          </a:prstGeom>
          <a:noFill/>
        </p:spPr>
        <p:txBody>
          <a:bodyPr wrap="square" rtlCol="0">
            <a:spAutoFit/>
          </a:bodyPr>
          <a:lstStyle/>
          <a:p>
            <a:r>
              <a:rPr lang="en-US" b="1" dirty="0"/>
              <a:t>John Edwards, </a:t>
            </a:r>
            <a:r>
              <a:rPr lang="en-US" b="1" i="1" dirty="0"/>
              <a:t>A Demonstration of the Existence and Providence of God from the Contemplation of the Visible Structure of the Greater and the Lesser World </a:t>
            </a:r>
            <a:r>
              <a:rPr lang="en-US" b="1" dirty="0"/>
              <a:t>(London, 1696), pp. 144-54.</a:t>
            </a:r>
          </a:p>
          <a:p>
            <a:endParaRPr lang="en-US" dirty="0"/>
          </a:p>
          <a:p>
            <a:r>
              <a:rPr lang="en-US" dirty="0"/>
              <a:t>On Earthquakes:</a:t>
            </a:r>
          </a:p>
          <a:p>
            <a:r>
              <a:rPr lang="en-US" dirty="0"/>
              <a:t>‘There is a Supernatural Cause to be assigned… It should lead us directly to the acknowledgment of a </a:t>
            </a:r>
            <a:r>
              <a:rPr lang="en-US" dirty="0" err="1"/>
              <a:t>Supream</a:t>
            </a:r>
            <a:r>
              <a:rPr lang="en-US" dirty="0"/>
              <a:t> and All-Wise Agent, to whom only we can attribute such strange Effects’.</a:t>
            </a:r>
          </a:p>
          <a:p>
            <a:endParaRPr lang="en-US" dirty="0"/>
          </a:p>
          <a:p>
            <a:r>
              <a:rPr lang="en-US" dirty="0"/>
              <a:t>While the ‘Supernatural Cause’ was the ‘First Cause’, the Almighty worked through secondary ‘Physical Causes’.</a:t>
            </a:r>
          </a:p>
          <a:p>
            <a:endParaRPr lang="en-US" dirty="0"/>
          </a:p>
          <a:p>
            <a:r>
              <a:rPr lang="en-US" dirty="0"/>
              <a:t>These secondary ‘Physical Causes’ included ‘Heat’ and ‘Inundations of the Sea’, which cause ‘Commotion and disorder in the  Earth’. </a:t>
            </a:r>
          </a:p>
          <a:p>
            <a:endParaRPr lang="en-US" dirty="0"/>
          </a:p>
          <a:p>
            <a:endParaRPr lang="en-US" dirty="0"/>
          </a:p>
        </p:txBody>
      </p:sp>
    </p:spTree>
    <p:extLst>
      <p:ext uri="{BB962C8B-B14F-4D97-AF65-F5344CB8AC3E}">
        <p14:creationId xmlns:p14="http://schemas.microsoft.com/office/powerpoint/2010/main" val="5361277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3107</TotalTime>
  <Words>1965</Words>
  <Application>Microsoft Macintosh PowerPoint</Application>
  <PresentationFormat>Widescreen</PresentationFormat>
  <Paragraphs>114</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Cambria</vt:lpstr>
      <vt:lpstr>Times New Roman</vt:lpstr>
      <vt:lpstr>Office Theme</vt:lpstr>
      <vt:lpstr>Europe in the Making, 1450-1800 (HI113)   Early Modern Cosmologies</vt:lpstr>
      <vt:lpstr>A Wonder Woorth Reading or A true and faithfull relation of a woman, now dwelling in Kentstreet who … deliuered of a prodigious and monstrous child (London, 1617) </vt:lpstr>
      <vt:lpstr>A Wonder Woorth Reading or A true and faithfull relation of a woman, now dwelling in Kentstreet who … deliuered of a prodigious and monstrous child (London, 1617)</vt:lpstr>
      <vt:lpstr>The Great Chain of Being, 1579</vt:lpstr>
      <vt:lpstr>Definitions</vt:lpstr>
      <vt:lpstr>Definitions</vt:lpstr>
      <vt:lpstr>The Physical Environment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Mann, Sophie</dc:creator>
  <cp:lastModifiedBy>Mann, Sophie</cp:lastModifiedBy>
  <cp:revision>34</cp:revision>
  <dcterms:created xsi:type="dcterms:W3CDTF">2022-10-21T15:51:19Z</dcterms:created>
  <dcterms:modified xsi:type="dcterms:W3CDTF">2022-10-23T19:41:03Z</dcterms:modified>
</cp:coreProperties>
</file>