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2" r:id="rId3"/>
    <p:sldId id="286" r:id="rId4"/>
    <p:sldId id="275" r:id="rId5"/>
    <p:sldId id="295" r:id="rId6"/>
    <p:sldId id="296" r:id="rId7"/>
    <p:sldId id="298" r:id="rId8"/>
    <p:sldId id="299" r:id="rId9"/>
    <p:sldId id="300" r:id="rId10"/>
    <p:sldId id="301" r:id="rId11"/>
    <p:sldId id="302" r:id="rId12"/>
    <p:sldId id="303" r:id="rId13"/>
    <p:sldId id="304" r:id="rId14"/>
    <p:sldId id="305" r:id="rId15"/>
    <p:sldId id="260" r:id="rId16"/>
    <p:sldId id="308" r:id="rId17"/>
    <p:sldId id="309" r:id="rId18"/>
    <p:sldId id="310" r:id="rId19"/>
    <p:sldId id="311" r:id="rId20"/>
    <p:sldId id="312" r:id="rId21"/>
    <p:sldId id="313" r:id="rId22"/>
    <p:sldId id="314" r:id="rId23"/>
    <p:sldId id="315" r:id="rId24"/>
    <p:sldId id="316" r:id="rId25"/>
    <p:sldId id="317" r:id="rId26"/>
    <p:sldId id="318" r:id="rId27"/>
    <p:sldId id="274"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7E20"/>
    <a:srgbClr val="DA5D08"/>
    <a:srgbClr val="F76C0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9" autoAdjust="0"/>
    <p:restoredTop sz="94660"/>
  </p:normalViewPr>
  <p:slideViewPr>
    <p:cSldViewPr snapToGrid="0">
      <p:cViewPr varScale="1">
        <p:scale>
          <a:sx n="41" d="100"/>
          <a:sy n="41" d="100"/>
        </p:scale>
        <p:origin x="56" y="5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esen, Sarah" userId="2e354a0b-b3e5-4ac9-ac2d-56bb5ec11e39" providerId="ADAL" clId="{74BB569A-94DB-4A04-920A-9111B3FBB32C}"/>
    <pc:docChg chg="custSel modSld">
      <pc:chgData name="Johanesen, Sarah" userId="2e354a0b-b3e5-4ac9-ac2d-56bb5ec11e39" providerId="ADAL" clId="{74BB569A-94DB-4A04-920A-9111B3FBB32C}" dt="2025-10-30T15:24:55.492" v="12" actId="20577"/>
      <pc:docMkLst>
        <pc:docMk/>
      </pc:docMkLst>
      <pc:sldChg chg="modSp mod">
        <pc:chgData name="Johanesen, Sarah" userId="2e354a0b-b3e5-4ac9-ac2d-56bb5ec11e39" providerId="ADAL" clId="{74BB569A-94DB-4A04-920A-9111B3FBB32C}" dt="2025-10-30T15:24:55.492" v="12" actId="20577"/>
        <pc:sldMkLst>
          <pc:docMk/>
          <pc:sldMk cId="2276466245" sldId="256"/>
        </pc:sldMkLst>
        <pc:spChg chg="mod">
          <ac:chgData name="Johanesen, Sarah" userId="2e354a0b-b3e5-4ac9-ac2d-56bb5ec11e39" providerId="ADAL" clId="{74BB569A-94DB-4A04-920A-9111B3FBB32C}" dt="2025-10-30T15:24:55.492" v="12" actId="20577"/>
          <ac:spMkLst>
            <pc:docMk/>
            <pc:sldMk cId="2276466245" sldId="256"/>
            <ac:spMk id="2" creationId="{A7708D12-4514-45D3-A35F-D603283F936D}"/>
          </ac:spMkLst>
        </pc:spChg>
        <pc:spChg chg="mod">
          <ac:chgData name="Johanesen, Sarah" userId="2e354a0b-b3e5-4ac9-ac2d-56bb5ec11e39" providerId="ADAL" clId="{74BB569A-94DB-4A04-920A-9111B3FBB32C}" dt="2025-10-30T15:24:49.413" v="11" actId="1076"/>
          <ac:spMkLst>
            <pc:docMk/>
            <pc:sldMk cId="2276466245" sldId="256"/>
            <ac:spMk id="3" creationId="{B02BC947-398C-4A75-9672-ADC577118117}"/>
          </ac:spMkLst>
        </pc:spChg>
      </pc:sldChg>
    </pc:docChg>
  </pc:docChgLst>
  <pc:docChgLst>
    <pc:chgData name="Johanesen, Sarah" userId="2e354a0b-b3e5-4ac9-ac2d-56bb5ec11e39" providerId="ADAL" clId="{DAAE6D2A-4E55-4C0A-A53B-F588CF7647BB}"/>
    <pc:docChg chg="undo redo custSel addSld delSld modSld sldOrd">
      <pc:chgData name="Johanesen, Sarah" userId="2e354a0b-b3e5-4ac9-ac2d-56bb5ec11e39" providerId="ADAL" clId="{DAAE6D2A-4E55-4C0A-A53B-F588CF7647BB}" dt="2024-09-26T16:24:08.745" v="4896" actId="732"/>
      <pc:docMkLst>
        <pc:docMk/>
      </pc:docMkLst>
      <pc:sldChg chg="addSp delSp modSp mod">
        <pc:chgData name="Johanesen, Sarah" userId="2e354a0b-b3e5-4ac9-ac2d-56bb5ec11e39" providerId="ADAL" clId="{DAAE6D2A-4E55-4C0A-A53B-F588CF7647BB}" dt="2024-09-26T16:22:51.613" v="4884" actId="1038"/>
        <pc:sldMkLst>
          <pc:docMk/>
          <pc:sldMk cId="2276466245" sldId="256"/>
        </pc:sldMkLst>
      </pc:sldChg>
      <pc:sldChg chg="addSp delSp modSp mod modAnim">
        <pc:chgData name="Johanesen, Sarah" userId="2e354a0b-b3e5-4ac9-ac2d-56bb5ec11e39" providerId="ADAL" clId="{DAAE6D2A-4E55-4C0A-A53B-F588CF7647BB}" dt="2024-09-25T11:20:56.036" v="1756" actId="478"/>
        <pc:sldMkLst>
          <pc:docMk/>
          <pc:sldMk cId="1976007407" sldId="260"/>
        </pc:sldMkLst>
      </pc:sldChg>
      <pc:sldChg chg="addSp delSp modSp mod">
        <pc:chgData name="Johanesen, Sarah" userId="2e354a0b-b3e5-4ac9-ac2d-56bb5ec11e39" providerId="ADAL" clId="{DAAE6D2A-4E55-4C0A-A53B-F588CF7647BB}" dt="2024-09-26T16:24:08.745" v="4896" actId="732"/>
        <pc:sldMkLst>
          <pc:docMk/>
          <pc:sldMk cId="2665121724" sldId="274"/>
        </pc:sldMkLst>
      </pc:sldChg>
      <pc:sldChg chg="ord">
        <pc:chgData name="Johanesen, Sarah" userId="2e354a0b-b3e5-4ac9-ac2d-56bb5ec11e39" providerId="ADAL" clId="{DAAE6D2A-4E55-4C0A-A53B-F588CF7647BB}" dt="2024-09-24T12:28:28.756" v="267"/>
        <pc:sldMkLst>
          <pc:docMk/>
          <pc:sldMk cId="692020399" sldId="275"/>
        </pc:sldMkLst>
      </pc:sldChg>
      <pc:sldChg chg="modSp mod">
        <pc:chgData name="Johanesen, Sarah" userId="2e354a0b-b3e5-4ac9-ac2d-56bb5ec11e39" providerId="ADAL" clId="{DAAE6D2A-4E55-4C0A-A53B-F588CF7647BB}" dt="2024-09-24T11:29:44.280" v="62" actId="20577"/>
        <pc:sldMkLst>
          <pc:docMk/>
          <pc:sldMk cId="4250151025" sldId="282"/>
        </pc:sldMkLst>
      </pc:sldChg>
      <pc:sldChg chg="del">
        <pc:chgData name="Johanesen, Sarah" userId="2e354a0b-b3e5-4ac9-ac2d-56bb5ec11e39" providerId="ADAL" clId="{DAAE6D2A-4E55-4C0A-A53B-F588CF7647BB}" dt="2024-09-25T09:08:33.816" v="869" actId="2696"/>
        <pc:sldMkLst>
          <pc:docMk/>
          <pc:sldMk cId="1623221649" sldId="283"/>
        </pc:sldMkLst>
      </pc:sldChg>
      <pc:sldChg chg="del">
        <pc:chgData name="Johanesen, Sarah" userId="2e354a0b-b3e5-4ac9-ac2d-56bb5ec11e39" providerId="ADAL" clId="{DAAE6D2A-4E55-4C0A-A53B-F588CF7647BB}" dt="2024-09-25T11:21:22.806" v="1757" actId="2696"/>
        <pc:sldMkLst>
          <pc:docMk/>
          <pc:sldMk cId="2948759014" sldId="284"/>
        </pc:sldMkLst>
      </pc:sldChg>
      <pc:sldChg chg="del">
        <pc:chgData name="Johanesen, Sarah" userId="2e354a0b-b3e5-4ac9-ac2d-56bb5ec11e39" providerId="ADAL" clId="{DAAE6D2A-4E55-4C0A-A53B-F588CF7647BB}" dt="2024-09-25T09:08:27.799" v="868" actId="2696"/>
        <pc:sldMkLst>
          <pc:docMk/>
          <pc:sldMk cId="3441879850" sldId="285"/>
        </pc:sldMkLst>
      </pc:sldChg>
      <pc:sldChg chg="ord">
        <pc:chgData name="Johanesen, Sarah" userId="2e354a0b-b3e5-4ac9-ac2d-56bb5ec11e39" providerId="ADAL" clId="{DAAE6D2A-4E55-4C0A-A53B-F588CF7647BB}" dt="2024-09-24T12:23:47.568" v="264"/>
        <pc:sldMkLst>
          <pc:docMk/>
          <pc:sldMk cId="801059922" sldId="286"/>
        </pc:sldMkLst>
      </pc:sldChg>
      <pc:sldChg chg="del">
        <pc:chgData name="Johanesen, Sarah" userId="2e354a0b-b3e5-4ac9-ac2d-56bb5ec11e39" providerId="ADAL" clId="{DAAE6D2A-4E55-4C0A-A53B-F588CF7647BB}" dt="2024-09-25T09:08:21.672" v="867" actId="2696"/>
        <pc:sldMkLst>
          <pc:docMk/>
          <pc:sldMk cId="2558601028" sldId="287"/>
        </pc:sldMkLst>
      </pc:sldChg>
      <pc:sldChg chg="del">
        <pc:chgData name="Johanesen, Sarah" userId="2e354a0b-b3e5-4ac9-ac2d-56bb5ec11e39" providerId="ADAL" clId="{DAAE6D2A-4E55-4C0A-A53B-F588CF7647BB}" dt="2024-09-25T09:08:15.256" v="866" actId="2696"/>
        <pc:sldMkLst>
          <pc:docMk/>
          <pc:sldMk cId="137400231" sldId="288"/>
        </pc:sldMkLst>
      </pc:sldChg>
      <pc:sldChg chg="del">
        <pc:chgData name="Johanesen, Sarah" userId="2e354a0b-b3e5-4ac9-ac2d-56bb5ec11e39" providerId="ADAL" clId="{DAAE6D2A-4E55-4C0A-A53B-F588CF7647BB}" dt="2024-09-25T09:07:56.876" v="860" actId="2696"/>
        <pc:sldMkLst>
          <pc:docMk/>
          <pc:sldMk cId="439944213" sldId="289"/>
        </pc:sldMkLst>
      </pc:sldChg>
      <pc:sldChg chg="del">
        <pc:chgData name="Johanesen, Sarah" userId="2e354a0b-b3e5-4ac9-ac2d-56bb5ec11e39" providerId="ADAL" clId="{DAAE6D2A-4E55-4C0A-A53B-F588CF7647BB}" dt="2024-09-25T09:08:00.809" v="861" actId="2696"/>
        <pc:sldMkLst>
          <pc:docMk/>
          <pc:sldMk cId="3215061285" sldId="290"/>
        </pc:sldMkLst>
      </pc:sldChg>
      <pc:sldChg chg="del">
        <pc:chgData name="Johanesen, Sarah" userId="2e354a0b-b3e5-4ac9-ac2d-56bb5ec11e39" providerId="ADAL" clId="{DAAE6D2A-4E55-4C0A-A53B-F588CF7647BB}" dt="2024-09-25T09:08:07.481" v="864" actId="2696"/>
        <pc:sldMkLst>
          <pc:docMk/>
          <pc:sldMk cId="4112475486" sldId="291"/>
        </pc:sldMkLst>
      </pc:sldChg>
      <pc:sldChg chg="del">
        <pc:chgData name="Johanesen, Sarah" userId="2e354a0b-b3e5-4ac9-ac2d-56bb5ec11e39" providerId="ADAL" clId="{DAAE6D2A-4E55-4C0A-A53B-F588CF7647BB}" dt="2024-09-25T09:08:11.721" v="865" actId="2696"/>
        <pc:sldMkLst>
          <pc:docMk/>
          <pc:sldMk cId="1035347316" sldId="292"/>
        </pc:sldMkLst>
      </pc:sldChg>
      <pc:sldChg chg="del">
        <pc:chgData name="Johanesen, Sarah" userId="2e354a0b-b3e5-4ac9-ac2d-56bb5ec11e39" providerId="ADAL" clId="{DAAE6D2A-4E55-4C0A-A53B-F588CF7647BB}" dt="2024-09-25T11:21:33.483" v="1758" actId="2696"/>
        <pc:sldMkLst>
          <pc:docMk/>
          <pc:sldMk cId="3590039795" sldId="293"/>
        </pc:sldMkLst>
      </pc:sldChg>
      <pc:sldChg chg="del">
        <pc:chgData name="Johanesen, Sarah" userId="2e354a0b-b3e5-4ac9-ac2d-56bb5ec11e39" providerId="ADAL" clId="{DAAE6D2A-4E55-4C0A-A53B-F588CF7647BB}" dt="2024-09-24T12:57:11.862" v="758" actId="47"/>
        <pc:sldMkLst>
          <pc:docMk/>
          <pc:sldMk cId="1848894583" sldId="294"/>
        </pc:sldMkLst>
      </pc:sldChg>
      <pc:sldChg chg="addSp delSp modSp mod ord">
        <pc:chgData name="Johanesen, Sarah" userId="2e354a0b-b3e5-4ac9-ac2d-56bb5ec11e39" providerId="ADAL" clId="{DAAE6D2A-4E55-4C0A-A53B-F588CF7647BB}" dt="2024-09-24T12:40:03.272" v="700" actId="478"/>
        <pc:sldMkLst>
          <pc:docMk/>
          <pc:sldMk cId="4019008999" sldId="295"/>
        </pc:sldMkLst>
      </pc:sldChg>
      <pc:sldChg chg="ord">
        <pc:chgData name="Johanesen, Sarah" userId="2e354a0b-b3e5-4ac9-ac2d-56bb5ec11e39" providerId="ADAL" clId="{DAAE6D2A-4E55-4C0A-A53B-F588CF7647BB}" dt="2024-09-24T12:40:14.974" v="702"/>
        <pc:sldMkLst>
          <pc:docMk/>
          <pc:sldMk cId="1702985558" sldId="296"/>
        </pc:sldMkLst>
      </pc:sldChg>
      <pc:sldChg chg="modSp del mod ord">
        <pc:chgData name="Johanesen, Sarah" userId="2e354a0b-b3e5-4ac9-ac2d-56bb5ec11e39" providerId="ADAL" clId="{DAAE6D2A-4E55-4C0A-A53B-F588CF7647BB}" dt="2024-09-26T11:27:34.082" v="2806" actId="2696"/>
        <pc:sldMkLst>
          <pc:docMk/>
          <pc:sldMk cId="1211852332" sldId="297"/>
        </pc:sldMkLst>
      </pc:sldChg>
      <pc:sldChg chg="modSp mod ord">
        <pc:chgData name="Johanesen, Sarah" userId="2e354a0b-b3e5-4ac9-ac2d-56bb5ec11e39" providerId="ADAL" clId="{DAAE6D2A-4E55-4C0A-A53B-F588CF7647BB}" dt="2024-09-25T08:17:02.609" v="814" actId="20577"/>
        <pc:sldMkLst>
          <pc:docMk/>
          <pc:sldMk cId="3462722320" sldId="298"/>
        </pc:sldMkLst>
      </pc:sldChg>
      <pc:sldChg chg="ord">
        <pc:chgData name="Johanesen, Sarah" userId="2e354a0b-b3e5-4ac9-ac2d-56bb5ec11e39" providerId="ADAL" clId="{DAAE6D2A-4E55-4C0A-A53B-F588CF7647BB}" dt="2024-09-24T12:56:20.464" v="745"/>
        <pc:sldMkLst>
          <pc:docMk/>
          <pc:sldMk cId="2313502529" sldId="299"/>
        </pc:sldMkLst>
      </pc:sldChg>
      <pc:sldChg chg="modSp mod ord">
        <pc:chgData name="Johanesen, Sarah" userId="2e354a0b-b3e5-4ac9-ac2d-56bb5ec11e39" providerId="ADAL" clId="{DAAE6D2A-4E55-4C0A-A53B-F588CF7647BB}" dt="2024-09-26T11:36:07.804" v="2808" actId="27636"/>
        <pc:sldMkLst>
          <pc:docMk/>
          <pc:sldMk cId="2349944043" sldId="300"/>
        </pc:sldMkLst>
      </pc:sldChg>
      <pc:sldChg chg="modSp ord">
        <pc:chgData name="Johanesen, Sarah" userId="2e354a0b-b3e5-4ac9-ac2d-56bb5ec11e39" providerId="ADAL" clId="{DAAE6D2A-4E55-4C0A-A53B-F588CF7647BB}" dt="2024-09-25T11:07:07.453" v="1593"/>
        <pc:sldMkLst>
          <pc:docMk/>
          <pc:sldMk cId="355713930" sldId="301"/>
        </pc:sldMkLst>
      </pc:sldChg>
      <pc:sldChg chg="ord">
        <pc:chgData name="Johanesen, Sarah" userId="2e354a0b-b3e5-4ac9-ac2d-56bb5ec11e39" providerId="ADAL" clId="{DAAE6D2A-4E55-4C0A-A53B-F588CF7647BB}" dt="2024-09-24T12:56:42.537" v="751"/>
        <pc:sldMkLst>
          <pc:docMk/>
          <pc:sldMk cId="2203329750" sldId="302"/>
        </pc:sldMkLst>
      </pc:sldChg>
      <pc:sldChg chg="ord">
        <pc:chgData name="Johanesen, Sarah" userId="2e354a0b-b3e5-4ac9-ac2d-56bb5ec11e39" providerId="ADAL" clId="{DAAE6D2A-4E55-4C0A-A53B-F588CF7647BB}" dt="2024-09-24T12:56:51.696" v="753"/>
        <pc:sldMkLst>
          <pc:docMk/>
          <pc:sldMk cId="704557635" sldId="303"/>
        </pc:sldMkLst>
      </pc:sldChg>
      <pc:sldChg chg="ord">
        <pc:chgData name="Johanesen, Sarah" userId="2e354a0b-b3e5-4ac9-ac2d-56bb5ec11e39" providerId="ADAL" clId="{DAAE6D2A-4E55-4C0A-A53B-F588CF7647BB}" dt="2024-09-24T12:57:00.448" v="755"/>
        <pc:sldMkLst>
          <pc:docMk/>
          <pc:sldMk cId="741427912" sldId="304"/>
        </pc:sldMkLst>
      </pc:sldChg>
      <pc:sldChg chg="addSp delSp modSp mod ord">
        <pc:chgData name="Johanesen, Sarah" userId="2e354a0b-b3e5-4ac9-ac2d-56bb5ec11e39" providerId="ADAL" clId="{DAAE6D2A-4E55-4C0A-A53B-F588CF7647BB}" dt="2024-09-25T08:40:36.486" v="816" actId="478"/>
        <pc:sldMkLst>
          <pc:docMk/>
          <pc:sldMk cId="2190286702" sldId="305"/>
        </pc:sldMkLst>
      </pc:sldChg>
      <pc:sldChg chg="del">
        <pc:chgData name="Johanesen, Sarah" userId="2e354a0b-b3e5-4ac9-ac2d-56bb5ec11e39" providerId="ADAL" clId="{DAAE6D2A-4E55-4C0A-A53B-F588CF7647BB}" dt="2024-09-25T09:40:14.845" v="1072" actId="2696"/>
        <pc:sldMkLst>
          <pc:docMk/>
          <pc:sldMk cId="2743997214" sldId="306"/>
        </pc:sldMkLst>
      </pc:sldChg>
      <pc:sldChg chg="addSp delSp modSp add del mod">
        <pc:chgData name="Johanesen, Sarah" userId="2e354a0b-b3e5-4ac9-ac2d-56bb5ec11e39" providerId="ADAL" clId="{DAAE6D2A-4E55-4C0A-A53B-F588CF7647BB}" dt="2024-09-26T14:42:40.050" v="2809" actId="2696"/>
        <pc:sldMkLst>
          <pc:docMk/>
          <pc:sldMk cId="3302916483" sldId="307"/>
        </pc:sldMkLst>
      </pc:sldChg>
      <pc:sldChg chg="addSp delSp modSp add del mod">
        <pc:chgData name="Johanesen, Sarah" userId="2e354a0b-b3e5-4ac9-ac2d-56bb5ec11e39" providerId="ADAL" clId="{DAAE6D2A-4E55-4C0A-A53B-F588CF7647BB}" dt="2024-09-24T12:23:57.570" v="265" actId="2696"/>
        <pc:sldMkLst>
          <pc:docMk/>
          <pc:sldMk cId="3496567764" sldId="307"/>
        </pc:sldMkLst>
      </pc:sldChg>
      <pc:sldChg chg="addSp delSp modSp add mod delAnim">
        <pc:chgData name="Johanesen, Sarah" userId="2e354a0b-b3e5-4ac9-ac2d-56bb5ec11e39" providerId="ADAL" clId="{DAAE6D2A-4E55-4C0A-A53B-F588CF7647BB}" dt="2024-09-25T11:06:04.913" v="1592" actId="1037"/>
        <pc:sldMkLst>
          <pc:docMk/>
          <pc:sldMk cId="1394010466" sldId="308"/>
        </pc:sldMkLst>
      </pc:sldChg>
      <pc:sldChg chg="add del">
        <pc:chgData name="Johanesen, Sarah" userId="2e354a0b-b3e5-4ac9-ac2d-56bb5ec11e39" providerId="ADAL" clId="{DAAE6D2A-4E55-4C0A-A53B-F588CF7647BB}" dt="2024-09-25T09:08:05.399" v="863" actId="2696"/>
        <pc:sldMkLst>
          <pc:docMk/>
          <pc:sldMk cId="3656356837" sldId="308"/>
        </pc:sldMkLst>
      </pc:sldChg>
      <pc:sldChg chg="addSp delSp modSp add mod">
        <pc:chgData name="Johanesen, Sarah" userId="2e354a0b-b3e5-4ac9-ac2d-56bb5ec11e39" providerId="ADAL" clId="{DAAE6D2A-4E55-4C0A-A53B-F588CF7647BB}" dt="2024-09-25T12:20:29.444" v="1840" actId="27636"/>
        <pc:sldMkLst>
          <pc:docMk/>
          <pc:sldMk cId="4048171951" sldId="309"/>
        </pc:sldMkLst>
      </pc:sldChg>
      <pc:sldChg chg="addSp delSp modSp add mod">
        <pc:chgData name="Johanesen, Sarah" userId="2e354a0b-b3e5-4ac9-ac2d-56bb5ec11e39" providerId="ADAL" clId="{DAAE6D2A-4E55-4C0A-A53B-F588CF7647BB}" dt="2024-09-26T15:06:32.492" v="2817" actId="732"/>
        <pc:sldMkLst>
          <pc:docMk/>
          <pc:sldMk cId="2834677913" sldId="310"/>
        </pc:sldMkLst>
      </pc:sldChg>
      <pc:sldChg chg="addSp delSp modSp add mod">
        <pc:chgData name="Johanesen, Sarah" userId="2e354a0b-b3e5-4ac9-ac2d-56bb5ec11e39" providerId="ADAL" clId="{DAAE6D2A-4E55-4C0A-A53B-F588CF7647BB}" dt="2024-09-25T12:35:28.876" v="2277" actId="20577"/>
        <pc:sldMkLst>
          <pc:docMk/>
          <pc:sldMk cId="4147060396" sldId="311"/>
        </pc:sldMkLst>
      </pc:sldChg>
      <pc:sldChg chg="addSp delSp modSp add mod">
        <pc:chgData name="Johanesen, Sarah" userId="2e354a0b-b3e5-4ac9-ac2d-56bb5ec11e39" providerId="ADAL" clId="{DAAE6D2A-4E55-4C0A-A53B-F588CF7647BB}" dt="2024-09-26T08:51:51.040" v="2805" actId="14100"/>
        <pc:sldMkLst>
          <pc:docMk/>
          <pc:sldMk cId="60968663" sldId="312"/>
        </pc:sldMkLst>
      </pc:sldChg>
      <pc:sldChg chg="addSp delSp modSp add mod">
        <pc:chgData name="Johanesen, Sarah" userId="2e354a0b-b3e5-4ac9-ac2d-56bb5ec11e39" providerId="ADAL" clId="{DAAE6D2A-4E55-4C0A-A53B-F588CF7647BB}" dt="2024-09-26T15:27:11.114" v="3127" actId="14100"/>
        <pc:sldMkLst>
          <pc:docMk/>
          <pc:sldMk cId="1696844400" sldId="313"/>
        </pc:sldMkLst>
      </pc:sldChg>
      <pc:sldChg chg="modSp add mod">
        <pc:chgData name="Johanesen, Sarah" userId="2e354a0b-b3e5-4ac9-ac2d-56bb5ec11e39" providerId="ADAL" clId="{DAAE6D2A-4E55-4C0A-A53B-F588CF7647BB}" dt="2024-09-26T15:38:39.429" v="3267" actId="20577"/>
        <pc:sldMkLst>
          <pc:docMk/>
          <pc:sldMk cId="3117369464" sldId="314"/>
        </pc:sldMkLst>
      </pc:sldChg>
      <pc:sldChg chg="addSp modSp add mod">
        <pc:chgData name="Johanesen, Sarah" userId="2e354a0b-b3e5-4ac9-ac2d-56bb5ec11e39" providerId="ADAL" clId="{DAAE6D2A-4E55-4C0A-A53B-F588CF7647BB}" dt="2024-09-26T15:50:20.387" v="3564" actId="122"/>
        <pc:sldMkLst>
          <pc:docMk/>
          <pc:sldMk cId="2476606030" sldId="315"/>
        </pc:sldMkLst>
      </pc:sldChg>
      <pc:sldChg chg="addSp delSp modSp add mod">
        <pc:chgData name="Johanesen, Sarah" userId="2e354a0b-b3e5-4ac9-ac2d-56bb5ec11e39" providerId="ADAL" clId="{DAAE6D2A-4E55-4C0A-A53B-F588CF7647BB}" dt="2024-09-26T15:57:17.653" v="3670" actId="14100"/>
        <pc:sldMkLst>
          <pc:docMk/>
          <pc:sldMk cId="628116873" sldId="316"/>
        </pc:sldMkLst>
      </pc:sldChg>
      <pc:sldChg chg="addSp delSp modSp add mod">
        <pc:chgData name="Johanesen, Sarah" userId="2e354a0b-b3e5-4ac9-ac2d-56bb5ec11e39" providerId="ADAL" clId="{DAAE6D2A-4E55-4C0A-A53B-F588CF7647BB}" dt="2024-09-26T16:00:08.210" v="3736" actId="27636"/>
        <pc:sldMkLst>
          <pc:docMk/>
          <pc:sldMk cId="444084414" sldId="317"/>
        </pc:sldMkLst>
      </pc:sldChg>
      <pc:sldChg chg="addSp delSp modSp add mod modAnim">
        <pc:chgData name="Johanesen, Sarah" userId="2e354a0b-b3e5-4ac9-ac2d-56bb5ec11e39" providerId="ADAL" clId="{DAAE6D2A-4E55-4C0A-A53B-F588CF7647BB}" dt="2024-09-26T16:07:36.199" v="3928"/>
        <pc:sldMkLst>
          <pc:docMk/>
          <pc:sldMk cId="2806373951" sldId="318"/>
        </pc:sldMkLst>
      </pc:sldChg>
      <pc:sldChg chg="modSp add del mod">
        <pc:chgData name="Johanesen, Sarah" userId="2e354a0b-b3e5-4ac9-ac2d-56bb5ec11e39" providerId="ADAL" clId="{DAAE6D2A-4E55-4C0A-A53B-F588CF7647BB}" dt="2024-09-26T16:06:49.516" v="3875" actId="2890"/>
        <pc:sldMkLst>
          <pc:docMk/>
          <pc:sldMk cId="5829424" sldId="319"/>
        </pc:sldMkLst>
      </pc:sldChg>
    </pc:docChg>
  </pc:docChgLst>
  <pc:docChgLst>
    <pc:chgData name="Johanesen, Sarah" userId="2e354a0b-b3e5-4ac9-ac2d-56bb5ec11e39" providerId="ADAL" clId="{BE85E55A-92D2-47C5-B826-6CE1105AA31D}"/>
    <pc:docChg chg="undo custSel modSld">
      <pc:chgData name="Johanesen, Sarah" userId="2e354a0b-b3e5-4ac9-ac2d-56bb5ec11e39" providerId="ADAL" clId="{BE85E55A-92D2-47C5-B826-6CE1105AA31D}" dt="2024-10-02T11:35:45.281" v="1823" actId="14100"/>
      <pc:docMkLst>
        <pc:docMk/>
      </pc:docMkLst>
      <pc:sldChg chg="addSp modSp mod">
        <pc:chgData name="Johanesen, Sarah" userId="2e354a0b-b3e5-4ac9-ac2d-56bb5ec11e39" providerId="ADAL" clId="{BE85E55A-92D2-47C5-B826-6CE1105AA31D}" dt="2024-10-02T11:31:20.785" v="1401" actId="1038"/>
        <pc:sldMkLst>
          <pc:docMk/>
          <pc:sldMk cId="2276466245" sldId="256"/>
        </pc:sldMkLst>
      </pc:sldChg>
      <pc:sldChg chg="addSp delSp modSp mod">
        <pc:chgData name="Johanesen, Sarah" userId="2e354a0b-b3e5-4ac9-ac2d-56bb5ec11e39" providerId="ADAL" clId="{BE85E55A-92D2-47C5-B826-6CE1105AA31D}" dt="2024-09-30T09:42:37.090" v="3" actId="478"/>
        <pc:sldMkLst>
          <pc:docMk/>
          <pc:sldMk cId="2665121724" sldId="274"/>
        </pc:sldMkLst>
      </pc:sldChg>
      <pc:sldChg chg="modSp mod">
        <pc:chgData name="Johanesen, Sarah" userId="2e354a0b-b3e5-4ac9-ac2d-56bb5ec11e39" providerId="ADAL" clId="{BE85E55A-92D2-47C5-B826-6CE1105AA31D}" dt="2024-10-02T11:25:41.669" v="1297" actId="1076"/>
        <pc:sldMkLst>
          <pc:docMk/>
          <pc:sldMk cId="692020399" sldId="275"/>
        </pc:sldMkLst>
      </pc:sldChg>
      <pc:sldChg chg="modSp mod">
        <pc:chgData name="Johanesen, Sarah" userId="2e354a0b-b3e5-4ac9-ac2d-56bb5ec11e39" providerId="ADAL" clId="{BE85E55A-92D2-47C5-B826-6CE1105AA31D}" dt="2024-10-02T11:26:01.565" v="1301" actId="1076"/>
        <pc:sldMkLst>
          <pc:docMk/>
          <pc:sldMk cId="2349944043" sldId="300"/>
        </pc:sldMkLst>
      </pc:sldChg>
      <pc:sldChg chg="modSp mod">
        <pc:chgData name="Johanesen, Sarah" userId="2e354a0b-b3e5-4ac9-ac2d-56bb5ec11e39" providerId="ADAL" clId="{BE85E55A-92D2-47C5-B826-6CE1105AA31D}" dt="2024-10-02T11:26:27.773" v="1307"/>
        <pc:sldMkLst>
          <pc:docMk/>
          <pc:sldMk cId="2203329750" sldId="302"/>
        </pc:sldMkLst>
      </pc:sldChg>
      <pc:sldChg chg="addSp delSp modSp mod">
        <pc:chgData name="Johanesen, Sarah" userId="2e354a0b-b3e5-4ac9-ac2d-56bb5ec11e39" providerId="ADAL" clId="{BE85E55A-92D2-47C5-B826-6CE1105AA31D}" dt="2024-10-02T11:35:15.829" v="1821" actId="1076"/>
        <pc:sldMkLst>
          <pc:docMk/>
          <pc:sldMk cId="1394010466" sldId="308"/>
        </pc:sldMkLst>
      </pc:sldChg>
      <pc:sldChg chg="modSp mod">
        <pc:chgData name="Johanesen, Sarah" userId="2e354a0b-b3e5-4ac9-ac2d-56bb5ec11e39" providerId="ADAL" clId="{BE85E55A-92D2-47C5-B826-6CE1105AA31D}" dt="2024-10-02T11:35:45.281" v="1823" actId="14100"/>
        <pc:sldMkLst>
          <pc:docMk/>
          <pc:sldMk cId="60968663" sldId="312"/>
        </pc:sldMkLst>
      </pc:sldChg>
      <pc:sldChg chg="addSp delSp modSp mod">
        <pc:chgData name="Johanesen, Sarah" userId="2e354a0b-b3e5-4ac9-ac2d-56bb5ec11e39" providerId="ADAL" clId="{BE85E55A-92D2-47C5-B826-6CE1105AA31D}" dt="2024-10-02T11:27:54.612" v="1324" actId="732"/>
        <pc:sldMkLst>
          <pc:docMk/>
          <pc:sldMk cId="1696844400" sldId="313"/>
        </pc:sldMkLst>
      </pc:sldChg>
      <pc:sldChg chg="addSp delSp modSp mod setBg">
        <pc:chgData name="Johanesen, Sarah" userId="2e354a0b-b3e5-4ac9-ac2d-56bb5ec11e39" providerId="ADAL" clId="{BE85E55A-92D2-47C5-B826-6CE1105AA31D}" dt="2024-10-02T10:22:48.743" v="990" actId="732"/>
        <pc:sldMkLst>
          <pc:docMk/>
          <pc:sldMk cId="3117369464" sldId="314"/>
        </pc:sldMkLst>
      </pc:sldChg>
      <pc:sldChg chg="addSp delSp modSp mod">
        <pc:chgData name="Johanesen, Sarah" userId="2e354a0b-b3e5-4ac9-ac2d-56bb5ec11e39" providerId="ADAL" clId="{BE85E55A-92D2-47C5-B826-6CE1105AA31D}" dt="2024-10-02T11:29:51.072" v="1368" actId="27636"/>
        <pc:sldMkLst>
          <pc:docMk/>
          <pc:sldMk cId="2476606030" sldId="315"/>
        </pc:sldMkLst>
      </pc:sldChg>
      <pc:sldChg chg="modAnim">
        <pc:chgData name="Johanesen, Sarah" userId="2e354a0b-b3e5-4ac9-ac2d-56bb5ec11e39" providerId="ADAL" clId="{BE85E55A-92D2-47C5-B826-6CE1105AA31D}" dt="2024-10-02T11:25:09.170" v="1296"/>
        <pc:sldMkLst>
          <pc:docMk/>
          <pc:sldMk cId="2806373951" sldId="318"/>
        </pc:sldMkLst>
      </pc:sldChg>
    </pc:docChg>
  </pc:docChgLst>
  <pc:docChgLst>
    <pc:chgData name="Johanesen, Sarah" userId="S::u2272381@live.warwick.ac.uk::2e354a0b-b3e5-4ac9-ac2d-56bb5ec11e39" providerId="AD" clId="Web-{5C0FDD48-EB48-C218-D4C0-4A77AD7E743A}"/>
    <pc:docChg chg="modSld">
      <pc:chgData name="Johanesen, Sarah" userId="S::u2272381@live.warwick.ac.uk::2e354a0b-b3e5-4ac9-ac2d-56bb5ec11e39" providerId="AD" clId="Web-{5C0FDD48-EB48-C218-D4C0-4A77AD7E743A}" dt="2024-09-30T15:57:55.019" v="104" actId="14100"/>
      <pc:docMkLst>
        <pc:docMk/>
      </pc:docMkLst>
      <pc:sldChg chg="addSp delSp modSp">
        <pc:chgData name="Johanesen, Sarah" userId="S::u2272381@live.warwick.ac.uk::2e354a0b-b3e5-4ac9-ac2d-56bb5ec11e39" providerId="AD" clId="Web-{5C0FDD48-EB48-C218-D4C0-4A77AD7E743A}" dt="2024-09-30T15:57:55.019" v="104" actId="14100"/>
        <pc:sldMkLst>
          <pc:docMk/>
          <pc:sldMk cId="1696844400" sldId="313"/>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F3809F76-6E27-4C85-AD55-45C0937F18C9}" type="datetimeFigureOut">
              <a:rPr lang="en-GB" smtClean="0"/>
              <a:t>30/10/2025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F3068E2-BDBA-4AA9-A028-6DF771D6DAB2}" type="slidenum">
              <a:rPr lang="en-GB" smtClean="0"/>
              <a:t>‹#›</a:t>
            </a:fld>
            <a:endParaRPr lang="en-GB"/>
          </a:p>
        </p:txBody>
      </p:sp>
    </p:spTree>
    <p:extLst>
      <p:ext uri="{BB962C8B-B14F-4D97-AF65-F5344CB8AC3E}">
        <p14:creationId xmlns:p14="http://schemas.microsoft.com/office/powerpoint/2010/main" val="371981835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809F76-6E27-4C85-AD55-45C0937F18C9}" type="datetimeFigureOut">
              <a:rPr lang="en-GB" smtClean="0"/>
              <a:t>30/10/2025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3068E2-BDBA-4AA9-A028-6DF771D6DAB2}" type="slidenum">
              <a:rPr lang="en-GB" smtClean="0"/>
              <a:t>‹#›</a:t>
            </a:fld>
            <a:endParaRPr lang="en-GB"/>
          </a:p>
        </p:txBody>
      </p:sp>
    </p:spTree>
    <p:extLst>
      <p:ext uri="{BB962C8B-B14F-4D97-AF65-F5344CB8AC3E}">
        <p14:creationId xmlns:p14="http://schemas.microsoft.com/office/powerpoint/2010/main" val="3894899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809F76-6E27-4C85-AD55-45C0937F18C9}" type="datetimeFigureOut">
              <a:rPr lang="en-GB" smtClean="0"/>
              <a:t>30/10/2025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3068E2-BDBA-4AA9-A028-6DF771D6DAB2}" type="slidenum">
              <a:rPr lang="en-GB" smtClean="0"/>
              <a:t>‹#›</a:t>
            </a:fld>
            <a:endParaRPr lang="en-GB"/>
          </a:p>
        </p:txBody>
      </p:sp>
    </p:spTree>
    <p:extLst>
      <p:ext uri="{BB962C8B-B14F-4D97-AF65-F5344CB8AC3E}">
        <p14:creationId xmlns:p14="http://schemas.microsoft.com/office/powerpoint/2010/main" val="456038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809F76-6E27-4C85-AD55-45C0937F18C9}" type="datetimeFigureOut">
              <a:rPr lang="en-GB" smtClean="0"/>
              <a:t>30/10/2025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F3068E2-BDBA-4AA9-A028-6DF771D6DAB2}" type="slidenum">
              <a:rPr lang="en-GB" smtClean="0"/>
              <a:t>‹#›</a:t>
            </a:fld>
            <a:endParaRPr lang="en-GB"/>
          </a:p>
        </p:txBody>
      </p:sp>
    </p:spTree>
    <p:extLst>
      <p:ext uri="{BB962C8B-B14F-4D97-AF65-F5344CB8AC3E}">
        <p14:creationId xmlns:p14="http://schemas.microsoft.com/office/powerpoint/2010/main" val="3854035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F3809F76-6E27-4C85-AD55-45C0937F18C9}" type="datetimeFigureOut">
              <a:rPr lang="en-GB" smtClean="0"/>
              <a:t>30/10/2025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F3068E2-BDBA-4AA9-A028-6DF771D6DAB2}" type="slidenum">
              <a:rPr lang="en-GB" smtClean="0"/>
              <a:t>‹#›</a:t>
            </a:fld>
            <a:endParaRPr lang="en-GB"/>
          </a:p>
        </p:txBody>
      </p:sp>
    </p:spTree>
    <p:extLst>
      <p:ext uri="{BB962C8B-B14F-4D97-AF65-F5344CB8AC3E}">
        <p14:creationId xmlns:p14="http://schemas.microsoft.com/office/powerpoint/2010/main" val="255310362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F3809F76-6E27-4C85-AD55-45C0937F18C9}" type="datetimeFigureOut">
              <a:rPr lang="en-GB" smtClean="0"/>
              <a:t>30/10/2025</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FF3068E2-BDBA-4AA9-A028-6DF771D6DAB2}" type="slidenum">
              <a:rPr lang="en-GB" smtClean="0"/>
              <a:t>‹#›</a:t>
            </a:fld>
            <a:endParaRPr lang="en-GB"/>
          </a:p>
        </p:txBody>
      </p:sp>
    </p:spTree>
    <p:extLst>
      <p:ext uri="{BB962C8B-B14F-4D97-AF65-F5344CB8AC3E}">
        <p14:creationId xmlns:p14="http://schemas.microsoft.com/office/powerpoint/2010/main" val="3711557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F3809F76-6E27-4C85-AD55-45C0937F18C9}" type="datetimeFigureOut">
              <a:rPr lang="en-GB" smtClean="0"/>
              <a:t>30/10/2025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F3068E2-BDBA-4AA9-A028-6DF771D6DAB2}" type="slidenum">
              <a:rPr lang="en-GB" smtClean="0"/>
              <a:t>‹#›</a:t>
            </a:fld>
            <a:endParaRPr lang="en-GB"/>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345723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809F76-6E27-4C85-AD55-45C0937F18C9}" type="datetimeFigureOut">
              <a:rPr lang="en-GB" smtClean="0"/>
              <a:t>30/10/2025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F3068E2-BDBA-4AA9-A028-6DF771D6DAB2}" type="slidenum">
              <a:rPr lang="en-GB" smtClean="0"/>
              <a:t>‹#›</a:t>
            </a:fld>
            <a:endParaRPr lang="en-GB"/>
          </a:p>
        </p:txBody>
      </p:sp>
    </p:spTree>
    <p:extLst>
      <p:ext uri="{BB962C8B-B14F-4D97-AF65-F5344CB8AC3E}">
        <p14:creationId xmlns:p14="http://schemas.microsoft.com/office/powerpoint/2010/main" val="479917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809F76-6E27-4C85-AD55-45C0937F18C9}" type="datetimeFigureOut">
              <a:rPr lang="en-GB" smtClean="0"/>
              <a:t>30/10/2025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F3068E2-BDBA-4AA9-A028-6DF771D6DAB2}" type="slidenum">
              <a:rPr lang="en-GB" smtClean="0"/>
              <a:t>‹#›</a:t>
            </a:fld>
            <a:endParaRPr lang="en-GB"/>
          </a:p>
        </p:txBody>
      </p:sp>
    </p:spTree>
    <p:extLst>
      <p:ext uri="{BB962C8B-B14F-4D97-AF65-F5344CB8AC3E}">
        <p14:creationId xmlns:p14="http://schemas.microsoft.com/office/powerpoint/2010/main" val="3534003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F3809F76-6E27-4C85-AD55-45C0937F18C9}" type="datetimeFigureOut">
              <a:rPr lang="en-GB" smtClean="0"/>
              <a:t>30/10/2025</a:t>
            </a:fld>
            <a:endParaRPr lang="en-GB"/>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1" name="Slide Number Placeholder 10"/>
          <p:cNvSpPr>
            <a:spLocks noGrp="1"/>
          </p:cNvSpPr>
          <p:nvPr>
            <p:ph type="sldNum" sz="quarter" idx="12"/>
          </p:nvPr>
        </p:nvSpPr>
        <p:spPr/>
        <p:txBody>
          <a:bodyPr/>
          <a:lstStyle/>
          <a:p>
            <a:fld id="{FF3068E2-BDBA-4AA9-A028-6DF771D6DAB2}" type="slidenum">
              <a:rPr lang="en-GB" smtClean="0"/>
              <a:t>‹#›</a:t>
            </a:fld>
            <a:endParaRPr lang="en-GB"/>
          </a:p>
        </p:txBody>
      </p:sp>
    </p:spTree>
    <p:extLst>
      <p:ext uri="{BB962C8B-B14F-4D97-AF65-F5344CB8AC3E}">
        <p14:creationId xmlns:p14="http://schemas.microsoft.com/office/powerpoint/2010/main" val="2776130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F3809F76-6E27-4C85-AD55-45C0937F18C9}" type="datetimeFigureOut">
              <a:rPr lang="en-GB" smtClean="0"/>
              <a:t>30/10/2025</a:t>
            </a:fld>
            <a:endParaRPr lang="en-GB"/>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0" name="Slide Number Placeholder 9"/>
          <p:cNvSpPr>
            <a:spLocks noGrp="1"/>
          </p:cNvSpPr>
          <p:nvPr>
            <p:ph type="sldNum" sz="quarter" idx="12"/>
          </p:nvPr>
        </p:nvSpPr>
        <p:spPr/>
        <p:txBody>
          <a:bodyPr/>
          <a:lstStyle/>
          <a:p>
            <a:fld id="{FF3068E2-BDBA-4AA9-A028-6DF771D6DAB2}" type="slidenum">
              <a:rPr lang="en-GB" smtClean="0"/>
              <a:t>‹#›</a:t>
            </a:fld>
            <a:endParaRPr lang="en-GB"/>
          </a:p>
        </p:txBody>
      </p:sp>
    </p:spTree>
    <p:extLst>
      <p:ext uri="{BB962C8B-B14F-4D97-AF65-F5344CB8AC3E}">
        <p14:creationId xmlns:p14="http://schemas.microsoft.com/office/powerpoint/2010/main" val="3676343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A5D0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F3809F76-6E27-4C85-AD55-45C0937F18C9}" type="datetimeFigureOut">
              <a:rPr lang="en-GB" smtClean="0"/>
              <a:t>30/10/2025</a:t>
            </a:fld>
            <a:endParaRPr lang="en-GB"/>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GB"/>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FF3068E2-BDBA-4AA9-A028-6DF771D6DAB2}" type="slidenum">
              <a:rPr lang="en-GB" smtClean="0"/>
              <a:t>‹#›</a:t>
            </a:fld>
            <a:endParaRPr lang="en-GB"/>
          </a:p>
        </p:txBody>
      </p:sp>
    </p:spTree>
    <p:extLst>
      <p:ext uri="{BB962C8B-B14F-4D97-AF65-F5344CB8AC3E}">
        <p14:creationId xmlns:p14="http://schemas.microsoft.com/office/powerpoint/2010/main" val="21295099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sarah.Johanesen@warwick.ac.uk" TargetMode="Externa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image" Target="../media/image14.jpeg"/><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16.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8" Type="http://schemas.openxmlformats.org/officeDocument/2006/relationships/image" Target="../media/image17.png"/><Relationship Id="rId3" Type="http://schemas.microsoft.com/office/2007/relationships/hdphoto" Target="../media/hdphoto5.wdp"/><Relationship Id="rId7" Type="http://schemas.microsoft.com/office/2007/relationships/hdphoto" Target="../media/hdphoto3.wdp"/><Relationship Id="rId2"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16.png"/><Relationship Id="rId5" Type="http://schemas.microsoft.com/office/2007/relationships/hdphoto" Target="../media/hdphoto2.wdp"/><Relationship Id="rId4" Type="http://schemas.openxmlformats.org/officeDocument/2006/relationships/image" Target="../media/image15.png"/><Relationship Id="rId9" Type="http://schemas.microsoft.com/office/2007/relationships/hdphoto" Target="../media/hdphoto4.wdp"/></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1.xml"/><Relationship Id="rId4" Type="http://schemas.openxmlformats.org/officeDocument/2006/relationships/image" Target="../media/image26.jp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1.xml"/><Relationship Id="rId4" Type="http://schemas.microsoft.com/office/2007/relationships/hdphoto" Target="../media/hdphoto6.wdp"/></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4.jpe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394855" y="442602"/>
            <a:ext cx="5269345" cy="2238605"/>
          </a:xfrm>
        </p:spPr>
        <p:txBody>
          <a:bodyPr>
            <a:normAutofit fontScale="90000"/>
          </a:bodyPr>
          <a:lstStyle/>
          <a:p>
            <a:pPr>
              <a:lnSpc>
                <a:spcPct val="100000"/>
              </a:lnSpc>
            </a:pPr>
            <a:r>
              <a:rPr lang="fr-FR" cap="none" dirty="0"/>
              <a:t>Global Influences on </a:t>
            </a:r>
            <a:r>
              <a:rPr lang="fr-FR" cap="none" dirty="0" err="1"/>
              <a:t>European</a:t>
            </a:r>
            <a:r>
              <a:rPr lang="fr-FR" cap="none"/>
              <a:t> Culture:</a:t>
            </a:r>
            <a:br>
              <a:rPr lang="fr-FR" cap="none" dirty="0"/>
            </a:br>
            <a:r>
              <a:rPr lang="en-GB" cap="none" dirty="0"/>
              <a:t>Food, Fashion &amp; Material Culture</a:t>
            </a:r>
            <a:endParaRPr lang="en-GB" dirty="0"/>
          </a:p>
        </p:txBody>
      </p:sp>
      <p:sp>
        <p:nvSpPr>
          <p:cNvPr id="3" name="Subtitle 2">
            <a:extLst>
              <a:ext uri="{FF2B5EF4-FFF2-40B4-BE49-F238E27FC236}">
                <a16:creationId xmlns:a16="http://schemas.microsoft.com/office/drawing/2014/main" id="{B02BC947-398C-4A75-9672-ADC577118117}"/>
              </a:ext>
            </a:extLst>
          </p:cNvPr>
          <p:cNvSpPr>
            <a:spLocks noGrp="1"/>
          </p:cNvSpPr>
          <p:nvPr>
            <p:ph type="subTitle" idx="1"/>
          </p:nvPr>
        </p:nvSpPr>
        <p:spPr>
          <a:xfrm>
            <a:off x="394855" y="2809052"/>
            <a:ext cx="5978237" cy="1239894"/>
          </a:xfrm>
        </p:spPr>
        <p:txBody>
          <a:bodyPr>
            <a:normAutofit/>
          </a:bodyPr>
          <a:lstStyle/>
          <a:p>
            <a:pPr algn="l"/>
            <a:r>
              <a:rPr lang="en-GB" sz="2400" dirty="0"/>
              <a:t>Dr Sarah Johanesen</a:t>
            </a:r>
          </a:p>
          <a:p>
            <a:pPr algn="l"/>
            <a:r>
              <a:rPr lang="en-GB" sz="2400" dirty="0">
                <a:solidFill>
                  <a:schemeClr val="accent2">
                    <a:lumMod val="20000"/>
                    <a:lumOff val="80000"/>
                  </a:schemeClr>
                </a:solidFill>
                <a:hlinkClick r:id="rId2"/>
              </a:rPr>
              <a:t>sarah.</a:t>
            </a:r>
            <a:r>
              <a:rPr lang="en-GB" sz="2400">
                <a:solidFill>
                  <a:schemeClr val="accent2">
                    <a:lumMod val="20000"/>
                    <a:lumOff val="80000"/>
                  </a:schemeClr>
                </a:solidFill>
                <a:hlinkClick r:id="rId2"/>
              </a:rPr>
              <a:t>Johanesen@warwick.</a:t>
            </a:r>
            <a:r>
              <a:rPr lang="en-GB" sz="2400" dirty="0">
                <a:solidFill>
                  <a:schemeClr val="accent2">
                    <a:lumMod val="20000"/>
                    <a:lumOff val="80000"/>
                  </a:schemeClr>
                </a:solidFill>
                <a:hlinkClick r:id="rId2"/>
              </a:rPr>
              <a:t>ac.uk</a:t>
            </a:r>
            <a:r>
              <a:rPr lang="en-GB" sz="2400" dirty="0">
                <a:solidFill>
                  <a:schemeClr val="accent2">
                    <a:lumMod val="20000"/>
                    <a:lumOff val="80000"/>
                  </a:schemeClr>
                </a:solidFill>
              </a:rPr>
              <a:t> </a:t>
            </a:r>
          </a:p>
        </p:txBody>
      </p:sp>
      <p:pic>
        <p:nvPicPr>
          <p:cNvPr id="4" name="Picture 3" descr="A picture containing text&#10;&#10;Description automatically generated">
            <a:extLst>
              <a:ext uri="{FF2B5EF4-FFF2-40B4-BE49-F238E27FC236}">
                <a16:creationId xmlns:a16="http://schemas.microsoft.com/office/drawing/2014/main" id="{36D79B61-C9EB-293F-ACC0-9F44018C7A0E}"/>
              </a:ext>
            </a:extLst>
          </p:cNvPr>
          <p:cNvPicPr>
            <a:picLocks noChangeAspect="1"/>
          </p:cNvPicPr>
          <p:nvPr/>
        </p:nvPicPr>
        <p:blipFill>
          <a:blip r:embed="rId3">
            <a:extLst>
              <a:ext uri="{28A0092B-C50C-407E-A947-70E740481C1C}">
                <a14:useLocalDpi xmlns:a14="http://schemas.microsoft.com/office/drawing/2010/main" val="0"/>
              </a:ext>
            </a:extLst>
          </a:blip>
          <a:srcRect l="12927" r="36882"/>
          <a:stretch/>
        </p:blipFill>
        <p:spPr>
          <a:xfrm>
            <a:off x="7359599" y="0"/>
            <a:ext cx="2117558" cy="6908964"/>
          </a:xfrm>
          <a:prstGeom prst="rect">
            <a:avLst/>
          </a:prstGeom>
        </p:spPr>
      </p:pic>
      <p:pic>
        <p:nvPicPr>
          <p:cNvPr id="5" name="Picture 2" descr="https://iiif.wellcomecollection.org/image/L0064350.jpg/full/800,/0/default.jpg">
            <a:extLst>
              <a:ext uri="{FF2B5EF4-FFF2-40B4-BE49-F238E27FC236}">
                <a16:creationId xmlns:a16="http://schemas.microsoft.com/office/drawing/2014/main" id="{B1696373-C620-A29F-87D5-D5109B78C66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3127" t="4244" r="56701" b="12580"/>
          <a:stretch/>
        </p:blipFill>
        <p:spPr bwMode="auto">
          <a:xfrm>
            <a:off x="6177704" y="-38722"/>
            <a:ext cx="1203159" cy="69354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FEF3522D-DB92-39EB-8C6B-95B94432EE5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3528" r="18013"/>
          <a:stretch/>
        </p:blipFill>
        <p:spPr bwMode="auto">
          <a:xfrm>
            <a:off x="10916652" y="0"/>
            <a:ext cx="1297586"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yellow dress on a mannequin&#10;&#10;Description automatically generated">
            <a:extLst>
              <a:ext uri="{FF2B5EF4-FFF2-40B4-BE49-F238E27FC236}">
                <a16:creationId xmlns:a16="http://schemas.microsoft.com/office/drawing/2014/main" id="{CE1A81A3-49A0-1CEB-C7B5-5B51FCD11DED}"/>
              </a:ext>
            </a:extLst>
          </p:cNvPr>
          <p:cNvPicPr>
            <a:picLocks noChangeAspect="1"/>
          </p:cNvPicPr>
          <p:nvPr/>
        </p:nvPicPr>
        <p:blipFill>
          <a:blip r:embed="rId6">
            <a:extLst>
              <a:ext uri="{28A0092B-C50C-407E-A947-70E740481C1C}">
                <a14:useLocalDpi xmlns:a14="http://schemas.microsoft.com/office/drawing/2010/main" val="0"/>
              </a:ext>
            </a:extLst>
          </a:blip>
          <a:srcRect l="37630" t="5956" r="42793" b="16593"/>
          <a:stretch/>
        </p:blipFill>
        <p:spPr>
          <a:xfrm>
            <a:off x="9462977" y="-25483"/>
            <a:ext cx="1453675" cy="6908965"/>
          </a:xfrm>
          <a:prstGeom prst="rect">
            <a:avLst/>
          </a:prstGeom>
        </p:spPr>
      </p:pic>
    </p:spTree>
    <p:extLst>
      <p:ext uri="{BB962C8B-B14F-4D97-AF65-F5344CB8AC3E}">
        <p14:creationId xmlns:p14="http://schemas.microsoft.com/office/powerpoint/2010/main" val="2276466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5840247" y="198446"/>
            <a:ext cx="6172200" cy="992628"/>
          </a:xfrm>
        </p:spPr>
        <p:txBody>
          <a:bodyPr>
            <a:normAutofit/>
          </a:bodyPr>
          <a:lstStyle/>
          <a:p>
            <a:pPr>
              <a:lnSpc>
                <a:spcPct val="100000"/>
              </a:lnSpc>
            </a:pPr>
            <a:r>
              <a:rPr lang="en-GB" cap="none" dirty="0"/>
              <a:t>Chocolate Goes Global</a:t>
            </a:r>
            <a:endParaRPr lang="en-GB" dirty="0"/>
          </a:p>
        </p:txBody>
      </p:sp>
      <p:sp>
        <p:nvSpPr>
          <p:cNvPr id="5" name="Subtitle 2">
            <a:extLst>
              <a:ext uri="{FF2B5EF4-FFF2-40B4-BE49-F238E27FC236}">
                <a16:creationId xmlns:a16="http://schemas.microsoft.com/office/drawing/2014/main" id="{75813050-37F0-4C24-870A-A55AE47C58A5}"/>
              </a:ext>
            </a:extLst>
          </p:cNvPr>
          <p:cNvSpPr txBox="1">
            <a:spLocks/>
          </p:cNvSpPr>
          <p:nvPr/>
        </p:nvSpPr>
        <p:spPr>
          <a:xfrm>
            <a:off x="5632644" y="1368875"/>
            <a:ext cx="6379803" cy="5590726"/>
          </a:xfrm>
          <a:prstGeom prst="rect">
            <a:avLst/>
          </a:prstGeom>
          <a:noFill/>
        </p:spPr>
        <p:txBody>
          <a:bodyPr vert="horz" lIns="91440" tIns="45720" rIns="91440" bIns="45720" rtlCol="0">
            <a:normAutofit fontScale="850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marL="571500" indent="-571500" algn="l">
              <a:lnSpc>
                <a:spcPct val="120000"/>
              </a:lnSpc>
              <a:spcBef>
                <a:spcPts val="0"/>
              </a:spcBef>
              <a:spcAft>
                <a:spcPts val="600"/>
              </a:spcAft>
              <a:buClr>
                <a:schemeClr val="accent2">
                  <a:lumMod val="40000"/>
                  <a:lumOff val="60000"/>
                </a:schemeClr>
              </a:buClr>
              <a:buFont typeface="+mj-lt"/>
              <a:buAutoNum type="arabicPeriod"/>
            </a:pPr>
            <a:r>
              <a:rPr lang="en-GB" sz="2800" b="1" dirty="0"/>
              <a:t>Biological Determinism:</a:t>
            </a:r>
            <a:r>
              <a:rPr lang="en-GB" sz="2800" dirty="0"/>
              <a:t> Popularity because of addictiveness?</a:t>
            </a:r>
          </a:p>
          <a:p>
            <a:pPr marL="571500" indent="-571500" algn="l">
              <a:lnSpc>
                <a:spcPct val="120000"/>
              </a:lnSpc>
              <a:spcBef>
                <a:spcPts val="0"/>
              </a:spcBef>
              <a:spcAft>
                <a:spcPts val="1200"/>
              </a:spcAft>
              <a:buClr>
                <a:schemeClr val="accent2">
                  <a:lumMod val="40000"/>
                  <a:lumOff val="60000"/>
                </a:schemeClr>
              </a:buClr>
              <a:buFont typeface="+mj-lt"/>
              <a:buAutoNum type="arabicPeriod"/>
            </a:pPr>
            <a:r>
              <a:rPr lang="en-GB" sz="2800" b="1" dirty="0"/>
              <a:t>Cultural Constructivism: </a:t>
            </a:r>
            <a:r>
              <a:rPr lang="en-GB" sz="2800" dirty="0"/>
              <a:t>Chocolate ‘Europeanised’ both materially and symbolically.</a:t>
            </a:r>
          </a:p>
          <a:p>
            <a:pPr algn="l">
              <a:lnSpc>
                <a:spcPct val="120000"/>
              </a:lnSpc>
              <a:spcBef>
                <a:spcPts val="0"/>
              </a:spcBef>
              <a:spcAft>
                <a:spcPts val="600"/>
              </a:spcAft>
            </a:pPr>
            <a:r>
              <a:rPr lang="en-GB" sz="2800" b="1" dirty="0"/>
              <a:t>Medicinal Good</a:t>
            </a:r>
            <a:r>
              <a:rPr lang="en-GB" sz="2800" dirty="0"/>
              <a:t>: classified along Galenic lines. </a:t>
            </a:r>
          </a:p>
          <a:p>
            <a:pPr marL="457200" indent="-457200" algn="l">
              <a:lnSpc>
                <a:spcPct val="120000"/>
              </a:lnSpc>
              <a:spcBef>
                <a:spcPts val="0"/>
              </a:spcBef>
              <a:spcAft>
                <a:spcPts val="600"/>
              </a:spcAft>
              <a:buFont typeface="Arial" panose="020B0604020202020204" pitchFamily="34" charset="0"/>
              <a:buChar char="•"/>
            </a:pPr>
            <a:r>
              <a:rPr lang="en-GB" sz="2800" dirty="0" err="1"/>
              <a:t>Humorally</a:t>
            </a:r>
            <a:r>
              <a:rPr lang="en-GB" sz="2800" dirty="0"/>
              <a:t> flexible: Cacao = cold </a:t>
            </a:r>
            <a:r>
              <a:rPr lang="en-GB" sz="2800" u="sng" dirty="0"/>
              <a:t>but</a:t>
            </a:r>
            <a:r>
              <a:rPr lang="en-GB" sz="2800" dirty="0"/>
              <a:t> other ingredients (e.g. chilli pepper) = hot.</a:t>
            </a:r>
          </a:p>
          <a:p>
            <a:pPr marL="457200" indent="-457200" algn="l">
              <a:lnSpc>
                <a:spcPct val="120000"/>
              </a:lnSpc>
              <a:spcBef>
                <a:spcPts val="0"/>
              </a:spcBef>
              <a:spcAft>
                <a:spcPts val="600"/>
              </a:spcAft>
              <a:buFont typeface="Arial" panose="020B0604020202020204" pitchFamily="34" charset="0"/>
              <a:buChar char="•"/>
            </a:pPr>
            <a:r>
              <a:rPr lang="en-GB" sz="2800" dirty="0"/>
              <a:t>Said to increase vitality, alleviate melancholy, treat fevers and dysentery.</a:t>
            </a:r>
          </a:p>
          <a:p>
            <a:pPr algn="l">
              <a:lnSpc>
                <a:spcPct val="120000"/>
              </a:lnSpc>
              <a:spcBef>
                <a:spcPts val="0"/>
              </a:spcBef>
            </a:pPr>
            <a:r>
              <a:rPr lang="en-GB" sz="2800" b="1" dirty="0"/>
              <a:t>Social Good: </a:t>
            </a:r>
            <a:r>
              <a:rPr lang="en-GB" sz="2800" dirty="0"/>
              <a:t>Disentangled from indigenous</a:t>
            </a:r>
          </a:p>
          <a:p>
            <a:pPr lvl="1" algn="l">
              <a:lnSpc>
                <a:spcPct val="120000"/>
              </a:lnSpc>
              <a:spcBef>
                <a:spcPts val="0"/>
              </a:spcBef>
              <a:spcAft>
                <a:spcPts val="600"/>
              </a:spcAft>
            </a:pPr>
            <a:r>
              <a:rPr lang="en-GB" sz="2800" dirty="0"/>
              <a:t>context.</a:t>
            </a:r>
          </a:p>
          <a:p>
            <a:pPr marL="457200" indent="-457200" algn="l">
              <a:lnSpc>
                <a:spcPct val="120000"/>
              </a:lnSpc>
              <a:spcBef>
                <a:spcPts val="0"/>
              </a:spcBef>
              <a:spcAft>
                <a:spcPts val="600"/>
              </a:spcAft>
              <a:buFont typeface="Arial" panose="020B0604020202020204" pitchFamily="34" charset="0"/>
              <a:buChar char="•"/>
            </a:pPr>
            <a:r>
              <a:rPr lang="en-GB" sz="2800" dirty="0"/>
              <a:t>Adapted to European tastes – sugar &amp; vanilla. </a:t>
            </a:r>
          </a:p>
        </p:txBody>
      </p:sp>
      <p:pic>
        <p:nvPicPr>
          <p:cNvPr id="4" name="Picture 3" descr="A painting of a person sitting at a table&#10;&#10;Description automatically generated with medium confidence">
            <a:extLst>
              <a:ext uri="{FF2B5EF4-FFF2-40B4-BE49-F238E27FC236}">
                <a16:creationId xmlns:a16="http://schemas.microsoft.com/office/drawing/2014/main" id="{2DB71169-17AC-4C3C-BCB9-B014D64BDC3A}"/>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r="3883"/>
          <a:stretch/>
        </p:blipFill>
        <p:spPr>
          <a:xfrm>
            <a:off x="0" y="0"/>
            <a:ext cx="5453091" cy="6858000"/>
          </a:xfrm>
          <a:prstGeom prst="rect">
            <a:avLst/>
          </a:prstGeom>
        </p:spPr>
      </p:pic>
      <p:sp>
        <p:nvSpPr>
          <p:cNvPr id="6" name="TextBox 5">
            <a:extLst>
              <a:ext uri="{FF2B5EF4-FFF2-40B4-BE49-F238E27FC236}">
                <a16:creationId xmlns:a16="http://schemas.microsoft.com/office/drawing/2014/main" id="{A2CCA7B2-8FC6-4FAF-ACE2-10A9D246D2D6}"/>
              </a:ext>
            </a:extLst>
          </p:cNvPr>
          <p:cNvSpPr txBox="1"/>
          <p:nvPr/>
        </p:nvSpPr>
        <p:spPr>
          <a:xfrm>
            <a:off x="0" y="6488668"/>
            <a:ext cx="5453090" cy="369332"/>
          </a:xfrm>
          <a:prstGeom prst="rect">
            <a:avLst/>
          </a:prstGeom>
          <a:solidFill>
            <a:schemeClr val="tx2"/>
          </a:solidFill>
          <a:ln>
            <a:solidFill>
              <a:schemeClr val="accent3"/>
            </a:solidFill>
          </a:ln>
        </p:spPr>
        <p:txBody>
          <a:bodyPr wrap="square" rtlCol="0">
            <a:spAutoFit/>
          </a:bodyPr>
          <a:lstStyle/>
          <a:p>
            <a:pPr algn="ctr"/>
            <a:r>
              <a:rPr lang="fr-FR" dirty="0">
                <a:solidFill>
                  <a:schemeClr val="bg1"/>
                </a:solidFill>
              </a:rPr>
              <a:t>Jean-Étienne Liotard, ‘A Lady </a:t>
            </a:r>
            <a:r>
              <a:rPr lang="fr-FR" dirty="0" err="1">
                <a:solidFill>
                  <a:schemeClr val="bg1"/>
                </a:solidFill>
              </a:rPr>
              <a:t>Pouring</a:t>
            </a:r>
            <a:r>
              <a:rPr lang="fr-FR" dirty="0">
                <a:solidFill>
                  <a:schemeClr val="bg1"/>
                </a:solidFill>
              </a:rPr>
              <a:t> </a:t>
            </a:r>
            <a:r>
              <a:rPr lang="fr-FR" dirty="0" err="1">
                <a:solidFill>
                  <a:schemeClr val="bg1"/>
                </a:solidFill>
              </a:rPr>
              <a:t>Chocolate</a:t>
            </a:r>
            <a:r>
              <a:rPr lang="fr-FR" dirty="0">
                <a:solidFill>
                  <a:schemeClr val="bg1"/>
                </a:solidFill>
              </a:rPr>
              <a:t>’ (1744)</a:t>
            </a:r>
            <a:endParaRPr lang="en-GB" dirty="0">
              <a:solidFill>
                <a:schemeClr val="bg1"/>
              </a:solidFill>
            </a:endParaRPr>
          </a:p>
        </p:txBody>
      </p:sp>
    </p:spTree>
    <p:extLst>
      <p:ext uri="{BB962C8B-B14F-4D97-AF65-F5344CB8AC3E}">
        <p14:creationId xmlns:p14="http://schemas.microsoft.com/office/powerpoint/2010/main" val="355713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6573768" y="211146"/>
            <a:ext cx="4497553" cy="992628"/>
          </a:xfrm>
        </p:spPr>
        <p:txBody>
          <a:bodyPr>
            <a:normAutofit/>
          </a:bodyPr>
          <a:lstStyle/>
          <a:p>
            <a:pPr>
              <a:lnSpc>
                <a:spcPct val="100000"/>
              </a:lnSpc>
            </a:pPr>
            <a:r>
              <a:rPr lang="en-GB" cap="none" dirty="0"/>
              <a:t>Chocolate Pot</a:t>
            </a:r>
            <a:endParaRPr lang="en-GB" dirty="0"/>
          </a:p>
        </p:txBody>
      </p:sp>
      <p:sp>
        <p:nvSpPr>
          <p:cNvPr id="5" name="Subtitle 2">
            <a:extLst>
              <a:ext uri="{FF2B5EF4-FFF2-40B4-BE49-F238E27FC236}">
                <a16:creationId xmlns:a16="http://schemas.microsoft.com/office/drawing/2014/main" id="{75813050-37F0-4C24-870A-A55AE47C58A5}"/>
              </a:ext>
            </a:extLst>
          </p:cNvPr>
          <p:cNvSpPr txBox="1">
            <a:spLocks/>
          </p:cNvSpPr>
          <p:nvPr/>
        </p:nvSpPr>
        <p:spPr>
          <a:xfrm>
            <a:off x="5333316" y="1419675"/>
            <a:ext cx="6858684" cy="5031925"/>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gn="l">
              <a:lnSpc>
                <a:spcPct val="120000"/>
              </a:lnSpc>
              <a:spcBef>
                <a:spcPts val="0"/>
              </a:spcBef>
              <a:spcAft>
                <a:spcPts val="600"/>
              </a:spcAft>
            </a:pPr>
            <a:r>
              <a:rPr lang="en-GB" sz="2800" b="1" dirty="0"/>
              <a:t>Place of origin</a:t>
            </a:r>
            <a:r>
              <a:rPr lang="en-GB" sz="2800" dirty="0"/>
              <a:t>:    London</a:t>
            </a:r>
          </a:p>
          <a:p>
            <a:pPr algn="l">
              <a:lnSpc>
                <a:spcPct val="120000"/>
              </a:lnSpc>
              <a:spcBef>
                <a:spcPts val="0"/>
              </a:spcBef>
              <a:spcAft>
                <a:spcPts val="600"/>
              </a:spcAft>
            </a:pPr>
            <a:r>
              <a:rPr lang="en-GB" sz="2800" b="1" dirty="0"/>
              <a:t>Date</a:t>
            </a:r>
            <a:r>
              <a:rPr lang="en-GB" sz="2800" dirty="0"/>
              <a:t>: 		1750-51 (hallmarked)</a:t>
            </a:r>
          </a:p>
          <a:p>
            <a:pPr algn="l">
              <a:lnSpc>
                <a:spcPct val="120000"/>
              </a:lnSpc>
              <a:spcBef>
                <a:spcPts val="0"/>
              </a:spcBef>
            </a:pPr>
            <a:r>
              <a:rPr lang="en-GB" sz="2800" b="1" dirty="0"/>
              <a:t>Maker</a:t>
            </a:r>
            <a:r>
              <a:rPr lang="en-GB" sz="2800" dirty="0"/>
              <a:t>: 		 Samuel </a:t>
            </a:r>
            <a:r>
              <a:rPr lang="en-GB" sz="2800" dirty="0" err="1"/>
              <a:t>Courtauld</a:t>
            </a:r>
            <a:endParaRPr lang="en-GB" sz="2800" dirty="0"/>
          </a:p>
          <a:p>
            <a:pPr algn="l">
              <a:lnSpc>
                <a:spcPct val="120000"/>
              </a:lnSpc>
              <a:spcBef>
                <a:spcPts val="0"/>
              </a:spcBef>
              <a:spcAft>
                <a:spcPts val="600"/>
              </a:spcAft>
            </a:pPr>
            <a:r>
              <a:rPr lang="en-GB" sz="2800" dirty="0"/>
              <a:t>			(1720-1765)</a:t>
            </a:r>
          </a:p>
          <a:p>
            <a:pPr algn="l">
              <a:lnSpc>
                <a:spcPct val="120000"/>
              </a:lnSpc>
              <a:spcBef>
                <a:spcPts val="0"/>
              </a:spcBef>
            </a:pPr>
            <a:r>
              <a:rPr lang="en-GB" sz="2800" b="1" dirty="0"/>
              <a:t>Materials and Techniques</a:t>
            </a:r>
            <a:r>
              <a:rPr lang="en-GB" sz="2800" dirty="0"/>
              <a:t>: Raised, cast, </a:t>
            </a:r>
          </a:p>
          <a:p>
            <a:pPr lvl="6" algn="l">
              <a:lnSpc>
                <a:spcPct val="120000"/>
              </a:lnSpc>
              <a:spcBef>
                <a:spcPts val="0"/>
              </a:spcBef>
              <a:spcAft>
                <a:spcPts val="600"/>
              </a:spcAft>
            </a:pPr>
            <a:r>
              <a:rPr lang="en-GB" sz="2800" dirty="0"/>
              <a:t>chased, engraved silver &amp; carved shell</a:t>
            </a:r>
          </a:p>
          <a:p>
            <a:pPr algn="l">
              <a:lnSpc>
                <a:spcPct val="120000"/>
              </a:lnSpc>
              <a:spcBef>
                <a:spcPts val="0"/>
              </a:spcBef>
              <a:spcAft>
                <a:spcPts val="600"/>
              </a:spcAft>
            </a:pPr>
            <a:r>
              <a:rPr lang="en-GB" sz="2800" b="1" dirty="0"/>
              <a:t>Collection</a:t>
            </a:r>
            <a:r>
              <a:rPr lang="en-GB" sz="2800" dirty="0"/>
              <a:t>: 	Victoria &amp; Albert Museum</a:t>
            </a:r>
          </a:p>
        </p:txBody>
      </p:sp>
      <p:pic>
        <p:nvPicPr>
          <p:cNvPr id="7" name="Picture 6">
            <a:extLst>
              <a:ext uri="{FF2B5EF4-FFF2-40B4-BE49-F238E27FC236}">
                <a16:creationId xmlns:a16="http://schemas.microsoft.com/office/drawing/2014/main" id="{C08487AF-49DB-4D5C-BE87-CB9960896BBC}"/>
              </a:ext>
            </a:extLst>
          </p:cNvPr>
          <p:cNvPicPr>
            <a:picLocks noChangeAspect="1"/>
          </p:cNvPicPr>
          <p:nvPr/>
        </p:nvPicPr>
        <p:blipFill rotWithShape="1">
          <a:blip r:embed="rId2"/>
          <a:srcRect l="14141" r="9448"/>
          <a:stretch/>
        </p:blipFill>
        <p:spPr>
          <a:xfrm>
            <a:off x="0" y="0"/>
            <a:ext cx="5245100" cy="6864298"/>
          </a:xfrm>
          <a:prstGeom prst="rect">
            <a:avLst/>
          </a:prstGeom>
        </p:spPr>
      </p:pic>
    </p:spTree>
    <p:extLst>
      <p:ext uri="{BB962C8B-B14F-4D97-AF65-F5344CB8AC3E}">
        <p14:creationId xmlns:p14="http://schemas.microsoft.com/office/powerpoint/2010/main" val="2203329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B144FD8-5AE5-4923-A8CC-E0A37D82B3AF}"/>
              </a:ext>
            </a:extLst>
          </p:cNvPr>
          <p:cNvPicPr>
            <a:picLocks noChangeAspect="1"/>
          </p:cNvPicPr>
          <p:nvPr/>
        </p:nvPicPr>
        <p:blipFill rotWithShape="1">
          <a:blip r:embed="rId2"/>
          <a:srcRect l="12123" r="10400"/>
          <a:stretch/>
        </p:blipFill>
        <p:spPr>
          <a:xfrm>
            <a:off x="5868488" y="736600"/>
            <a:ext cx="6323512" cy="6121400"/>
          </a:xfrm>
          <a:prstGeom prst="rect">
            <a:avLst/>
          </a:prstGeom>
        </p:spPr>
      </p:pic>
      <p:sp>
        <p:nvSpPr>
          <p:cNvPr id="8" name="TextBox 7">
            <a:extLst>
              <a:ext uri="{FF2B5EF4-FFF2-40B4-BE49-F238E27FC236}">
                <a16:creationId xmlns:a16="http://schemas.microsoft.com/office/drawing/2014/main" id="{0E13BE02-3890-4225-9431-E3BA530E4307}"/>
              </a:ext>
            </a:extLst>
          </p:cNvPr>
          <p:cNvSpPr txBox="1"/>
          <p:nvPr/>
        </p:nvSpPr>
        <p:spPr>
          <a:xfrm>
            <a:off x="5868488" y="0"/>
            <a:ext cx="6323512" cy="830997"/>
          </a:xfrm>
          <a:prstGeom prst="rect">
            <a:avLst/>
          </a:prstGeom>
          <a:solidFill>
            <a:schemeClr val="tx2"/>
          </a:solidFill>
          <a:ln>
            <a:noFill/>
          </a:ln>
        </p:spPr>
        <p:txBody>
          <a:bodyPr wrap="square" rtlCol="0">
            <a:spAutoFit/>
          </a:bodyPr>
          <a:lstStyle/>
          <a:p>
            <a:pPr lvl="5" algn="ctr"/>
            <a:r>
              <a:rPr lang="en-GB" sz="2400" dirty="0">
                <a:solidFill>
                  <a:schemeClr val="bg1"/>
                </a:solidFill>
              </a:rPr>
              <a:t>   (below) Mayan earthenware chocolate pot</a:t>
            </a:r>
          </a:p>
        </p:txBody>
      </p:sp>
      <p:pic>
        <p:nvPicPr>
          <p:cNvPr id="7" name="Picture 6">
            <a:extLst>
              <a:ext uri="{FF2B5EF4-FFF2-40B4-BE49-F238E27FC236}">
                <a16:creationId xmlns:a16="http://schemas.microsoft.com/office/drawing/2014/main" id="{C08487AF-49DB-4D5C-BE87-CB9960896BBC}"/>
              </a:ext>
            </a:extLst>
          </p:cNvPr>
          <p:cNvPicPr>
            <a:picLocks noChangeAspect="1"/>
          </p:cNvPicPr>
          <p:nvPr/>
        </p:nvPicPr>
        <p:blipFill rotWithShape="1">
          <a:blip r:embed="rId3"/>
          <a:srcRect l="14141" r="9448"/>
          <a:stretch/>
        </p:blipFill>
        <p:spPr>
          <a:xfrm>
            <a:off x="0" y="0"/>
            <a:ext cx="5245100" cy="6864298"/>
          </a:xfrm>
          <a:prstGeom prst="rect">
            <a:avLst/>
          </a:prstGeom>
        </p:spPr>
      </p:pic>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3847223" y="240286"/>
            <a:ext cx="4497553" cy="992628"/>
          </a:xfrm>
        </p:spPr>
        <p:txBody>
          <a:bodyPr>
            <a:normAutofit/>
          </a:bodyPr>
          <a:lstStyle/>
          <a:p>
            <a:pPr>
              <a:lnSpc>
                <a:spcPct val="100000"/>
              </a:lnSpc>
            </a:pPr>
            <a:r>
              <a:rPr lang="en-GB" cap="none" dirty="0"/>
              <a:t>Chocolate Pot</a:t>
            </a:r>
            <a:endParaRPr lang="en-GB" dirty="0"/>
          </a:p>
        </p:txBody>
      </p:sp>
    </p:spTree>
    <p:extLst>
      <p:ext uri="{BB962C8B-B14F-4D97-AF65-F5344CB8AC3E}">
        <p14:creationId xmlns:p14="http://schemas.microsoft.com/office/powerpoint/2010/main" val="704557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4711700" y="164086"/>
            <a:ext cx="7251700" cy="928114"/>
          </a:xfrm>
        </p:spPr>
        <p:txBody>
          <a:bodyPr>
            <a:normAutofit fontScale="90000"/>
          </a:bodyPr>
          <a:lstStyle/>
          <a:p>
            <a:pPr>
              <a:lnSpc>
                <a:spcPct val="100000"/>
              </a:lnSpc>
            </a:pPr>
            <a:r>
              <a:rPr lang="en-GB" cap="none" dirty="0"/>
              <a:t>Chocolate: Entangled Knowledge?</a:t>
            </a:r>
            <a:endParaRPr lang="en-GB" dirty="0"/>
          </a:p>
        </p:txBody>
      </p:sp>
      <p:sp>
        <p:nvSpPr>
          <p:cNvPr id="9" name="Subtitle 2">
            <a:extLst>
              <a:ext uri="{FF2B5EF4-FFF2-40B4-BE49-F238E27FC236}">
                <a16:creationId xmlns:a16="http://schemas.microsoft.com/office/drawing/2014/main" id="{F99A13BA-2080-48EB-962B-48290B09C361}"/>
              </a:ext>
            </a:extLst>
          </p:cNvPr>
          <p:cNvSpPr txBox="1">
            <a:spLocks/>
          </p:cNvSpPr>
          <p:nvPr/>
        </p:nvSpPr>
        <p:spPr>
          <a:xfrm>
            <a:off x="4711700" y="1295863"/>
            <a:ext cx="7378700" cy="5562137"/>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marL="457200" indent="-457200" algn="l">
              <a:lnSpc>
                <a:spcPct val="120000"/>
              </a:lnSpc>
              <a:spcBef>
                <a:spcPts val="0"/>
              </a:spcBef>
              <a:spcAft>
                <a:spcPts val="600"/>
              </a:spcAft>
              <a:buFont typeface="Arial" panose="020B0604020202020204" pitchFamily="34" charset="0"/>
              <a:buChar char="•"/>
            </a:pPr>
            <a:r>
              <a:rPr lang="en-GB" sz="2800" dirty="0"/>
              <a:t>Marcy Norton, </a:t>
            </a:r>
            <a:r>
              <a:rPr lang="en-GB" sz="2800" i="1" dirty="0"/>
              <a:t>Sacred Gifts, Profane Pleasures</a:t>
            </a:r>
            <a:r>
              <a:rPr lang="en-GB" sz="2800" dirty="0"/>
              <a:t> (2008): popularity of chocolate connected to its indigenous characteristics.</a:t>
            </a:r>
          </a:p>
          <a:p>
            <a:pPr marL="457200" indent="-457200" algn="l">
              <a:lnSpc>
                <a:spcPct val="120000"/>
              </a:lnSpc>
              <a:spcBef>
                <a:spcPts val="0"/>
              </a:spcBef>
              <a:spcAft>
                <a:spcPts val="600"/>
              </a:spcAft>
              <a:buFont typeface="Arial" panose="020B0604020202020204" pitchFamily="34" charset="0"/>
              <a:buChar char="•"/>
            </a:pPr>
            <a:r>
              <a:rPr lang="en-GB" sz="2800" dirty="0"/>
              <a:t>Humoral classification dependent on Mesoamerican influence.</a:t>
            </a:r>
          </a:p>
          <a:p>
            <a:pPr marL="457200" indent="-457200" algn="l">
              <a:lnSpc>
                <a:spcPct val="120000"/>
              </a:lnSpc>
              <a:spcBef>
                <a:spcPts val="0"/>
              </a:spcBef>
              <a:spcAft>
                <a:spcPts val="600"/>
              </a:spcAft>
              <a:buFont typeface="Arial" panose="020B0604020202020204" pitchFamily="34" charset="0"/>
              <a:buChar char="•"/>
            </a:pPr>
            <a:r>
              <a:rPr lang="en-GB" sz="2800" dirty="0"/>
              <a:t>Francisco Hernández: observations of indigenous practice shaped his medical understandings of chocolate. If being used to treat excess heat, its elemental quality must logically be cold.</a:t>
            </a:r>
          </a:p>
        </p:txBody>
      </p:sp>
      <p:pic>
        <p:nvPicPr>
          <p:cNvPr id="10" name="Picture 9" descr="A picture containing text&#10;&#10;Description automatically generated">
            <a:extLst>
              <a:ext uri="{FF2B5EF4-FFF2-40B4-BE49-F238E27FC236}">
                <a16:creationId xmlns:a16="http://schemas.microsoft.com/office/drawing/2014/main" id="{5E3FB597-61D3-471D-A262-F221467BC3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0"/>
            <a:ext cx="4203700" cy="6883789"/>
          </a:xfrm>
          <a:prstGeom prst="rect">
            <a:avLst/>
          </a:prstGeom>
        </p:spPr>
      </p:pic>
    </p:spTree>
    <p:extLst>
      <p:ext uri="{BB962C8B-B14F-4D97-AF65-F5344CB8AC3E}">
        <p14:creationId xmlns:p14="http://schemas.microsoft.com/office/powerpoint/2010/main" val="7414279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A76840B-516E-47BA-882C-7D11E77CED17}"/>
              </a:ext>
            </a:extLst>
          </p:cNvPr>
          <p:cNvPicPr>
            <a:picLocks noChangeAspect="1"/>
          </p:cNvPicPr>
          <p:nvPr/>
        </p:nvPicPr>
        <p:blipFill rotWithShape="1">
          <a:blip r:embed="rId2"/>
          <a:srcRect r="53248" b="57037"/>
          <a:stretch/>
        </p:blipFill>
        <p:spPr>
          <a:xfrm>
            <a:off x="5334001" y="0"/>
            <a:ext cx="6835400" cy="6886730"/>
          </a:xfrm>
          <a:prstGeom prst="rect">
            <a:avLst/>
          </a:prstGeom>
        </p:spPr>
      </p:pic>
      <p:sp>
        <p:nvSpPr>
          <p:cNvPr id="8" name="TextBox 7">
            <a:extLst>
              <a:ext uri="{FF2B5EF4-FFF2-40B4-BE49-F238E27FC236}">
                <a16:creationId xmlns:a16="http://schemas.microsoft.com/office/drawing/2014/main" id="{0E13BE02-3890-4225-9431-E3BA530E4307}"/>
              </a:ext>
            </a:extLst>
          </p:cNvPr>
          <p:cNvSpPr txBox="1"/>
          <p:nvPr/>
        </p:nvSpPr>
        <p:spPr>
          <a:xfrm>
            <a:off x="7734301" y="-43597"/>
            <a:ext cx="4432299" cy="1569660"/>
          </a:xfrm>
          <a:prstGeom prst="rect">
            <a:avLst/>
          </a:prstGeom>
          <a:solidFill>
            <a:schemeClr val="tx2"/>
          </a:solidFill>
          <a:ln>
            <a:noFill/>
          </a:ln>
        </p:spPr>
        <p:txBody>
          <a:bodyPr wrap="square" rtlCol="0">
            <a:spAutoFit/>
          </a:bodyPr>
          <a:lstStyle/>
          <a:p>
            <a:pPr algn="ctr"/>
            <a:r>
              <a:rPr lang="en-GB" sz="2400" dirty="0">
                <a:solidFill>
                  <a:schemeClr val="bg1"/>
                </a:solidFill>
              </a:rPr>
              <a:t>Depiction of chocolate pot and </a:t>
            </a:r>
            <a:r>
              <a:rPr lang="en-GB" sz="2400" i="1" dirty="0">
                <a:solidFill>
                  <a:schemeClr val="bg1"/>
                </a:solidFill>
              </a:rPr>
              <a:t>molinillo</a:t>
            </a:r>
            <a:r>
              <a:rPr lang="en-GB" sz="2400" dirty="0">
                <a:solidFill>
                  <a:schemeClr val="bg1"/>
                </a:solidFill>
              </a:rPr>
              <a:t> in Lady Ann Fanshawe’s Recipe Book (1665), Wellcome Collection.</a:t>
            </a:r>
          </a:p>
        </p:txBody>
      </p:sp>
      <p:pic>
        <p:nvPicPr>
          <p:cNvPr id="7" name="Picture 6">
            <a:extLst>
              <a:ext uri="{FF2B5EF4-FFF2-40B4-BE49-F238E27FC236}">
                <a16:creationId xmlns:a16="http://schemas.microsoft.com/office/drawing/2014/main" id="{C08487AF-49DB-4D5C-BE87-CB9960896BBC}"/>
              </a:ext>
            </a:extLst>
          </p:cNvPr>
          <p:cNvPicPr>
            <a:picLocks noChangeAspect="1"/>
          </p:cNvPicPr>
          <p:nvPr/>
        </p:nvPicPr>
        <p:blipFill rotWithShape="1">
          <a:blip r:embed="rId3"/>
          <a:srcRect l="14141" r="9448"/>
          <a:stretch/>
        </p:blipFill>
        <p:spPr>
          <a:xfrm>
            <a:off x="25400" y="0"/>
            <a:ext cx="5245100" cy="6864298"/>
          </a:xfrm>
          <a:prstGeom prst="rect">
            <a:avLst/>
          </a:prstGeom>
        </p:spPr>
      </p:pic>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3847223" y="240286"/>
            <a:ext cx="3798177" cy="992628"/>
          </a:xfrm>
        </p:spPr>
        <p:txBody>
          <a:bodyPr>
            <a:normAutofit/>
          </a:bodyPr>
          <a:lstStyle/>
          <a:p>
            <a:pPr>
              <a:lnSpc>
                <a:spcPct val="100000"/>
              </a:lnSpc>
            </a:pPr>
            <a:r>
              <a:rPr lang="en-GB" cap="none" dirty="0"/>
              <a:t>Chocolate Pot</a:t>
            </a:r>
            <a:endParaRPr lang="en-GB" dirty="0"/>
          </a:p>
        </p:txBody>
      </p:sp>
    </p:spTree>
    <p:extLst>
      <p:ext uri="{BB962C8B-B14F-4D97-AF65-F5344CB8AC3E}">
        <p14:creationId xmlns:p14="http://schemas.microsoft.com/office/powerpoint/2010/main" val="2190286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2">
            <a:extLst>
              <a:ext uri="{FF2B5EF4-FFF2-40B4-BE49-F238E27FC236}">
                <a16:creationId xmlns:a16="http://schemas.microsoft.com/office/drawing/2014/main" id="{854DBF0D-C1CF-40DF-8692-FA86BB970D59}"/>
              </a:ext>
            </a:extLst>
          </p:cNvPr>
          <p:cNvSpPr txBox="1">
            <a:spLocks/>
          </p:cNvSpPr>
          <p:nvPr/>
        </p:nvSpPr>
        <p:spPr>
          <a:xfrm>
            <a:off x="225896" y="1552233"/>
            <a:ext cx="1899590" cy="3976697"/>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gn="l">
              <a:lnSpc>
                <a:spcPct val="120000"/>
              </a:lnSpc>
              <a:buClr>
                <a:schemeClr val="accent1">
                  <a:lumMod val="20000"/>
                  <a:lumOff val="80000"/>
                </a:schemeClr>
              </a:buClr>
            </a:pPr>
            <a:r>
              <a:rPr lang="en-GB" sz="2400" dirty="0">
                <a:solidFill>
                  <a:schemeClr val="tx1"/>
                </a:solidFill>
              </a:rPr>
              <a:t>Cultivated in the Azores, Cape Verde, Madeira etc. with enslaved labour by late fifteenth century.</a:t>
            </a:r>
          </a:p>
        </p:txBody>
      </p:sp>
      <p:pic>
        <p:nvPicPr>
          <p:cNvPr id="1026" name="Picture 2">
            <a:extLst>
              <a:ext uri="{FF2B5EF4-FFF2-40B4-BE49-F238E27FC236}">
                <a16:creationId xmlns:a16="http://schemas.microsoft.com/office/drawing/2014/main" id="{CEBADB8E-0584-4E2B-51A4-F10E50B033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4102" y="1055416"/>
            <a:ext cx="9927265" cy="580075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6" y="238191"/>
            <a:ext cx="4088124" cy="995050"/>
          </a:xfrm>
        </p:spPr>
        <p:txBody>
          <a:bodyPr>
            <a:normAutofit/>
          </a:bodyPr>
          <a:lstStyle/>
          <a:p>
            <a:pPr>
              <a:lnSpc>
                <a:spcPct val="100000"/>
              </a:lnSpc>
            </a:pPr>
            <a:r>
              <a:rPr lang="en-GB" cap="none" dirty="0"/>
              <a:t>Blood &amp; Sugar</a:t>
            </a:r>
            <a:endParaRPr lang="en-GB" dirty="0"/>
          </a:p>
        </p:txBody>
      </p:sp>
      <p:cxnSp>
        <p:nvCxnSpPr>
          <p:cNvPr id="6" name="Straight Arrow Connector 5">
            <a:extLst>
              <a:ext uri="{FF2B5EF4-FFF2-40B4-BE49-F238E27FC236}">
                <a16:creationId xmlns:a16="http://schemas.microsoft.com/office/drawing/2014/main" id="{FE89CB60-E6C7-07FB-7A1B-1E73D78076B2}"/>
              </a:ext>
            </a:extLst>
          </p:cNvPr>
          <p:cNvCxnSpPr>
            <a:cxnSpLocks/>
          </p:cNvCxnSpPr>
          <p:nvPr/>
        </p:nvCxnSpPr>
        <p:spPr>
          <a:xfrm flipV="1">
            <a:off x="1839433" y="1648047"/>
            <a:ext cx="5613990" cy="65921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3F2D7F1C-4DD4-A700-35A9-DCA4CFD4EB35}"/>
              </a:ext>
            </a:extLst>
          </p:cNvPr>
          <p:cNvCxnSpPr>
            <a:cxnSpLocks/>
          </p:cNvCxnSpPr>
          <p:nvPr/>
        </p:nvCxnSpPr>
        <p:spPr>
          <a:xfrm flipV="1">
            <a:off x="1839433" y="1860698"/>
            <a:ext cx="5986130" cy="128653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ADE3F7FE-B2CB-2870-4055-5A51D30F1D16}"/>
              </a:ext>
            </a:extLst>
          </p:cNvPr>
          <p:cNvCxnSpPr>
            <a:cxnSpLocks/>
          </p:cNvCxnSpPr>
          <p:nvPr/>
        </p:nvCxnSpPr>
        <p:spPr>
          <a:xfrm>
            <a:off x="1839433" y="2693735"/>
            <a:ext cx="5378301" cy="45350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030" name="Picture 6">
            <a:extLst>
              <a:ext uri="{FF2B5EF4-FFF2-40B4-BE49-F238E27FC236}">
                <a16:creationId xmlns:a16="http://schemas.microsoft.com/office/drawing/2014/main" id="{27D1B622-7592-4851-F0DE-4D4C939107A6}"/>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l="24271" t="33711" r="59437" b="27917"/>
          <a:stretch/>
        </p:blipFill>
        <p:spPr bwMode="auto">
          <a:xfrm>
            <a:off x="10394790" y="1917700"/>
            <a:ext cx="1797210" cy="211650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26F3F3E8-DB92-8FAD-F96D-4AB8A82A2F3B}"/>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val="0"/>
              </a:ext>
            </a:extLst>
          </a:blip>
          <a:srcRect l="31322" t="45386" r="41128" b="15389"/>
          <a:stretch/>
        </p:blipFill>
        <p:spPr bwMode="auto">
          <a:xfrm>
            <a:off x="10394790" y="22599"/>
            <a:ext cx="1850776" cy="18951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ED104CF6-5D88-1E3F-4E71-69554EB5514A}"/>
              </a:ext>
            </a:extLst>
          </p:cNvPr>
          <p:cNvPicPr>
            <a:picLocks noChangeAspect="1" noChangeArrowheads="1"/>
          </p:cNvPicPr>
          <p:nvPr/>
        </p:nvPicPr>
        <p:blipFill rotWithShape="1">
          <a:blip r:embed="rId7">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rcRect l="33461" t="39279" r="53133" b="39883"/>
          <a:stretch/>
        </p:blipFill>
        <p:spPr bwMode="auto">
          <a:xfrm>
            <a:off x="8911316" y="22599"/>
            <a:ext cx="1719163" cy="1883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007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Detail from William Redmore Bigg, &#10;A Cottage Interior: An Old Woman Preparing Tea (c.1793), V&amp;A.&#10;Lady sits on a wooden chair, wearing pale dress and dark bonnet. Behind her on a round table is a tea set, and bread and butter on a plate.">
            <a:extLst>
              <a:ext uri="{FF2B5EF4-FFF2-40B4-BE49-F238E27FC236}">
                <a16:creationId xmlns:a16="http://schemas.microsoft.com/office/drawing/2014/main" id="{88CACE78-379D-0126-4D64-F6BD6199E658}"/>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25000"/>
                    </a14:imgEffect>
                    <a14:imgEffect>
                      <a14:brightnessContrast bright="20000"/>
                    </a14:imgEffect>
                  </a14:imgLayer>
                </a14:imgProps>
              </a:ext>
              <a:ext uri="{28A0092B-C50C-407E-A947-70E740481C1C}">
                <a14:useLocalDpi xmlns:a14="http://schemas.microsoft.com/office/drawing/2010/main" val="0"/>
              </a:ext>
            </a:extLst>
          </a:blip>
          <a:srcRect t="23242" r="50000" b="14536"/>
          <a:stretch/>
        </p:blipFill>
        <p:spPr bwMode="auto">
          <a:xfrm>
            <a:off x="6972499" y="1467308"/>
            <a:ext cx="5219501" cy="539069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6" y="238191"/>
            <a:ext cx="4088124" cy="995050"/>
          </a:xfrm>
        </p:spPr>
        <p:txBody>
          <a:bodyPr>
            <a:normAutofit/>
          </a:bodyPr>
          <a:lstStyle/>
          <a:p>
            <a:pPr>
              <a:lnSpc>
                <a:spcPct val="100000"/>
              </a:lnSpc>
            </a:pPr>
            <a:r>
              <a:rPr lang="en-GB" cap="none" dirty="0"/>
              <a:t>Blood &amp; Sugar</a:t>
            </a:r>
            <a:endParaRPr lang="en-GB" dirty="0"/>
          </a:p>
        </p:txBody>
      </p:sp>
      <p:sp>
        <p:nvSpPr>
          <p:cNvPr id="3" name="Subtitle 2">
            <a:extLst>
              <a:ext uri="{FF2B5EF4-FFF2-40B4-BE49-F238E27FC236}">
                <a16:creationId xmlns:a16="http://schemas.microsoft.com/office/drawing/2014/main" id="{67C55B00-92DD-D0D7-2E36-C2C648945102}"/>
              </a:ext>
            </a:extLst>
          </p:cNvPr>
          <p:cNvSpPr txBox="1">
            <a:spLocks/>
          </p:cNvSpPr>
          <p:nvPr/>
        </p:nvSpPr>
        <p:spPr>
          <a:xfrm>
            <a:off x="459962" y="1552353"/>
            <a:ext cx="6148942" cy="4955766"/>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nSpc>
                <a:spcPct val="120000"/>
              </a:lnSpc>
              <a:spcBef>
                <a:spcPts val="0"/>
              </a:spcBef>
              <a:spcAft>
                <a:spcPts val="600"/>
              </a:spcAft>
            </a:pPr>
            <a:r>
              <a:rPr lang="en-GB" sz="2800" dirty="0"/>
              <a:t>‘Sugar, then, was a cornerstone of British West Indian slavery and the slave trade, and the enslaved Africans who produced the sugar were linked in clear economic relationship to the British labouring people who were learning to eat it.’ </a:t>
            </a:r>
          </a:p>
          <a:p>
            <a:pPr>
              <a:lnSpc>
                <a:spcPct val="120000"/>
              </a:lnSpc>
              <a:spcBef>
                <a:spcPts val="0"/>
              </a:spcBef>
              <a:spcAft>
                <a:spcPts val="600"/>
              </a:spcAft>
            </a:pPr>
            <a:r>
              <a:rPr lang="en-GB" sz="2400" dirty="0"/>
              <a:t>- Sidney </a:t>
            </a:r>
            <a:r>
              <a:rPr lang="en-GB" sz="2400" dirty="0" err="1"/>
              <a:t>Mintz</a:t>
            </a:r>
            <a:r>
              <a:rPr lang="en-GB" sz="2400" dirty="0"/>
              <a:t>, </a:t>
            </a:r>
            <a:r>
              <a:rPr lang="en-GB" sz="2400" i="1" dirty="0"/>
              <a:t>Sweetness and Power: The Place of Sugar in Modern History </a:t>
            </a:r>
            <a:r>
              <a:rPr lang="en-GB" sz="2400" dirty="0"/>
              <a:t>(New York, 1985), 175.</a:t>
            </a:r>
          </a:p>
        </p:txBody>
      </p:sp>
      <p:pic>
        <p:nvPicPr>
          <p:cNvPr id="5" name="Picture 6">
            <a:extLst>
              <a:ext uri="{FF2B5EF4-FFF2-40B4-BE49-F238E27FC236}">
                <a16:creationId xmlns:a16="http://schemas.microsoft.com/office/drawing/2014/main" id="{60CF1A55-98C1-4A79-D415-B4ADBD8A2445}"/>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l="24271" t="33711" r="59437" b="27917"/>
          <a:stretch/>
        </p:blipFill>
        <p:spPr bwMode="auto">
          <a:xfrm>
            <a:off x="10592477" y="-33143"/>
            <a:ext cx="1599523" cy="188369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a:extLst>
              <a:ext uri="{FF2B5EF4-FFF2-40B4-BE49-F238E27FC236}">
                <a16:creationId xmlns:a16="http://schemas.microsoft.com/office/drawing/2014/main" id="{E788CF5F-9C0F-C009-FE9B-8426A539807C}"/>
              </a:ext>
            </a:extLst>
          </p:cNvPr>
          <p:cNvPicPr>
            <a:picLocks noChangeAspect="1" noChangeArrowheads="1"/>
          </p:cNvPicPr>
          <p:nvPr/>
        </p:nvPicPr>
        <p:blipFill rotWithShape="1">
          <a:blip r:embed="rId6">
            <a:extLst>
              <a:ext uri="{BEBA8EAE-BF5A-486C-A8C5-ECC9F3942E4B}">
                <a14:imgProps xmlns:a14="http://schemas.microsoft.com/office/drawing/2010/main">
                  <a14:imgLayer r:embed="rId7">
                    <a14:imgEffect>
                      <a14:brightnessContrast contrast="20000"/>
                    </a14:imgEffect>
                  </a14:imgLayer>
                </a14:imgProps>
              </a:ext>
              <a:ext uri="{28A0092B-C50C-407E-A947-70E740481C1C}">
                <a14:useLocalDpi xmlns:a14="http://schemas.microsoft.com/office/drawing/2010/main" val="0"/>
              </a:ext>
            </a:extLst>
          </a:blip>
          <a:srcRect l="33099" t="45386" r="37377" b="15389"/>
          <a:stretch/>
        </p:blipFill>
        <p:spPr bwMode="auto">
          <a:xfrm>
            <a:off x="8691662" y="-33144"/>
            <a:ext cx="1983426" cy="18951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19F85B4B-E9DD-97DD-5CDC-CB87C29D20DB}"/>
              </a:ext>
            </a:extLst>
          </p:cNvPr>
          <p:cNvPicPr>
            <a:picLocks noChangeAspect="1" noChangeArrowheads="1"/>
          </p:cNvPicPr>
          <p:nvPr/>
        </p:nvPicPr>
        <p:blipFill rotWithShape="1">
          <a:blip r:embed="rId8">
            <a:extLst>
              <a:ext uri="{BEBA8EAE-BF5A-486C-A8C5-ECC9F3942E4B}">
                <a14:imgProps xmlns:a14="http://schemas.microsoft.com/office/drawing/2010/main">
                  <a14:imgLayer r:embed="rId9">
                    <a14:imgEffect>
                      <a14:brightnessContrast bright="20000" contrast="20000"/>
                    </a14:imgEffect>
                  </a14:imgLayer>
                </a14:imgProps>
              </a:ext>
              <a:ext uri="{28A0092B-C50C-407E-A947-70E740481C1C}">
                <a14:useLocalDpi xmlns:a14="http://schemas.microsoft.com/office/drawing/2010/main" val="0"/>
              </a:ext>
            </a:extLst>
          </a:blip>
          <a:srcRect l="33461" t="39279" r="53133" b="39883"/>
          <a:stretch/>
        </p:blipFill>
        <p:spPr bwMode="auto">
          <a:xfrm>
            <a:off x="6972499" y="-33144"/>
            <a:ext cx="1719163" cy="1883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0104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6" y="238191"/>
            <a:ext cx="4666946" cy="995050"/>
          </a:xfrm>
        </p:spPr>
        <p:txBody>
          <a:bodyPr>
            <a:normAutofit/>
          </a:bodyPr>
          <a:lstStyle/>
          <a:p>
            <a:pPr>
              <a:lnSpc>
                <a:spcPct val="100000"/>
              </a:lnSpc>
            </a:pPr>
            <a:r>
              <a:rPr lang="en-GB" cap="none" dirty="0"/>
              <a:t>Counting Calories</a:t>
            </a:r>
            <a:endParaRPr lang="en-GB" dirty="0"/>
          </a:p>
        </p:txBody>
      </p:sp>
      <p:sp>
        <p:nvSpPr>
          <p:cNvPr id="3" name="Subtitle 2">
            <a:extLst>
              <a:ext uri="{FF2B5EF4-FFF2-40B4-BE49-F238E27FC236}">
                <a16:creationId xmlns:a16="http://schemas.microsoft.com/office/drawing/2014/main" id="{67C55B00-92DD-D0D7-2E36-C2C648945102}"/>
              </a:ext>
            </a:extLst>
          </p:cNvPr>
          <p:cNvSpPr txBox="1">
            <a:spLocks/>
          </p:cNvSpPr>
          <p:nvPr/>
        </p:nvSpPr>
        <p:spPr>
          <a:xfrm>
            <a:off x="773393" y="1616909"/>
            <a:ext cx="6148942" cy="5461000"/>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nSpc>
                <a:spcPct val="120000"/>
              </a:lnSpc>
              <a:spcBef>
                <a:spcPts val="0"/>
              </a:spcBef>
              <a:spcAft>
                <a:spcPts val="600"/>
              </a:spcAft>
            </a:pPr>
            <a:r>
              <a:rPr lang="en-GB" sz="2800" dirty="0"/>
              <a:t>‘The culture of eating needs to be given more importance, because the calories contained in the food consumed by labourers were the petrol of the early modern economy.’ </a:t>
            </a:r>
          </a:p>
          <a:p>
            <a:pPr>
              <a:lnSpc>
                <a:spcPct val="120000"/>
              </a:lnSpc>
              <a:spcBef>
                <a:spcPts val="0"/>
              </a:spcBef>
              <a:spcAft>
                <a:spcPts val="600"/>
              </a:spcAft>
            </a:pPr>
            <a:r>
              <a:rPr lang="en-GB" sz="2400" dirty="0"/>
              <a:t>- Craig </a:t>
            </a:r>
            <a:r>
              <a:rPr lang="en-GB" sz="2400" dirty="0" err="1"/>
              <a:t>Muldrew</a:t>
            </a:r>
            <a:r>
              <a:rPr lang="en-GB" sz="2400" dirty="0"/>
              <a:t>, </a:t>
            </a:r>
            <a:r>
              <a:rPr lang="en-GB" sz="2400" i="1" dirty="0"/>
              <a:t>Food, Energy and the Creation of Industriousness: Work and Material Culture in Agrarian England, 1550-1780 </a:t>
            </a:r>
            <a:r>
              <a:rPr lang="en-GB" sz="2400" dirty="0"/>
              <a:t>(2011).</a:t>
            </a:r>
          </a:p>
        </p:txBody>
      </p:sp>
      <p:pic>
        <p:nvPicPr>
          <p:cNvPr id="3076" name="Picture 4" descr="Potato flowers left on (one fruited)">
            <a:extLst>
              <a:ext uri="{FF2B5EF4-FFF2-40B4-BE49-F238E27FC236}">
                <a16:creationId xmlns:a16="http://schemas.microsoft.com/office/drawing/2014/main" id="{452018F2-2882-02BE-AF83-1B5F2968921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5016"/>
          <a:stretch/>
        </p:blipFill>
        <p:spPr bwMode="auto">
          <a:xfrm>
            <a:off x="7668126" y="-20053"/>
            <a:ext cx="4523874" cy="45396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arvesting potatoes with a fork">
            <a:extLst>
              <a:ext uri="{FF2B5EF4-FFF2-40B4-BE49-F238E27FC236}">
                <a16:creationId xmlns:a16="http://schemas.microsoft.com/office/drawing/2014/main" id="{8D1A98E9-FD29-1D1A-ADDF-C00CF1421B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007" b="15535"/>
          <a:stretch/>
        </p:blipFill>
        <p:spPr bwMode="auto">
          <a:xfrm>
            <a:off x="7668123" y="4347409"/>
            <a:ext cx="4523875" cy="2502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8171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6" y="238191"/>
            <a:ext cx="4666946" cy="995050"/>
          </a:xfrm>
        </p:spPr>
        <p:txBody>
          <a:bodyPr>
            <a:normAutofit/>
          </a:bodyPr>
          <a:lstStyle/>
          <a:p>
            <a:pPr>
              <a:lnSpc>
                <a:spcPct val="100000"/>
              </a:lnSpc>
            </a:pPr>
            <a:r>
              <a:rPr lang="en-GB" cap="none" dirty="0"/>
              <a:t>Counting Calories</a:t>
            </a:r>
            <a:endParaRPr lang="en-GB" dirty="0"/>
          </a:p>
        </p:txBody>
      </p:sp>
      <p:pic>
        <p:nvPicPr>
          <p:cNvPr id="4" name="Content Placeholder 3">
            <a:extLst>
              <a:ext uri="{FF2B5EF4-FFF2-40B4-BE49-F238E27FC236}">
                <a16:creationId xmlns:a16="http://schemas.microsoft.com/office/drawing/2014/main" id="{B655DD63-CDD1-D7EE-43D2-D2737064B100}"/>
              </a:ext>
            </a:extLst>
          </p:cNvPr>
          <p:cNvPicPr>
            <a:picLocks noChangeAspect="1"/>
          </p:cNvPicPr>
          <p:nvPr/>
        </p:nvPicPr>
        <p:blipFill>
          <a:blip r:embed="rId2"/>
          <a:srcRect t="661" r="3199" b="-819"/>
          <a:stretch/>
        </p:blipFill>
        <p:spPr>
          <a:xfrm>
            <a:off x="80209" y="1459391"/>
            <a:ext cx="12111791" cy="3096567"/>
          </a:xfrm>
          <a:prstGeom prst="rect">
            <a:avLst/>
          </a:prstGeom>
          <a:noFill/>
        </p:spPr>
      </p:pic>
    </p:spTree>
    <p:extLst>
      <p:ext uri="{BB962C8B-B14F-4D97-AF65-F5344CB8AC3E}">
        <p14:creationId xmlns:p14="http://schemas.microsoft.com/office/powerpoint/2010/main" val="28346779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6" y="238191"/>
            <a:ext cx="4201725" cy="1205598"/>
          </a:xfrm>
        </p:spPr>
        <p:txBody>
          <a:bodyPr>
            <a:normAutofit fontScale="90000"/>
          </a:bodyPr>
          <a:lstStyle/>
          <a:p>
            <a:pPr>
              <a:lnSpc>
                <a:spcPct val="100000"/>
              </a:lnSpc>
            </a:pPr>
            <a:r>
              <a:rPr lang="en-GB" cap="none" dirty="0"/>
              <a:t>Productivity &amp; Population Boom</a:t>
            </a:r>
            <a:endParaRPr lang="en-GB" dirty="0"/>
          </a:p>
        </p:txBody>
      </p:sp>
      <p:sp>
        <p:nvSpPr>
          <p:cNvPr id="5" name="Subtitle 2">
            <a:extLst>
              <a:ext uri="{FF2B5EF4-FFF2-40B4-BE49-F238E27FC236}">
                <a16:creationId xmlns:a16="http://schemas.microsoft.com/office/drawing/2014/main" id="{8FF3103E-87CD-0794-1AC6-CC35AA8CB4B2}"/>
              </a:ext>
            </a:extLst>
          </p:cNvPr>
          <p:cNvSpPr txBox="1">
            <a:spLocks/>
          </p:cNvSpPr>
          <p:nvPr/>
        </p:nvSpPr>
        <p:spPr>
          <a:xfrm>
            <a:off x="4589348" y="238191"/>
            <a:ext cx="3864841" cy="2076551"/>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marL="457200" indent="-457200" algn="l">
              <a:buFont typeface="Arial" panose="020B0604020202020204" pitchFamily="34" charset="0"/>
              <a:buChar char="•"/>
            </a:pPr>
            <a:r>
              <a:rPr lang="en-GB" sz="2800" dirty="0"/>
              <a:t>Took time to incorporate many foods into diets,</a:t>
            </a:r>
          </a:p>
        </p:txBody>
      </p:sp>
      <p:pic>
        <p:nvPicPr>
          <p:cNvPr id="4098" name="Picture 2">
            <a:extLst>
              <a:ext uri="{FF2B5EF4-FFF2-40B4-BE49-F238E27FC236}">
                <a16:creationId xmlns:a16="http://schemas.microsoft.com/office/drawing/2014/main" id="{C9EE0440-6CF2-8333-9CC0-8B079CF88C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896" y="1943034"/>
            <a:ext cx="8096250" cy="4676775"/>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a:extLst>
              <a:ext uri="{FF2B5EF4-FFF2-40B4-BE49-F238E27FC236}">
                <a16:creationId xmlns:a16="http://schemas.microsoft.com/office/drawing/2014/main" id="{E27932A4-B591-021E-7864-AF7363D3AAD2}"/>
              </a:ext>
            </a:extLst>
          </p:cNvPr>
          <p:cNvSpPr txBox="1">
            <a:spLocks/>
          </p:cNvSpPr>
          <p:nvPr/>
        </p:nvSpPr>
        <p:spPr>
          <a:xfrm>
            <a:off x="8327159" y="238191"/>
            <a:ext cx="3864841" cy="6619809"/>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marL="457200" indent="-457200" algn="l">
              <a:buFont typeface="Arial" panose="020B0604020202020204" pitchFamily="34" charset="0"/>
              <a:buChar char="•"/>
            </a:pPr>
            <a:r>
              <a:rPr lang="en-GB" sz="2800" dirty="0"/>
              <a:t>Population rebound until 18</a:t>
            </a:r>
            <a:r>
              <a:rPr lang="en-GB" sz="2800" baseline="30000" dirty="0"/>
              <a:t>th</a:t>
            </a:r>
            <a:r>
              <a:rPr lang="en-GB" sz="2800" dirty="0"/>
              <a:t> century?</a:t>
            </a:r>
          </a:p>
          <a:p>
            <a:pPr marL="457200" indent="-457200" algn="l">
              <a:buFont typeface="Arial" panose="020B0604020202020204" pitchFamily="34" charset="0"/>
              <a:buChar char="•"/>
            </a:pPr>
            <a:r>
              <a:rPr lang="en-GB" sz="2800" dirty="0"/>
              <a:t>Changes to land ownership and technology: e.g. enclosure, crop rotation.</a:t>
            </a:r>
          </a:p>
          <a:p>
            <a:pPr marL="457200" indent="-457200" algn="l">
              <a:buFont typeface="Arial" panose="020B0604020202020204" pitchFamily="34" charset="0"/>
              <a:buChar char="•"/>
            </a:pPr>
            <a:r>
              <a:rPr lang="en-GB" sz="2800" dirty="0"/>
              <a:t>Increased access to foreign markets via global </a:t>
            </a:r>
            <a:r>
              <a:rPr lang="en-GB" sz="2800"/>
              <a:t>trade and to </a:t>
            </a:r>
            <a:r>
              <a:rPr lang="en-GB" sz="2800" dirty="0"/>
              <a:t>additional land </a:t>
            </a:r>
            <a:r>
              <a:rPr lang="en-GB" sz="2800"/>
              <a:t>via colonisation.</a:t>
            </a:r>
            <a:endParaRPr lang="en-GB" sz="2800" dirty="0"/>
          </a:p>
        </p:txBody>
      </p:sp>
    </p:spTree>
    <p:extLst>
      <p:ext uri="{BB962C8B-B14F-4D97-AF65-F5344CB8AC3E}">
        <p14:creationId xmlns:p14="http://schemas.microsoft.com/office/powerpoint/2010/main" val="4147060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2">
            <a:extLst>
              <a:ext uri="{FF2B5EF4-FFF2-40B4-BE49-F238E27FC236}">
                <a16:creationId xmlns:a16="http://schemas.microsoft.com/office/drawing/2014/main" id="{854DBF0D-C1CF-40DF-8692-FA86BB970D59}"/>
              </a:ext>
            </a:extLst>
          </p:cNvPr>
          <p:cNvSpPr txBox="1">
            <a:spLocks/>
          </p:cNvSpPr>
          <p:nvPr/>
        </p:nvSpPr>
        <p:spPr>
          <a:xfrm>
            <a:off x="0" y="33422"/>
            <a:ext cx="12192000" cy="1193800"/>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buClr>
                <a:schemeClr val="accent1">
                  <a:lumMod val="20000"/>
                  <a:lumOff val="80000"/>
                </a:schemeClr>
              </a:buClr>
            </a:pPr>
            <a:r>
              <a:rPr lang="en-GB" sz="3200" dirty="0">
                <a:solidFill>
                  <a:schemeClr val="tx1"/>
                </a:solidFill>
              </a:rPr>
              <a:t>Alfred Crosby, </a:t>
            </a:r>
            <a:r>
              <a:rPr lang="en-GB" sz="3200" i="1" dirty="0">
                <a:solidFill>
                  <a:schemeClr val="tx1"/>
                </a:solidFill>
              </a:rPr>
              <a:t>The Columbian Exchange: Biological and Cultural Consequences of 1492 </a:t>
            </a:r>
            <a:r>
              <a:rPr lang="en-GB" sz="3200" dirty="0">
                <a:solidFill>
                  <a:schemeClr val="tx1"/>
                </a:solidFill>
              </a:rPr>
              <a:t>(1972).</a:t>
            </a:r>
          </a:p>
        </p:txBody>
      </p:sp>
      <p:pic>
        <p:nvPicPr>
          <p:cNvPr id="3" name="Picture 2" descr="http://www.belmonthighlibrary.org/uploads/5/4/4/7/5447893/1622685.jpg?575">
            <a:extLst>
              <a:ext uri="{FF2B5EF4-FFF2-40B4-BE49-F238E27FC236}">
                <a16:creationId xmlns:a16="http://schemas.microsoft.com/office/drawing/2014/main" id="{21C411D8-3623-494A-BB23-4BADFEC1D2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998" b="23693"/>
          <a:stretch/>
        </p:blipFill>
        <p:spPr bwMode="auto">
          <a:xfrm>
            <a:off x="497306" y="1098886"/>
            <a:ext cx="11229471" cy="5759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1510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7" y="238191"/>
            <a:ext cx="4153598" cy="948925"/>
          </a:xfrm>
        </p:spPr>
        <p:txBody>
          <a:bodyPr>
            <a:normAutofit/>
          </a:bodyPr>
          <a:lstStyle/>
          <a:p>
            <a:pPr>
              <a:lnSpc>
                <a:spcPct val="100000"/>
              </a:lnSpc>
            </a:pPr>
            <a:r>
              <a:rPr lang="en-GB" cap="none" dirty="0"/>
              <a:t>Food &amp; Empire</a:t>
            </a:r>
            <a:endParaRPr lang="en-GB" dirty="0"/>
          </a:p>
        </p:txBody>
      </p:sp>
      <p:sp>
        <p:nvSpPr>
          <p:cNvPr id="3" name="Subtitle 2">
            <a:extLst>
              <a:ext uri="{FF2B5EF4-FFF2-40B4-BE49-F238E27FC236}">
                <a16:creationId xmlns:a16="http://schemas.microsoft.com/office/drawing/2014/main" id="{E27932A4-B591-021E-7864-AF7363D3AAD2}"/>
              </a:ext>
            </a:extLst>
          </p:cNvPr>
          <p:cNvSpPr txBox="1">
            <a:spLocks/>
          </p:cNvSpPr>
          <p:nvPr/>
        </p:nvSpPr>
        <p:spPr>
          <a:xfrm>
            <a:off x="7219506" y="574158"/>
            <a:ext cx="4746595" cy="6131442"/>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r>
              <a:rPr lang="en-GB" sz="2400" dirty="0"/>
              <a:t>By the 18th century foods produced, in British colonies </a:t>
            </a:r>
            <a:r>
              <a:rPr lang="en-GB" sz="2800" dirty="0"/>
              <a:t>‘became the empire’s most ubiquitous symbols, and their advertisement retail, preparation and consumption reflected and contributed to British discussions and perceptions of the empire.’</a:t>
            </a:r>
          </a:p>
          <a:p>
            <a:r>
              <a:rPr lang="en-GB" sz="2400" dirty="0"/>
              <a:t>- Troy Bickham, ‘Eating the Empire: Intersections of Food, Cookery and Imperialism in Eighteenth-Century Britain’, </a:t>
            </a:r>
            <a:r>
              <a:rPr lang="en-GB" sz="2400" i="1" dirty="0"/>
              <a:t>Past and Present</a:t>
            </a:r>
            <a:r>
              <a:rPr lang="en-GB" sz="2400" dirty="0"/>
              <a:t>, 198 (2008), 71.</a:t>
            </a:r>
          </a:p>
        </p:txBody>
      </p:sp>
      <p:pic>
        <p:nvPicPr>
          <p:cNvPr id="1026" name="Picture 2">
            <a:extLst>
              <a:ext uri="{FF2B5EF4-FFF2-40B4-BE49-F238E27FC236}">
                <a16:creationId xmlns:a16="http://schemas.microsoft.com/office/drawing/2014/main" id="{76B19936-EBE7-9F94-943B-EBC3C14490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898" y="1411706"/>
            <a:ext cx="6854254" cy="5028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9686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upload.wikimedia.org/wikipedia/commons/c/cd/Pieter_Bruegel_de_Oude_-_De_bruiloft_dans_%28Detroit%29.jpg">
            <a:extLst>
              <a:ext uri="{FF2B5EF4-FFF2-40B4-BE49-F238E27FC236}">
                <a16:creationId xmlns:a16="http://schemas.microsoft.com/office/drawing/2014/main" id="{DA6D04AB-AE4F-7E01-3BDD-C22356584E85}"/>
              </a:ext>
            </a:extLst>
          </p:cNvPr>
          <p:cNvPicPr>
            <a:picLocks noChangeAspect="1"/>
          </p:cNvPicPr>
          <p:nvPr/>
        </p:nvPicPr>
        <p:blipFill>
          <a:blip r:embed="rId2"/>
          <a:srcRect l="-1" t="6266" r="37732" b="-394"/>
          <a:stretch/>
        </p:blipFill>
        <p:spPr>
          <a:xfrm>
            <a:off x="2003" y="0"/>
            <a:ext cx="6004952" cy="6927574"/>
          </a:xfrm>
          <a:prstGeom prst="rect">
            <a:avLst/>
          </a:prstGeom>
        </p:spPr>
      </p:pic>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7" y="238191"/>
            <a:ext cx="5340714" cy="948925"/>
          </a:xfrm>
        </p:spPr>
        <p:txBody>
          <a:bodyPr>
            <a:normAutofit/>
          </a:bodyPr>
          <a:lstStyle/>
          <a:p>
            <a:pPr>
              <a:lnSpc>
                <a:spcPct val="100000"/>
              </a:lnSpc>
            </a:pPr>
            <a:r>
              <a:rPr lang="en-GB" cap="none" dirty="0"/>
              <a:t>Transforming Textiles</a:t>
            </a:r>
            <a:endParaRPr lang="en-GB" dirty="0"/>
          </a:p>
        </p:txBody>
      </p:sp>
      <p:pic>
        <p:nvPicPr>
          <p:cNvPr id="7" name="Picture 6" descr="A picture containing person, indoor&#10;&#10;Description automatically generated">
            <a:extLst>
              <a:ext uri="{FF2B5EF4-FFF2-40B4-BE49-F238E27FC236}">
                <a16:creationId xmlns:a16="http://schemas.microsoft.com/office/drawing/2014/main" id="{D3EBF7EA-0056-4D84-155B-B507BD5CF06C}"/>
              </a:ext>
            </a:extLst>
          </p:cNvPr>
          <p:cNvPicPr>
            <a:picLocks noChangeAspect="1"/>
          </p:cNvPicPr>
          <p:nvPr/>
        </p:nvPicPr>
        <p:blipFill>
          <a:blip r:embed="rId3">
            <a:extLst>
              <a:ext uri="{28A0092B-C50C-407E-A947-70E740481C1C}">
                <a14:useLocalDpi xmlns:a14="http://schemas.microsoft.com/office/drawing/2010/main" val="0"/>
              </a:ext>
            </a:extLst>
          </a:blip>
          <a:srcRect l="12982" t="2957" r="12980"/>
          <a:stretch/>
        </p:blipFill>
        <p:spPr>
          <a:xfrm>
            <a:off x="9243596" y="91903"/>
            <a:ext cx="2857357" cy="5041548"/>
          </a:xfrm>
          <a:prstGeom prst="rect">
            <a:avLst/>
          </a:prstGeom>
        </p:spPr>
      </p:pic>
      <p:sp>
        <p:nvSpPr>
          <p:cNvPr id="9" name="TextBox 8">
            <a:extLst>
              <a:ext uri="{FF2B5EF4-FFF2-40B4-BE49-F238E27FC236}">
                <a16:creationId xmlns:a16="http://schemas.microsoft.com/office/drawing/2014/main" id="{C8874761-247C-A1BE-0118-586AE7C911AD}"/>
              </a:ext>
            </a:extLst>
          </p:cNvPr>
          <p:cNvSpPr txBox="1"/>
          <p:nvPr/>
        </p:nvSpPr>
        <p:spPr>
          <a:xfrm>
            <a:off x="9239874" y="4303884"/>
            <a:ext cx="2861078" cy="2462213"/>
          </a:xfrm>
          <a:prstGeom prst="rect">
            <a:avLst/>
          </a:prstGeom>
          <a:solidFill>
            <a:schemeClr val="tx2"/>
          </a:solidFill>
          <a:ln>
            <a:noFill/>
          </a:ln>
        </p:spPr>
        <p:txBody>
          <a:bodyPr wrap="square" lIns="91440" tIns="45720" rIns="91440" bIns="45720" rtlCol="0" anchor="t">
            <a:spAutoFit/>
          </a:bodyPr>
          <a:lstStyle/>
          <a:p>
            <a:pPr algn="ctr"/>
            <a:r>
              <a:rPr lang="en-GB" sz="2200" dirty="0">
                <a:solidFill>
                  <a:schemeClr val="bg1"/>
                </a:solidFill>
              </a:rPr>
              <a:t>Above, example of wool woven to imitate velvet: reconstruction of 17</a:t>
            </a:r>
            <a:r>
              <a:rPr lang="en-GB" sz="2200" baseline="30000" dirty="0">
                <a:solidFill>
                  <a:schemeClr val="bg1"/>
                </a:solidFill>
              </a:rPr>
              <a:t>th</a:t>
            </a:r>
            <a:r>
              <a:rPr lang="en-GB" sz="2200" dirty="0">
                <a:solidFill>
                  <a:schemeClr val="bg1"/>
                </a:solidFill>
              </a:rPr>
              <a:t> century artisan’s doublet by Refashioning the Renaissance Project.</a:t>
            </a:r>
            <a:endParaRPr lang="en-US" sz="2200" dirty="0"/>
          </a:p>
        </p:txBody>
      </p:sp>
      <p:pic>
        <p:nvPicPr>
          <p:cNvPr id="14" name="Picture 13" descr="A back of a person's dress&#10;&#10;Description automatically generated">
            <a:extLst>
              <a:ext uri="{FF2B5EF4-FFF2-40B4-BE49-F238E27FC236}">
                <a16:creationId xmlns:a16="http://schemas.microsoft.com/office/drawing/2014/main" id="{B66A747A-92D7-4EF3-7961-691B15559F93}"/>
              </a:ext>
            </a:extLst>
          </p:cNvPr>
          <p:cNvPicPr>
            <a:picLocks noChangeAspect="1"/>
          </p:cNvPicPr>
          <p:nvPr/>
        </p:nvPicPr>
        <p:blipFill>
          <a:blip r:embed="rId4">
            <a:extLst>
              <a:ext uri="{28A0092B-C50C-407E-A947-70E740481C1C}">
                <a14:useLocalDpi xmlns:a14="http://schemas.microsoft.com/office/drawing/2010/main" val="0"/>
              </a:ext>
            </a:extLst>
          </a:blip>
          <a:srcRect t="20523" r="39370" b="19033"/>
          <a:stretch/>
        </p:blipFill>
        <p:spPr>
          <a:xfrm>
            <a:off x="6008816" y="91903"/>
            <a:ext cx="3232919" cy="4690098"/>
          </a:xfrm>
          <a:prstGeom prst="rect">
            <a:avLst/>
          </a:prstGeom>
        </p:spPr>
      </p:pic>
      <p:sp>
        <p:nvSpPr>
          <p:cNvPr id="10" name="TextBox 9">
            <a:extLst>
              <a:ext uri="{FF2B5EF4-FFF2-40B4-BE49-F238E27FC236}">
                <a16:creationId xmlns:a16="http://schemas.microsoft.com/office/drawing/2014/main" id="{3B16E620-8C51-5518-1FE8-E0EAA93FFCCF}"/>
              </a:ext>
            </a:extLst>
          </p:cNvPr>
          <p:cNvSpPr txBox="1"/>
          <p:nvPr/>
        </p:nvSpPr>
        <p:spPr>
          <a:xfrm>
            <a:off x="6012538" y="4649811"/>
            <a:ext cx="3232919" cy="2123658"/>
          </a:xfrm>
          <a:prstGeom prst="rect">
            <a:avLst/>
          </a:prstGeom>
          <a:solidFill>
            <a:schemeClr val="tx2"/>
          </a:solidFill>
          <a:ln>
            <a:noFill/>
          </a:ln>
        </p:spPr>
        <p:txBody>
          <a:bodyPr wrap="square" lIns="91440" tIns="45720" rIns="91440" bIns="45720" rtlCol="0" anchor="t">
            <a:spAutoFit/>
          </a:bodyPr>
          <a:lstStyle/>
          <a:p>
            <a:pPr algn="ctr"/>
            <a:r>
              <a:rPr lang="en-GB" sz="2200" dirty="0">
                <a:solidFill>
                  <a:schemeClr val="bg1"/>
                </a:solidFill>
              </a:rPr>
              <a:t>Above, detail of women’s waistcoat c.1630s. Linen, embroidered with red wool crewelwork, bobbin lace trimming. </a:t>
            </a:r>
          </a:p>
          <a:p>
            <a:pPr algn="ctr"/>
            <a:r>
              <a:rPr lang="en-GB" sz="2200" dirty="0">
                <a:solidFill>
                  <a:schemeClr val="bg1"/>
                </a:solidFill>
              </a:rPr>
              <a:t>V&amp;A Collections.</a:t>
            </a:r>
            <a:endParaRPr lang="en-US" sz="2200" dirty="0"/>
          </a:p>
        </p:txBody>
      </p:sp>
      <p:sp>
        <p:nvSpPr>
          <p:cNvPr id="8" name="TextBox 7">
            <a:extLst>
              <a:ext uri="{FF2B5EF4-FFF2-40B4-BE49-F238E27FC236}">
                <a16:creationId xmlns:a16="http://schemas.microsoft.com/office/drawing/2014/main" id="{6E43E998-C343-D68C-7AE5-3F1DD9F83BF4}"/>
              </a:ext>
            </a:extLst>
          </p:cNvPr>
          <p:cNvSpPr txBox="1"/>
          <p:nvPr/>
        </p:nvSpPr>
        <p:spPr>
          <a:xfrm>
            <a:off x="146385" y="6010231"/>
            <a:ext cx="5781059" cy="769441"/>
          </a:xfrm>
          <a:prstGeom prst="rect">
            <a:avLst/>
          </a:prstGeom>
          <a:solidFill>
            <a:schemeClr val="tx2"/>
          </a:solidFill>
          <a:ln>
            <a:noFill/>
          </a:ln>
        </p:spPr>
        <p:txBody>
          <a:bodyPr wrap="square" lIns="91440" tIns="45720" rIns="91440" bIns="45720" rtlCol="0" anchor="t">
            <a:spAutoFit/>
          </a:bodyPr>
          <a:lstStyle/>
          <a:p>
            <a:pPr algn="ctr"/>
            <a:r>
              <a:rPr lang="en-GB" sz="2200" dirty="0">
                <a:solidFill>
                  <a:schemeClr val="bg1"/>
                </a:solidFill>
              </a:rPr>
              <a:t>Detail from </a:t>
            </a:r>
            <a:r>
              <a:rPr lang="en-GB" sz="2200" dirty="0">
                <a:solidFill>
                  <a:schemeClr val="bg1"/>
                </a:solidFill>
                <a:ea typeface="+mn-lt"/>
                <a:cs typeface="+mn-lt"/>
              </a:rPr>
              <a:t>Pieter Bruegel the Elder, </a:t>
            </a:r>
            <a:r>
              <a:rPr lang="en-GB" sz="2200" i="1" dirty="0">
                <a:solidFill>
                  <a:schemeClr val="bg1"/>
                </a:solidFill>
                <a:ea typeface="+mn-lt"/>
                <a:cs typeface="+mn-lt"/>
              </a:rPr>
              <a:t>The Wedding Dance</a:t>
            </a:r>
            <a:r>
              <a:rPr lang="en-GB" sz="2200" dirty="0">
                <a:solidFill>
                  <a:schemeClr val="bg1"/>
                </a:solidFill>
                <a:ea typeface="+mn-lt"/>
                <a:cs typeface="+mn-lt"/>
              </a:rPr>
              <a:t> (c.1566) Detroit Institute of Arts.</a:t>
            </a:r>
            <a:endParaRPr lang="en-GB" sz="2200" dirty="0">
              <a:solidFill>
                <a:schemeClr val="bg1"/>
              </a:solidFill>
            </a:endParaRPr>
          </a:p>
        </p:txBody>
      </p:sp>
    </p:spTree>
    <p:extLst>
      <p:ext uri="{BB962C8B-B14F-4D97-AF65-F5344CB8AC3E}">
        <p14:creationId xmlns:p14="http://schemas.microsoft.com/office/powerpoint/2010/main" val="1696844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oup of women in white dresses&#10;&#10;Description automatically generated">
            <a:extLst>
              <a:ext uri="{FF2B5EF4-FFF2-40B4-BE49-F238E27FC236}">
                <a16:creationId xmlns:a16="http://schemas.microsoft.com/office/drawing/2014/main" id="{3B535E97-B50E-9FF3-20CC-6010249D9F9A}"/>
              </a:ext>
            </a:extLst>
          </p:cNvPr>
          <p:cNvPicPr>
            <a:picLocks noChangeAspect="1"/>
          </p:cNvPicPr>
          <p:nvPr/>
        </p:nvPicPr>
        <p:blipFill>
          <a:blip r:embed="rId2">
            <a:extLst>
              <a:ext uri="{28A0092B-C50C-407E-A947-70E740481C1C}">
                <a14:useLocalDpi xmlns:a14="http://schemas.microsoft.com/office/drawing/2010/main" val="0"/>
              </a:ext>
            </a:extLst>
          </a:blip>
          <a:srcRect l="21168" t="2094" r="19259" b="1564"/>
          <a:stretch/>
        </p:blipFill>
        <p:spPr>
          <a:xfrm>
            <a:off x="6334540" y="1"/>
            <a:ext cx="5844818" cy="6858000"/>
          </a:xfrm>
          <a:prstGeom prst="rect">
            <a:avLst/>
          </a:prstGeom>
        </p:spPr>
      </p:pic>
      <p:pic>
        <p:nvPicPr>
          <p:cNvPr id="5" name="Picture 4" descr="A painting of a village with people and a river&#10;&#10;Description automatically generated">
            <a:extLst>
              <a:ext uri="{FF2B5EF4-FFF2-40B4-BE49-F238E27FC236}">
                <a16:creationId xmlns:a16="http://schemas.microsoft.com/office/drawing/2014/main" id="{F1DEDAD0-C1C1-5A94-AB8D-172515990CD6}"/>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l="37102" t="41739" r="25630" b="11111"/>
          <a:stretch/>
        </p:blipFill>
        <p:spPr>
          <a:xfrm>
            <a:off x="0" y="0"/>
            <a:ext cx="6334540" cy="6858000"/>
          </a:xfrm>
          <a:prstGeom prst="rect">
            <a:avLst/>
          </a:prstGeom>
        </p:spPr>
      </p:pic>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7" y="238191"/>
            <a:ext cx="5340714" cy="948925"/>
          </a:xfrm>
        </p:spPr>
        <p:txBody>
          <a:bodyPr>
            <a:normAutofit/>
          </a:bodyPr>
          <a:lstStyle/>
          <a:p>
            <a:pPr>
              <a:lnSpc>
                <a:spcPct val="100000"/>
              </a:lnSpc>
            </a:pPr>
            <a:r>
              <a:rPr lang="en-GB" cap="none"/>
              <a:t>Transforming Textiles</a:t>
            </a:r>
            <a:endParaRPr lang="en-GB" dirty="0"/>
          </a:p>
        </p:txBody>
      </p:sp>
      <p:sp>
        <p:nvSpPr>
          <p:cNvPr id="6" name="TextBox 5">
            <a:extLst>
              <a:ext uri="{FF2B5EF4-FFF2-40B4-BE49-F238E27FC236}">
                <a16:creationId xmlns:a16="http://schemas.microsoft.com/office/drawing/2014/main" id="{AFC0D51B-41EB-A4E1-009C-01904EDD9BF1}"/>
              </a:ext>
            </a:extLst>
          </p:cNvPr>
          <p:cNvSpPr txBox="1"/>
          <p:nvPr/>
        </p:nvSpPr>
        <p:spPr>
          <a:xfrm>
            <a:off x="225897" y="5971091"/>
            <a:ext cx="11727564" cy="707886"/>
          </a:xfrm>
          <a:prstGeom prst="rect">
            <a:avLst/>
          </a:prstGeom>
          <a:solidFill>
            <a:schemeClr val="tx2"/>
          </a:solidFill>
          <a:ln>
            <a:noFill/>
          </a:ln>
        </p:spPr>
        <p:txBody>
          <a:bodyPr wrap="square" lIns="91440" tIns="45720" rIns="91440" bIns="45720" rtlCol="0" anchor="t">
            <a:spAutoFit/>
          </a:bodyPr>
          <a:lstStyle/>
          <a:p>
            <a:pPr algn="ctr"/>
            <a:r>
              <a:rPr lang="en-GB" sz="2000" dirty="0">
                <a:solidFill>
                  <a:schemeClr val="bg1"/>
                </a:solidFill>
              </a:rPr>
              <a:t>(above left) detail from </a:t>
            </a:r>
            <a:r>
              <a:rPr lang="en-GB" sz="2000" dirty="0">
                <a:solidFill>
                  <a:schemeClr val="bg1"/>
                </a:solidFill>
                <a:ea typeface="+mn-lt"/>
                <a:cs typeface="+mn-lt"/>
              </a:rPr>
              <a:t>Pieter Bruegel the Elder, </a:t>
            </a:r>
            <a:r>
              <a:rPr lang="en-GB" sz="2000" i="1" dirty="0">
                <a:solidFill>
                  <a:schemeClr val="bg1"/>
                </a:solidFill>
                <a:ea typeface="+mn-lt"/>
                <a:cs typeface="+mn-lt"/>
              </a:rPr>
              <a:t>Market and Washing Place in Flanders </a:t>
            </a:r>
            <a:r>
              <a:rPr lang="en-GB" sz="2000" dirty="0">
                <a:solidFill>
                  <a:schemeClr val="bg1"/>
                </a:solidFill>
                <a:ea typeface="+mn-lt"/>
                <a:cs typeface="+mn-lt"/>
              </a:rPr>
              <a:t>(c.1620), Museo Nationale del Prado. (above right) James Gillray, </a:t>
            </a:r>
            <a:r>
              <a:rPr lang="en-GB" sz="2000" i="1" dirty="0">
                <a:solidFill>
                  <a:schemeClr val="bg1"/>
                </a:solidFill>
                <a:ea typeface="+mn-lt"/>
                <a:cs typeface="+mn-lt"/>
              </a:rPr>
              <a:t>The Graces in a High Wind </a:t>
            </a:r>
            <a:r>
              <a:rPr lang="en-GB" sz="2000" dirty="0">
                <a:solidFill>
                  <a:schemeClr val="bg1"/>
                </a:solidFill>
                <a:ea typeface="+mn-lt"/>
                <a:cs typeface="+mn-lt"/>
              </a:rPr>
              <a:t>(1810), National Portrait Gallery</a:t>
            </a:r>
          </a:p>
        </p:txBody>
      </p:sp>
    </p:spTree>
    <p:extLst>
      <p:ext uri="{BB962C8B-B14F-4D97-AF65-F5344CB8AC3E}">
        <p14:creationId xmlns:p14="http://schemas.microsoft.com/office/powerpoint/2010/main" val="31173694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upload.wikimedia.org/wikipedia/commons/c/cd/Pieter_Bruegel_de_Oude_-_De_bruiloft_dans_%28Detroit%29.jpg">
            <a:extLst>
              <a:ext uri="{FF2B5EF4-FFF2-40B4-BE49-F238E27FC236}">
                <a16:creationId xmlns:a16="http://schemas.microsoft.com/office/drawing/2014/main" id="{7CA7F6A3-4E38-3514-1EB4-7986680C3EE8}"/>
              </a:ext>
            </a:extLst>
          </p:cNvPr>
          <p:cNvPicPr>
            <a:picLocks noChangeAspect="1"/>
          </p:cNvPicPr>
          <p:nvPr/>
        </p:nvPicPr>
        <p:blipFill>
          <a:blip r:embed="rId2"/>
          <a:srcRect l="21447" t="42349" r="57803" b="7303"/>
          <a:stretch/>
        </p:blipFill>
        <p:spPr>
          <a:xfrm>
            <a:off x="225897" y="1340735"/>
            <a:ext cx="2438399" cy="4515166"/>
          </a:xfrm>
          <a:prstGeom prst="rect">
            <a:avLst/>
          </a:prstGeom>
        </p:spPr>
      </p:pic>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7" y="238191"/>
            <a:ext cx="5340714" cy="948925"/>
          </a:xfrm>
        </p:spPr>
        <p:txBody>
          <a:bodyPr>
            <a:normAutofit/>
          </a:bodyPr>
          <a:lstStyle/>
          <a:p>
            <a:pPr>
              <a:lnSpc>
                <a:spcPct val="100000"/>
              </a:lnSpc>
            </a:pPr>
            <a:r>
              <a:rPr lang="en-GB" cap="none" dirty="0"/>
              <a:t>Transforming Textiles</a:t>
            </a:r>
            <a:endParaRPr lang="en-GB" dirty="0"/>
          </a:p>
        </p:txBody>
      </p:sp>
      <p:sp>
        <p:nvSpPr>
          <p:cNvPr id="3" name="Subtitle 2">
            <a:extLst>
              <a:ext uri="{FF2B5EF4-FFF2-40B4-BE49-F238E27FC236}">
                <a16:creationId xmlns:a16="http://schemas.microsoft.com/office/drawing/2014/main" id="{6BB47414-0E28-5AFA-46ED-61C95B3F24E0}"/>
              </a:ext>
            </a:extLst>
          </p:cNvPr>
          <p:cNvSpPr txBox="1">
            <a:spLocks/>
          </p:cNvSpPr>
          <p:nvPr/>
        </p:nvSpPr>
        <p:spPr>
          <a:xfrm>
            <a:off x="0" y="5844303"/>
            <a:ext cx="6280455" cy="948925"/>
          </a:xfrm>
          <a:prstGeom prst="rect">
            <a:avLst/>
          </a:prstGeom>
          <a:noFill/>
        </p:spPr>
        <p:txBody>
          <a:bodyPr vert="horz" lIns="91440" tIns="45720" rIns="91440" bIns="45720" rtlCol="0">
            <a:normAutofit fontScale="85000" lnSpcReduction="1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nSpc>
                <a:spcPct val="120000"/>
              </a:lnSpc>
              <a:spcBef>
                <a:spcPts val="0"/>
              </a:spcBef>
            </a:pPr>
            <a:r>
              <a:rPr lang="en-GB" sz="2800" dirty="0"/>
              <a:t>Consumer Culture</a:t>
            </a:r>
          </a:p>
          <a:p>
            <a:pPr>
              <a:lnSpc>
                <a:spcPct val="120000"/>
              </a:lnSpc>
              <a:spcBef>
                <a:spcPts val="0"/>
              </a:spcBef>
              <a:spcAft>
                <a:spcPts val="600"/>
              </a:spcAft>
            </a:pPr>
            <a:r>
              <a:rPr lang="en-GB" sz="2800" dirty="0"/>
              <a:t>e.g. Maxine Berg, Nancy Cox, Claire Walsh etc.</a:t>
            </a:r>
          </a:p>
        </p:txBody>
      </p:sp>
      <p:pic>
        <p:nvPicPr>
          <p:cNvPr id="1026" name="Picture 2">
            <a:extLst>
              <a:ext uri="{FF2B5EF4-FFF2-40B4-BE49-F238E27FC236}">
                <a16:creationId xmlns:a16="http://schemas.microsoft.com/office/drawing/2014/main" id="{B4FC03D0-C43D-39B2-0035-99E00744450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029" t="3473" r="15751"/>
          <a:stretch/>
        </p:blipFill>
        <p:spPr bwMode="auto">
          <a:xfrm>
            <a:off x="2664296" y="1340734"/>
            <a:ext cx="2465253" cy="4515165"/>
          </a:xfrm>
          <a:prstGeom prst="rect">
            <a:avLst/>
          </a:prstGeom>
          <a:noFill/>
          <a:extLst>
            <a:ext uri="{909E8E84-426E-40DD-AFC4-6F175D3DCCD1}">
              <a14:hiddenFill xmlns:a14="http://schemas.microsoft.com/office/drawing/2010/main">
                <a:solidFill>
                  <a:srgbClr val="FFFFFF"/>
                </a:solidFill>
              </a14:hiddenFill>
            </a:ext>
          </a:extLst>
        </p:spPr>
      </p:pic>
      <p:sp>
        <p:nvSpPr>
          <p:cNvPr id="10" name="Arrow: Right 9">
            <a:extLst>
              <a:ext uri="{FF2B5EF4-FFF2-40B4-BE49-F238E27FC236}">
                <a16:creationId xmlns:a16="http://schemas.microsoft.com/office/drawing/2014/main" id="{58020E07-273A-E125-B5D8-7F3541605828}"/>
              </a:ext>
            </a:extLst>
          </p:cNvPr>
          <p:cNvSpPr/>
          <p:nvPr/>
        </p:nvSpPr>
        <p:spPr>
          <a:xfrm>
            <a:off x="5178563" y="2881476"/>
            <a:ext cx="834887" cy="11529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A yellow dress on a mannequin&#10;&#10;Description automatically generated">
            <a:extLst>
              <a:ext uri="{FF2B5EF4-FFF2-40B4-BE49-F238E27FC236}">
                <a16:creationId xmlns:a16="http://schemas.microsoft.com/office/drawing/2014/main" id="{4D20D10B-00E8-A6A4-BDE2-DAD4E06F887C}"/>
              </a:ext>
            </a:extLst>
          </p:cNvPr>
          <p:cNvPicPr>
            <a:picLocks noChangeAspect="1"/>
          </p:cNvPicPr>
          <p:nvPr/>
        </p:nvPicPr>
        <p:blipFill>
          <a:blip r:embed="rId4">
            <a:extLst>
              <a:ext uri="{28A0092B-C50C-407E-A947-70E740481C1C}">
                <a14:useLocalDpi xmlns:a14="http://schemas.microsoft.com/office/drawing/2010/main" val="0"/>
              </a:ext>
            </a:extLst>
          </a:blip>
          <a:srcRect l="19822" t="3293" r="24215" b="10581"/>
          <a:stretch/>
        </p:blipFill>
        <p:spPr>
          <a:xfrm>
            <a:off x="6116748" y="0"/>
            <a:ext cx="3709306" cy="6857999"/>
          </a:xfrm>
          <a:prstGeom prst="rect">
            <a:avLst/>
          </a:prstGeom>
        </p:spPr>
      </p:pic>
      <p:sp>
        <p:nvSpPr>
          <p:cNvPr id="13" name="Subtitle 2">
            <a:extLst>
              <a:ext uri="{FF2B5EF4-FFF2-40B4-BE49-F238E27FC236}">
                <a16:creationId xmlns:a16="http://schemas.microsoft.com/office/drawing/2014/main" id="{1F7C6AF3-4EEF-5101-628D-FC07946A5891}"/>
              </a:ext>
            </a:extLst>
          </p:cNvPr>
          <p:cNvSpPr txBox="1">
            <a:spLocks/>
          </p:cNvSpPr>
          <p:nvPr/>
        </p:nvSpPr>
        <p:spPr>
          <a:xfrm>
            <a:off x="9939130" y="632626"/>
            <a:ext cx="1872220" cy="5569391"/>
          </a:xfrm>
          <a:prstGeom prst="rect">
            <a:avLst/>
          </a:prstGeom>
          <a:noFill/>
        </p:spPr>
        <p:txBody>
          <a:bodyPr vert="horz" lIns="91440" tIns="45720" rIns="91440" bIns="45720" rtlCol="0">
            <a:normAutofit fontScale="925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gn="l"/>
            <a:r>
              <a:rPr lang="en-GB" sz="2800" dirty="0"/>
              <a:t>Dress, made 1780-1785</a:t>
            </a:r>
          </a:p>
          <a:p>
            <a:pPr algn="l"/>
            <a:r>
              <a:rPr lang="en-GB" sz="2800" dirty="0"/>
              <a:t>Cotton, block-printed and lined with linen</a:t>
            </a:r>
          </a:p>
          <a:p>
            <a:pPr algn="l"/>
            <a:r>
              <a:rPr lang="en-GB" sz="2800" dirty="0"/>
              <a:t>Made in England</a:t>
            </a:r>
          </a:p>
          <a:p>
            <a:pPr algn="l"/>
            <a:r>
              <a:rPr lang="en-GB" sz="2800" dirty="0"/>
              <a:t>Could be informal wear for the wealthy, or Sunday Best for working class.</a:t>
            </a:r>
          </a:p>
        </p:txBody>
      </p:sp>
    </p:spTree>
    <p:extLst>
      <p:ext uri="{BB962C8B-B14F-4D97-AF65-F5344CB8AC3E}">
        <p14:creationId xmlns:p14="http://schemas.microsoft.com/office/powerpoint/2010/main" val="24766060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7" y="238191"/>
            <a:ext cx="3864840" cy="948925"/>
          </a:xfrm>
        </p:spPr>
        <p:txBody>
          <a:bodyPr>
            <a:normAutofit/>
          </a:bodyPr>
          <a:lstStyle/>
          <a:p>
            <a:pPr>
              <a:lnSpc>
                <a:spcPct val="100000"/>
              </a:lnSpc>
            </a:pPr>
            <a:r>
              <a:rPr lang="en-GB" cap="none" dirty="0"/>
              <a:t>Proliferation</a:t>
            </a:r>
            <a:endParaRPr lang="en-GB" dirty="0"/>
          </a:p>
        </p:txBody>
      </p:sp>
      <p:pic>
        <p:nvPicPr>
          <p:cNvPr id="5" name="Picture 4">
            <a:extLst>
              <a:ext uri="{FF2B5EF4-FFF2-40B4-BE49-F238E27FC236}">
                <a16:creationId xmlns:a16="http://schemas.microsoft.com/office/drawing/2014/main" id="{C434EEAD-3979-88CD-C0A0-557A74EEA4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3764" y="0"/>
            <a:ext cx="702945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a:extLst>
              <a:ext uri="{FF2B5EF4-FFF2-40B4-BE49-F238E27FC236}">
                <a16:creationId xmlns:a16="http://schemas.microsoft.com/office/drawing/2014/main" id="{EA97C4C1-A6CE-ABD3-05F3-4474670C64B2}"/>
              </a:ext>
            </a:extLst>
          </p:cNvPr>
          <p:cNvSpPr txBox="1">
            <a:spLocks/>
          </p:cNvSpPr>
          <p:nvPr/>
        </p:nvSpPr>
        <p:spPr>
          <a:xfrm>
            <a:off x="225897" y="1425306"/>
            <a:ext cx="4699029" cy="1157473"/>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r>
              <a:rPr lang="en-GB" sz="2800" dirty="0"/>
              <a:t>London Foundling Hospital  token, 1759</a:t>
            </a:r>
          </a:p>
        </p:txBody>
      </p:sp>
    </p:spTree>
    <p:extLst>
      <p:ext uri="{BB962C8B-B14F-4D97-AF65-F5344CB8AC3E}">
        <p14:creationId xmlns:p14="http://schemas.microsoft.com/office/powerpoint/2010/main" val="6281168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7" y="238191"/>
            <a:ext cx="5483484" cy="948925"/>
          </a:xfrm>
        </p:spPr>
        <p:txBody>
          <a:bodyPr>
            <a:normAutofit/>
          </a:bodyPr>
          <a:lstStyle/>
          <a:p>
            <a:pPr>
              <a:lnSpc>
                <a:spcPct val="100000"/>
              </a:lnSpc>
            </a:pPr>
            <a:r>
              <a:rPr lang="en-GB" cap="none" dirty="0"/>
              <a:t>Industrial Innovation</a:t>
            </a:r>
            <a:endParaRPr lang="en-GB" dirty="0"/>
          </a:p>
        </p:txBody>
      </p:sp>
      <p:sp>
        <p:nvSpPr>
          <p:cNvPr id="7" name="Subtitle 2">
            <a:extLst>
              <a:ext uri="{FF2B5EF4-FFF2-40B4-BE49-F238E27FC236}">
                <a16:creationId xmlns:a16="http://schemas.microsoft.com/office/drawing/2014/main" id="{EA97C4C1-A6CE-ABD3-05F3-4474670C64B2}"/>
              </a:ext>
            </a:extLst>
          </p:cNvPr>
          <p:cNvSpPr txBox="1">
            <a:spLocks/>
          </p:cNvSpPr>
          <p:nvPr/>
        </p:nvSpPr>
        <p:spPr>
          <a:xfrm>
            <a:off x="5935580" y="712653"/>
            <a:ext cx="6030524" cy="5415431"/>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r>
              <a:rPr lang="en-GB" sz="2800" dirty="0"/>
              <a:t>‘The East India trade changed both the industrial and the cultural environment of Europe, altering forever Western decor and Western dress, while setting the model to be followed by later industries. Material culture was transformed in the process.’</a:t>
            </a:r>
          </a:p>
          <a:p>
            <a:r>
              <a:rPr lang="en-GB" sz="2400" dirty="0"/>
              <a:t>- Beverly Lemire, ‘Fashioning Cottons: Asian Trade, Domestic Industry and Consumer Demand, 1660-1780’, in </a:t>
            </a:r>
            <a:r>
              <a:rPr lang="en-GB" sz="2400" i="1" dirty="0"/>
              <a:t>The Fashion History Reader: Global Perspectives, </a:t>
            </a:r>
            <a:r>
              <a:rPr lang="en-GB" sz="2400" dirty="0"/>
              <a:t>ed. by Giorgio </a:t>
            </a:r>
            <a:r>
              <a:rPr lang="en-GB" sz="2400" dirty="0" err="1"/>
              <a:t>Riello</a:t>
            </a:r>
            <a:r>
              <a:rPr lang="en-GB" sz="2400" dirty="0"/>
              <a:t> and Peter McNeil, (New York, 2010), 210. </a:t>
            </a:r>
          </a:p>
        </p:txBody>
      </p:sp>
      <p:pic>
        <p:nvPicPr>
          <p:cNvPr id="3" name="Picture 2">
            <a:extLst>
              <a:ext uri="{FF2B5EF4-FFF2-40B4-BE49-F238E27FC236}">
                <a16:creationId xmlns:a16="http://schemas.microsoft.com/office/drawing/2014/main" id="{C8D6D44A-5D1D-8581-C4A3-A4BBE04CF5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896" y="1473433"/>
            <a:ext cx="5483485" cy="3948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0844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225897" y="238190"/>
            <a:ext cx="4007912" cy="1590609"/>
          </a:xfrm>
        </p:spPr>
        <p:txBody>
          <a:bodyPr>
            <a:normAutofit fontScale="90000"/>
          </a:bodyPr>
          <a:lstStyle/>
          <a:p>
            <a:pPr>
              <a:lnSpc>
                <a:spcPct val="100000"/>
              </a:lnSpc>
            </a:pPr>
            <a:r>
              <a:rPr lang="en-GB" cap="none" dirty="0"/>
              <a:t>An Anxious World of Goods</a:t>
            </a:r>
            <a:endParaRPr lang="en-GB" dirty="0"/>
          </a:p>
        </p:txBody>
      </p:sp>
      <p:sp>
        <p:nvSpPr>
          <p:cNvPr id="7" name="Subtitle 2">
            <a:extLst>
              <a:ext uri="{FF2B5EF4-FFF2-40B4-BE49-F238E27FC236}">
                <a16:creationId xmlns:a16="http://schemas.microsoft.com/office/drawing/2014/main" id="{EA97C4C1-A6CE-ABD3-05F3-4474670C64B2}"/>
              </a:ext>
            </a:extLst>
          </p:cNvPr>
          <p:cNvSpPr txBox="1">
            <a:spLocks/>
          </p:cNvSpPr>
          <p:nvPr/>
        </p:nvSpPr>
        <p:spPr>
          <a:xfrm>
            <a:off x="4780547" y="497306"/>
            <a:ext cx="7185556" cy="5951620"/>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r>
              <a:rPr lang="en-GB" sz="2800" dirty="0"/>
              <a:t>Men went clothed in ‘the same colour that the sheep bore them’,</a:t>
            </a:r>
          </a:p>
          <a:p>
            <a:pPr>
              <a:spcBef>
                <a:spcPts val="0"/>
              </a:spcBef>
            </a:pPr>
            <a:r>
              <a:rPr lang="en-GB" sz="2800" dirty="0"/>
              <a:t>‘men were stronger than we, healthfuller, fairer complexioned, longer living, and finally, ten times harder than we, and able to bear out any sorrow or pains whatsoever. For be sure this pampering of our bodies, makes them weaker, tenderer, and </a:t>
            </a:r>
            <a:r>
              <a:rPr lang="en-GB" sz="2800" dirty="0" err="1"/>
              <a:t>nesher</a:t>
            </a:r>
            <a:r>
              <a:rPr lang="en-GB" sz="2800" dirty="0"/>
              <a:t>, than otherwise they would be if they were used to hardness and more subject to receive any kind of infection or malady.  And rather abbreviate our days by many years’</a:t>
            </a:r>
          </a:p>
          <a:p>
            <a:r>
              <a:rPr lang="en-GB" sz="2400" dirty="0"/>
              <a:t>- Phillip </a:t>
            </a:r>
            <a:r>
              <a:rPr lang="en-GB" sz="2400" dirty="0" err="1"/>
              <a:t>Stubbes</a:t>
            </a:r>
            <a:r>
              <a:rPr lang="en-GB" sz="2400" dirty="0"/>
              <a:t>, </a:t>
            </a:r>
            <a:r>
              <a:rPr lang="en-GB" sz="2400" i="1" dirty="0"/>
              <a:t>The </a:t>
            </a:r>
            <a:r>
              <a:rPr lang="en-GB" sz="2400" i="1" dirty="0" err="1"/>
              <a:t>Anatomie</a:t>
            </a:r>
            <a:r>
              <a:rPr lang="en-GB" sz="2400" i="1" dirty="0"/>
              <a:t> of Abuses </a:t>
            </a:r>
            <a:r>
              <a:rPr lang="en-GB" sz="2400" dirty="0"/>
              <a:t>(London, 1583).</a:t>
            </a:r>
          </a:p>
        </p:txBody>
      </p:sp>
      <p:sp>
        <p:nvSpPr>
          <p:cNvPr id="4" name="Subtitle 2">
            <a:extLst>
              <a:ext uri="{FF2B5EF4-FFF2-40B4-BE49-F238E27FC236}">
                <a16:creationId xmlns:a16="http://schemas.microsoft.com/office/drawing/2014/main" id="{081871F7-B00A-90B5-5403-984576208ECB}"/>
              </a:ext>
            </a:extLst>
          </p:cNvPr>
          <p:cNvSpPr txBox="1">
            <a:spLocks/>
          </p:cNvSpPr>
          <p:nvPr/>
        </p:nvSpPr>
        <p:spPr>
          <a:xfrm>
            <a:off x="225897" y="1965158"/>
            <a:ext cx="4554650" cy="5582651"/>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r>
              <a:rPr lang="en-GB" sz="2800" dirty="0"/>
              <a:t>‘Since our Wealth has </a:t>
            </a:r>
            <a:r>
              <a:rPr lang="en-GB" sz="2800" dirty="0" err="1"/>
              <a:t>increas’d</a:t>
            </a:r>
            <a:r>
              <a:rPr lang="en-GB" sz="2800" dirty="0"/>
              <a:t> and our Navigation has been extended, we have </a:t>
            </a:r>
            <a:r>
              <a:rPr lang="en-GB" sz="2800" dirty="0" err="1"/>
              <a:t>ransack’d</a:t>
            </a:r>
            <a:r>
              <a:rPr lang="en-GB" sz="2800" dirty="0"/>
              <a:t> all parts of the Globe to bring together its whole Stock of Material for Riot, Luxury, and to provoke Excess.’</a:t>
            </a:r>
          </a:p>
          <a:p>
            <a:r>
              <a:rPr lang="en-GB" sz="2400" dirty="0"/>
              <a:t>- George Cheyne, </a:t>
            </a:r>
            <a:r>
              <a:rPr lang="en-GB" sz="2400" i="1" dirty="0"/>
              <a:t>The English Malady</a:t>
            </a:r>
            <a:r>
              <a:rPr lang="en-GB" sz="2400" dirty="0"/>
              <a:t>(London, 1733), 49-50.</a:t>
            </a:r>
          </a:p>
        </p:txBody>
      </p:sp>
    </p:spTree>
    <p:extLst>
      <p:ext uri="{BB962C8B-B14F-4D97-AF65-F5344CB8AC3E}">
        <p14:creationId xmlns:p14="http://schemas.microsoft.com/office/powerpoint/2010/main" val="2806373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A Cottage Interior: An Old Woman Preparing Tea top image">
            <a:extLst>
              <a:ext uri="{FF2B5EF4-FFF2-40B4-BE49-F238E27FC236}">
                <a16:creationId xmlns:a16="http://schemas.microsoft.com/office/drawing/2014/main" id="{B92234DA-0329-3AA5-74A0-07A3D369BA20}"/>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25000"/>
                    </a14:imgEffect>
                    <a14:imgEffect>
                      <a14:brightnessContrast bright="20000"/>
                    </a14:imgEffect>
                  </a14:imgLayer>
                </a14:imgProps>
              </a:ext>
              <a:ext uri="{28A0092B-C50C-407E-A947-70E740481C1C}">
                <a14:useLocalDpi xmlns:a14="http://schemas.microsoft.com/office/drawing/2010/main" val="0"/>
              </a:ext>
            </a:extLst>
          </a:blip>
          <a:srcRect l="3072" t="23062" r="50000" b="141"/>
          <a:stretch/>
        </p:blipFill>
        <p:spPr bwMode="auto">
          <a:xfrm>
            <a:off x="-1" y="0"/>
            <a:ext cx="5037539" cy="6841958"/>
          </a:xfrm>
          <a:prstGeom prst="rect">
            <a:avLst/>
          </a:prstGeom>
          <a:noFill/>
          <a:extLst>
            <a:ext uri="{909E8E84-426E-40DD-AFC4-6F175D3DCCD1}">
              <a14:hiddenFill xmlns:a14="http://schemas.microsoft.com/office/drawing/2010/main">
                <a:solidFill>
                  <a:srgbClr val="FFFFFF"/>
                </a:solidFill>
              </a14:hiddenFill>
            </a:ext>
          </a:extLst>
        </p:spPr>
      </p:pic>
      <p:sp>
        <p:nvSpPr>
          <p:cNvPr id="6" name="Subtitle 2">
            <a:extLst>
              <a:ext uri="{FF2B5EF4-FFF2-40B4-BE49-F238E27FC236}">
                <a16:creationId xmlns:a16="http://schemas.microsoft.com/office/drawing/2014/main" id="{69050455-E663-43E3-B8C2-DCE25CC9C32E}"/>
              </a:ext>
            </a:extLst>
          </p:cNvPr>
          <p:cNvSpPr txBox="1">
            <a:spLocks/>
          </p:cNvSpPr>
          <p:nvPr/>
        </p:nvSpPr>
        <p:spPr>
          <a:xfrm>
            <a:off x="5117432" y="288757"/>
            <a:ext cx="6787816" cy="6537159"/>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marL="285750" indent="-285750" algn="l">
              <a:spcBef>
                <a:spcPts val="0"/>
              </a:spcBef>
              <a:spcAft>
                <a:spcPts val="600"/>
              </a:spcAft>
              <a:buClr>
                <a:schemeClr val="accent1">
                  <a:lumMod val="20000"/>
                  <a:lumOff val="80000"/>
                </a:schemeClr>
              </a:buClr>
              <a:buFont typeface="Arial" panose="020B0604020202020204" pitchFamily="34" charset="0"/>
              <a:buChar char="•"/>
            </a:pPr>
            <a:r>
              <a:rPr lang="en-GB" sz="2800" dirty="0">
                <a:solidFill>
                  <a:schemeClr val="tx1"/>
                </a:solidFill>
              </a:rPr>
              <a:t>Material Culture can improve understanding of micro- and macro-scale historical problems.</a:t>
            </a:r>
          </a:p>
          <a:p>
            <a:pPr marL="285750" indent="-285750" algn="l">
              <a:spcBef>
                <a:spcPts val="0"/>
              </a:spcBef>
              <a:spcAft>
                <a:spcPts val="600"/>
              </a:spcAft>
              <a:buClr>
                <a:schemeClr val="accent1">
                  <a:lumMod val="20000"/>
                  <a:lumOff val="80000"/>
                </a:schemeClr>
              </a:buClr>
              <a:buFont typeface="Arial" panose="020B0604020202020204" pitchFamily="34" charset="0"/>
              <a:buChar char="•"/>
            </a:pPr>
            <a:r>
              <a:rPr lang="en-GB" sz="2800" dirty="0">
                <a:solidFill>
                  <a:schemeClr val="tx1"/>
                </a:solidFill>
              </a:rPr>
              <a:t>Unprecedented increase in global trade and interaction. More access to global goods.</a:t>
            </a:r>
          </a:p>
          <a:p>
            <a:pPr marL="285750" indent="-285750" algn="l">
              <a:spcBef>
                <a:spcPts val="0"/>
              </a:spcBef>
              <a:spcAft>
                <a:spcPts val="600"/>
              </a:spcAft>
              <a:buClr>
                <a:schemeClr val="accent1">
                  <a:lumMod val="20000"/>
                  <a:lumOff val="80000"/>
                </a:schemeClr>
              </a:buClr>
              <a:buFont typeface="Arial" panose="020B0604020202020204" pitchFamily="34" charset="0"/>
              <a:buChar char="•"/>
            </a:pPr>
            <a:r>
              <a:rPr lang="en-GB" sz="2800" dirty="0">
                <a:solidFill>
                  <a:schemeClr val="tx1"/>
                </a:solidFill>
              </a:rPr>
              <a:t>Fundamental shifts in how goods produced and circulated, with long-term impacts.</a:t>
            </a:r>
          </a:p>
          <a:p>
            <a:pPr marL="285750" indent="-285750" algn="l">
              <a:spcBef>
                <a:spcPts val="0"/>
              </a:spcBef>
              <a:spcAft>
                <a:spcPts val="600"/>
              </a:spcAft>
              <a:buClr>
                <a:schemeClr val="accent1">
                  <a:lumMod val="20000"/>
                  <a:lumOff val="80000"/>
                </a:schemeClr>
              </a:buClr>
              <a:buFont typeface="Arial" panose="020B0604020202020204" pitchFamily="34" charset="0"/>
              <a:buChar char="•"/>
            </a:pPr>
            <a:r>
              <a:rPr lang="en-GB" sz="2800" dirty="0">
                <a:solidFill>
                  <a:schemeClr val="tx1"/>
                </a:solidFill>
              </a:rPr>
              <a:t>Important to think how and why material things become integrated into society and culture – this can restore significance of Indigenous and African knowledge to history.</a:t>
            </a:r>
          </a:p>
          <a:p>
            <a:pPr marL="285750" indent="-285750" algn="l">
              <a:spcBef>
                <a:spcPts val="0"/>
              </a:spcBef>
              <a:spcAft>
                <a:spcPts val="600"/>
              </a:spcAft>
              <a:buClr>
                <a:schemeClr val="accent1">
                  <a:lumMod val="20000"/>
                  <a:lumOff val="80000"/>
                </a:schemeClr>
              </a:buClr>
              <a:buFont typeface="Arial" panose="020B0604020202020204" pitchFamily="34" charset="0"/>
              <a:buChar char="•"/>
            </a:pPr>
            <a:r>
              <a:rPr lang="en-GB" sz="2800" dirty="0">
                <a:solidFill>
                  <a:schemeClr val="tx1"/>
                </a:solidFill>
              </a:rPr>
              <a:t>Global context – challenges Western Exceptionalism.</a:t>
            </a:r>
          </a:p>
        </p:txBody>
      </p:sp>
    </p:spTree>
    <p:extLst>
      <p:ext uri="{BB962C8B-B14F-4D97-AF65-F5344CB8AC3E}">
        <p14:creationId xmlns:p14="http://schemas.microsoft.com/office/powerpoint/2010/main" val="2665121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upload.wikimedia.org/wikipedia/commons/thumb/9/9c/16th_century_Portuguese_Spanish_trade_routes.png/1920px-16th_century_Portuguese_Spanish_trade_routes.png">
            <a:extLst>
              <a:ext uri="{FF2B5EF4-FFF2-40B4-BE49-F238E27FC236}">
                <a16:creationId xmlns:a16="http://schemas.microsoft.com/office/drawing/2014/main" id="{82343320-16AC-4150-B791-6FFCF6CA82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101" r="5232" b="-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6" name="Subtitle 2">
            <a:extLst>
              <a:ext uri="{FF2B5EF4-FFF2-40B4-BE49-F238E27FC236}">
                <a16:creationId xmlns:a16="http://schemas.microsoft.com/office/drawing/2014/main" id="{94C4AC7D-A35A-48CF-A3E0-2FF92C123676}"/>
              </a:ext>
            </a:extLst>
          </p:cNvPr>
          <p:cNvSpPr txBox="1">
            <a:spLocks/>
          </p:cNvSpPr>
          <p:nvPr/>
        </p:nvSpPr>
        <p:spPr>
          <a:xfrm>
            <a:off x="2184400" y="5727700"/>
            <a:ext cx="10109200" cy="1092200"/>
          </a:xfrm>
          <a:prstGeom prst="rect">
            <a:avLst/>
          </a:prstGeom>
          <a:noFill/>
        </p:spPr>
        <p:txBody>
          <a:bodyPr vert="horz" lIns="91440" tIns="45720" rIns="91440" bIns="45720" rtlCol="0">
            <a:no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gn="l"/>
            <a:r>
              <a:rPr lang="en-GB" sz="1800" b="1" dirty="0">
                <a:latin typeface="Arial" panose="020B0604020202020204" pitchFamily="34" charset="0"/>
                <a:cs typeface="Arial" panose="020B0604020202020204" pitchFamily="34" charset="0"/>
              </a:rPr>
              <a:t>Blue Lines = Portuguese trade routes established after Vasco de Gama’s voyage of 1498</a:t>
            </a:r>
          </a:p>
          <a:p>
            <a:pPr algn="l"/>
            <a:r>
              <a:rPr lang="en-GB" sz="1800" b="1" dirty="0">
                <a:latin typeface="Arial" panose="020B0604020202020204" pitchFamily="34" charset="0"/>
                <a:cs typeface="Arial" panose="020B0604020202020204" pitchFamily="34" charset="0"/>
              </a:rPr>
              <a:t>White Lines = rival Manila-Acapulco Galleons / Spanish Treasure Fleet established in 1568</a:t>
            </a:r>
          </a:p>
        </p:txBody>
      </p:sp>
      <p:sp>
        <p:nvSpPr>
          <p:cNvPr id="5" name="Oval 4">
            <a:extLst>
              <a:ext uri="{FF2B5EF4-FFF2-40B4-BE49-F238E27FC236}">
                <a16:creationId xmlns:a16="http://schemas.microsoft.com/office/drawing/2014/main" id="{431D3EDD-D12A-450E-9448-93ECA36EA09A}"/>
              </a:ext>
            </a:extLst>
          </p:cNvPr>
          <p:cNvSpPr/>
          <p:nvPr/>
        </p:nvSpPr>
        <p:spPr>
          <a:xfrm>
            <a:off x="6096000" y="1308100"/>
            <a:ext cx="108000" cy="108000"/>
          </a:xfrm>
          <a:prstGeom prst="ellipse">
            <a:avLst/>
          </a:prstGeom>
          <a:solidFill>
            <a:srgbClr val="FF0000"/>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A2E68B67-AF42-40BB-B661-094E5926A6C5}"/>
              </a:ext>
            </a:extLst>
          </p:cNvPr>
          <p:cNvCxnSpPr>
            <a:cxnSpLocks/>
          </p:cNvCxnSpPr>
          <p:nvPr/>
        </p:nvCxnSpPr>
        <p:spPr>
          <a:xfrm flipH="1">
            <a:off x="6204000" y="723900"/>
            <a:ext cx="412700" cy="676300"/>
          </a:xfrm>
          <a:prstGeom prst="straightConnector1">
            <a:avLst/>
          </a:prstGeom>
          <a:ln w="76200">
            <a:solidFill>
              <a:schemeClr val="bg1"/>
            </a:solidFill>
            <a:tailEnd type="triangle"/>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292BADCC-FD0A-408D-AE84-10C48D6D730E}"/>
              </a:ext>
            </a:extLst>
          </p:cNvPr>
          <p:cNvSpPr txBox="1"/>
          <p:nvPr/>
        </p:nvSpPr>
        <p:spPr>
          <a:xfrm>
            <a:off x="6521500" y="489570"/>
            <a:ext cx="2025600" cy="923330"/>
          </a:xfrm>
          <a:prstGeom prst="rect">
            <a:avLst/>
          </a:prstGeom>
          <a:solidFill>
            <a:schemeClr val="tx2"/>
          </a:solidFill>
          <a:ln>
            <a:solidFill>
              <a:schemeClr val="bg1"/>
            </a:solidFill>
          </a:ln>
        </p:spPr>
        <p:txBody>
          <a:bodyPr wrap="square" rtlCol="0">
            <a:spAutoFit/>
          </a:bodyPr>
          <a:lstStyle/>
          <a:p>
            <a:r>
              <a:rPr lang="en-GB" b="1" dirty="0">
                <a:solidFill>
                  <a:schemeClr val="bg1"/>
                </a:solidFill>
                <a:latin typeface="Arial" panose="020B0604020202020204" pitchFamily="34" charset="0"/>
                <a:cs typeface="Arial" panose="020B0604020202020204" pitchFamily="34" charset="0"/>
              </a:rPr>
              <a:t>Constantinople:</a:t>
            </a:r>
            <a:endParaRPr lang="en-GB" dirty="0">
              <a:solidFill>
                <a:schemeClr val="bg1"/>
              </a:solidFill>
              <a:latin typeface="Arial" panose="020B0604020202020204" pitchFamily="34" charset="0"/>
              <a:cs typeface="Arial" panose="020B0604020202020204" pitchFamily="34" charset="0"/>
            </a:endParaRPr>
          </a:p>
          <a:p>
            <a:r>
              <a:rPr lang="en-GB" dirty="0">
                <a:solidFill>
                  <a:schemeClr val="bg1"/>
                </a:solidFill>
                <a:latin typeface="Arial" panose="020B0604020202020204" pitchFamily="34" charset="0"/>
                <a:cs typeface="Arial" panose="020B0604020202020204" pitchFamily="34" charset="0"/>
              </a:rPr>
              <a:t>Conquered by Ottomans 1453 </a:t>
            </a:r>
          </a:p>
        </p:txBody>
      </p:sp>
    </p:spTree>
    <p:extLst>
      <p:ext uri="{BB962C8B-B14F-4D97-AF65-F5344CB8AC3E}">
        <p14:creationId xmlns:p14="http://schemas.microsoft.com/office/powerpoint/2010/main" val="801059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2">
            <a:extLst>
              <a:ext uri="{FF2B5EF4-FFF2-40B4-BE49-F238E27FC236}">
                <a16:creationId xmlns:a16="http://schemas.microsoft.com/office/drawing/2014/main" id="{854DBF0D-C1CF-40DF-8692-FA86BB970D59}"/>
              </a:ext>
            </a:extLst>
          </p:cNvPr>
          <p:cNvSpPr txBox="1">
            <a:spLocks/>
          </p:cNvSpPr>
          <p:nvPr/>
        </p:nvSpPr>
        <p:spPr>
          <a:xfrm>
            <a:off x="977900" y="946150"/>
            <a:ext cx="10236200" cy="5435600"/>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buClr>
                <a:schemeClr val="accent1">
                  <a:lumMod val="20000"/>
                  <a:lumOff val="80000"/>
                </a:schemeClr>
              </a:buClr>
            </a:pPr>
            <a:r>
              <a:rPr lang="en-GB" sz="3200" b="1" dirty="0">
                <a:solidFill>
                  <a:schemeClr val="tx1"/>
                </a:solidFill>
              </a:rPr>
              <a:t>‘</a:t>
            </a:r>
            <a:r>
              <a:rPr lang="en-GB" sz="2800" b="1" dirty="0">
                <a:solidFill>
                  <a:schemeClr val="tx1"/>
                </a:solidFill>
              </a:rPr>
              <a:t>Dietary innovation, like dietary exoticism, put at risk the body accustomed to its usual and proper fare – the stuff that came off the land where the body itself lived and that was prepared as it was traditionally prepared.  The exotic might indeed have magical powers, but those powers could harm as well as nourish or cure.</a:t>
            </a:r>
            <a:r>
              <a:rPr lang="en-GB" sz="3200" b="1" dirty="0">
                <a:solidFill>
                  <a:schemeClr val="tx1"/>
                </a:solidFill>
              </a:rPr>
              <a:t>’</a:t>
            </a:r>
          </a:p>
          <a:p>
            <a:pPr>
              <a:buClr>
                <a:schemeClr val="accent1">
                  <a:lumMod val="20000"/>
                  <a:lumOff val="80000"/>
                </a:schemeClr>
              </a:buClr>
            </a:pPr>
            <a:endParaRPr lang="en-GB" sz="2800" dirty="0">
              <a:solidFill>
                <a:schemeClr val="tx1"/>
              </a:solidFill>
            </a:endParaRPr>
          </a:p>
          <a:p>
            <a:pPr>
              <a:buClr>
                <a:schemeClr val="accent1">
                  <a:lumMod val="20000"/>
                  <a:lumOff val="80000"/>
                </a:schemeClr>
              </a:buClr>
            </a:pPr>
            <a:r>
              <a:rPr lang="en-GB" sz="2800" dirty="0">
                <a:solidFill>
                  <a:schemeClr val="tx1"/>
                </a:solidFill>
              </a:rPr>
              <a:t>Steven </a:t>
            </a:r>
            <a:r>
              <a:rPr lang="en-GB" sz="2800" dirty="0" err="1">
                <a:solidFill>
                  <a:schemeClr val="tx1"/>
                </a:solidFill>
              </a:rPr>
              <a:t>Shapin</a:t>
            </a:r>
            <a:r>
              <a:rPr lang="en-GB" sz="2800" dirty="0">
                <a:solidFill>
                  <a:schemeClr val="tx1"/>
                </a:solidFill>
              </a:rPr>
              <a:t>, ‘You Are What You Eat: Historical Changes in Ideas About Food and Identity’, </a:t>
            </a:r>
            <a:r>
              <a:rPr lang="en-GB" sz="2800" i="1" dirty="0">
                <a:solidFill>
                  <a:schemeClr val="tx1"/>
                </a:solidFill>
              </a:rPr>
              <a:t>Historical Research, </a:t>
            </a:r>
            <a:r>
              <a:rPr lang="en-GB" sz="2800" dirty="0">
                <a:solidFill>
                  <a:schemeClr val="tx1"/>
                </a:solidFill>
              </a:rPr>
              <a:t>87.237 (2014), 377-392.</a:t>
            </a:r>
          </a:p>
        </p:txBody>
      </p:sp>
    </p:spTree>
    <p:extLst>
      <p:ext uri="{BB962C8B-B14F-4D97-AF65-F5344CB8AC3E}">
        <p14:creationId xmlns:p14="http://schemas.microsoft.com/office/powerpoint/2010/main" val="692020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5764133" y="219887"/>
            <a:ext cx="4880133" cy="992628"/>
          </a:xfrm>
        </p:spPr>
        <p:txBody>
          <a:bodyPr>
            <a:normAutofit/>
          </a:bodyPr>
          <a:lstStyle/>
          <a:p>
            <a:pPr>
              <a:lnSpc>
                <a:spcPct val="100000"/>
              </a:lnSpc>
            </a:pPr>
            <a:r>
              <a:rPr lang="en-GB" cap="none" dirty="0"/>
              <a:t>New World Foods</a:t>
            </a:r>
            <a:endParaRPr lang="en-GB" dirty="0"/>
          </a:p>
        </p:txBody>
      </p:sp>
      <p:pic>
        <p:nvPicPr>
          <p:cNvPr id="6" name="Picture 2" descr="https://iiif.wellcomecollection.org/image/L0064350.jpg/full/800,/0/default.jpg">
            <a:extLst>
              <a:ext uri="{FF2B5EF4-FFF2-40B4-BE49-F238E27FC236}">
                <a16:creationId xmlns:a16="http://schemas.microsoft.com/office/drawing/2014/main" id="{63EA15CB-31D4-4B4D-9DFF-C7330AD3444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867" t="4244" r="48969" b="12580"/>
          <a:stretch/>
        </p:blipFill>
        <p:spPr bwMode="auto">
          <a:xfrm>
            <a:off x="-1" y="0"/>
            <a:ext cx="4395537" cy="6935444"/>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a:extLst>
              <a:ext uri="{FF2B5EF4-FFF2-40B4-BE49-F238E27FC236}">
                <a16:creationId xmlns:a16="http://schemas.microsoft.com/office/drawing/2014/main" id="{9199F7BF-CF0D-47BC-9644-0787C744F404}"/>
              </a:ext>
            </a:extLst>
          </p:cNvPr>
          <p:cNvSpPr txBox="1">
            <a:spLocks/>
          </p:cNvSpPr>
          <p:nvPr/>
        </p:nvSpPr>
        <p:spPr>
          <a:xfrm>
            <a:off x="4411580" y="6101279"/>
            <a:ext cx="5194390" cy="584959"/>
          </a:xfrm>
          <a:prstGeom prst="rect">
            <a:avLst/>
          </a:prstGeom>
          <a:noFill/>
        </p:spPr>
        <p:txBody>
          <a:bodyPr vert="horz" lIns="91440" tIns="45720" rIns="91440" bIns="45720" rtlCol="0">
            <a:normAutofit fontScale="700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r>
              <a:rPr lang="en-GB" sz="2800" dirty="0"/>
              <a:t>(left) ‘Capsicum’ (chilli pepper), woodcut (1574), Wellcome Collection.</a:t>
            </a:r>
          </a:p>
        </p:txBody>
      </p:sp>
      <p:sp>
        <p:nvSpPr>
          <p:cNvPr id="3" name="Subtitle 2">
            <a:extLst>
              <a:ext uri="{FF2B5EF4-FFF2-40B4-BE49-F238E27FC236}">
                <a16:creationId xmlns:a16="http://schemas.microsoft.com/office/drawing/2014/main" id="{46549571-39D4-144D-92BC-40D244A86C59}"/>
              </a:ext>
            </a:extLst>
          </p:cNvPr>
          <p:cNvSpPr txBox="1">
            <a:spLocks/>
          </p:cNvSpPr>
          <p:nvPr/>
        </p:nvSpPr>
        <p:spPr>
          <a:xfrm>
            <a:off x="4876800" y="1475877"/>
            <a:ext cx="6769768" cy="4379492"/>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nSpc>
                <a:spcPct val="120000"/>
              </a:lnSpc>
              <a:buClr>
                <a:schemeClr val="accent1">
                  <a:lumMod val="20000"/>
                  <a:lumOff val="80000"/>
                </a:schemeClr>
              </a:buClr>
            </a:pPr>
            <a:r>
              <a:rPr lang="en-GB" sz="2400" dirty="0">
                <a:solidFill>
                  <a:schemeClr val="tx1"/>
                </a:solidFill>
              </a:rPr>
              <a:t>Analogy to “old world” products - assimilation into Europe’s medical and culinary frameworks e.g.</a:t>
            </a:r>
          </a:p>
          <a:p>
            <a:pPr marL="342900" indent="-342900" algn="l">
              <a:lnSpc>
                <a:spcPct val="120000"/>
              </a:lnSpc>
              <a:buClr>
                <a:schemeClr val="accent1">
                  <a:lumMod val="20000"/>
                  <a:lumOff val="80000"/>
                </a:schemeClr>
              </a:buClr>
              <a:buFont typeface="Arial" panose="020B0604020202020204" pitchFamily="34" charset="0"/>
              <a:buChar char="•"/>
            </a:pPr>
            <a:r>
              <a:rPr lang="en-GB" sz="2800" dirty="0">
                <a:solidFill>
                  <a:schemeClr val="tx1"/>
                </a:solidFill>
              </a:rPr>
              <a:t>Black Pepper: </a:t>
            </a:r>
            <a:r>
              <a:rPr lang="en-GB" sz="2500" dirty="0">
                <a:solidFill>
                  <a:schemeClr val="tx1"/>
                </a:solidFill>
              </a:rPr>
              <a:t>hot and dry, helps cure an increase of wet and cold humours in the body (Galenic medicine),</a:t>
            </a:r>
          </a:p>
          <a:p>
            <a:pPr marL="342900" indent="-342900" algn="l">
              <a:lnSpc>
                <a:spcPct val="120000"/>
              </a:lnSpc>
              <a:buClr>
                <a:schemeClr val="accent1">
                  <a:lumMod val="20000"/>
                  <a:lumOff val="80000"/>
                </a:schemeClr>
              </a:buClr>
              <a:buFont typeface="Arial" panose="020B0604020202020204" pitchFamily="34" charset="0"/>
              <a:buChar char="•"/>
            </a:pPr>
            <a:r>
              <a:rPr lang="en-GB" sz="2800" dirty="0">
                <a:solidFill>
                  <a:schemeClr val="tx1"/>
                </a:solidFill>
              </a:rPr>
              <a:t>Chilli Pepper: </a:t>
            </a:r>
            <a:r>
              <a:rPr lang="en-GB" sz="2500" dirty="0">
                <a:solidFill>
                  <a:schemeClr val="tx1"/>
                </a:solidFill>
              </a:rPr>
              <a:t>believed to be related to black pepper, and to have the same properties, can be grown locally and cheaply in Europe.</a:t>
            </a:r>
          </a:p>
        </p:txBody>
      </p:sp>
    </p:spTree>
    <p:extLst>
      <p:ext uri="{BB962C8B-B14F-4D97-AF65-F5344CB8AC3E}">
        <p14:creationId xmlns:p14="http://schemas.microsoft.com/office/powerpoint/2010/main" val="4019008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6071897" y="251969"/>
            <a:ext cx="4880133" cy="992628"/>
          </a:xfrm>
        </p:spPr>
        <p:txBody>
          <a:bodyPr>
            <a:normAutofit/>
          </a:bodyPr>
          <a:lstStyle/>
          <a:p>
            <a:pPr>
              <a:lnSpc>
                <a:spcPct val="100000"/>
              </a:lnSpc>
            </a:pPr>
            <a:r>
              <a:rPr lang="en-GB" cap="none" dirty="0"/>
              <a:t>New World Foods</a:t>
            </a:r>
            <a:endParaRPr lang="en-GB" dirty="0"/>
          </a:p>
        </p:txBody>
      </p:sp>
      <p:sp>
        <p:nvSpPr>
          <p:cNvPr id="5" name="Subtitle 2">
            <a:extLst>
              <a:ext uri="{FF2B5EF4-FFF2-40B4-BE49-F238E27FC236}">
                <a16:creationId xmlns:a16="http://schemas.microsoft.com/office/drawing/2014/main" id="{75813050-37F0-4C24-870A-A55AE47C58A5}"/>
              </a:ext>
            </a:extLst>
          </p:cNvPr>
          <p:cNvSpPr txBox="1">
            <a:spLocks/>
          </p:cNvSpPr>
          <p:nvPr/>
        </p:nvSpPr>
        <p:spPr>
          <a:xfrm>
            <a:off x="5067300" y="1390317"/>
            <a:ext cx="6934200" cy="3613483"/>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nSpc>
                <a:spcPct val="120000"/>
              </a:lnSpc>
            </a:pPr>
            <a:r>
              <a:rPr lang="en-GB" sz="2800" b="1" dirty="0"/>
              <a:t>Naturalising Turkeys</a:t>
            </a:r>
          </a:p>
          <a:p>
            <a:pPr marL="457200" indent="-457200" algn="l">
              <a:lnSpc>
                <a:spcPct val="120000"/>
              </a:lnSpc>
              <a:buFont typeface="Arial" panose="020B0604020202020204" pitchFamily="34" charset="0"/>
              <a:buChar char="•"/>
            </a:pPr>
            <a:r>
              <a:rPr lang="en-GB" sz="2800" dirty="0"/>
              <a:t>Quickly associated with guinea fowl and that bird’s superior characteristics: delicacy and ease of digestion.</a:t>
            </a:r>
          </a:p>
          <a:p>
            <a:pPr marL="457200" indent="-457200" algn="l">
              <a:lnSpc>
                <a:spcPct val="120000"/>
              </a:lnSpc>
              <a:buFont typeface="Arial" panose="020B0604020202020204" pitchFamily="34" charset="0"/>
              <a:buChar char="•"/>
            </a:pPr>
            <a:r>
              <a:rPr lang="en-GB" sz="2800" dirty="0"/>
              <a:t>Turkeys originally coveted objects of courtly exchange.</a:t>
            </a:r>
          </a:p>
          <a:p>
            <a:pPr>
              <a:lnSpc>
                <a:spcPct val="120000"/>
              </a:lnSpc>
            </a:pPr>
            <a:endParaRPr lang="en-GB" sz="2800" dirty="0"/>
          </a:p>
        </p:txBody>
      </p:sp>
      <p:sp>
        <p:nvSpPr>
          <p:cNvPr id="7" name="Subtitle 2">
            <a:extLst>
              <a:ext uri="{FF2B5EF4-FFF2-40B4-BE49-F238E27FC236}">
                <a16:creationId xmlns:a16="http://schemas.microsoft.com/office/drawing/2014/main" id="{9199F7BF-CF0D-47BC-9644-0787C744F404}"/>
              </a:ext>
            </a:extLst>
          </p:cNvPr>
          <p:cNvSpPr txBox="1">
            <a:spLocks/>
          </p:cNvSpPr>
          <p:nvPr/>
        </p:nvSpPr>
        <p:spPr>
          <a:xfrm>
            <a:off x="0" y="6448436"/>
            <a:ext cx="4938818" cy="536564"/>
          </a:xfrm>
          <a:prstGeom prst="rect">
            <a:avLst/>
          </a:prstGeom>
          <a:noFill/>
        </p:spPr>
        <p:txBody>
          <a:bodyPr vert="horz" lIns="91440" tIns="45720" rIns="91440" bIns="45720" rtlCol="0">
            <a:normAutofit fontScale="775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r>
              <a:rPr lang="en-GB" sz="2800" dirty="0"/>
              <a:t>‘The Turkey’, Folger Shakespeare Library.</a:t>
            </a:r>
          </a:p>
        </p:txBody>
      </p:sp>
      <p:pic>
        <p:nvPicPr>
          <p:cNvPr id="8" name="Picture 2" descr="https://pbs.twimg.com/media/DHdCJiDXYAAA76v.jpg">
            <a:extLst>
              <a:ext uri="{FF2B5EF4-FFF2-40B4-BE49-F238E27FC236}">
                <a16:creationId xmlns:a16="http://schemas.microsoft.com/office/drawing/2014/main" id="{4F361265-4B86-4122-B289-6169F23773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 y="12700"/>
            <a:ext cx="4938818" cy="6369784"/>
          </a:xfrm>
          <a:prstGeom prst="rect">
            <a:avLst/>
          </a:prstGeom>
          <a:noFill/>
          <a:extLst>
            <a:ext uri="{909E8E84-426E-40DD-AFC4-6F175D3DCCD1}">
              <a14:hiddenFill xmlns:a14="http://schemas.microsoft.com/office/drawing/2010/main">
                <a:solidFill>
                  <a:srgbClr val="FFFFFF"/>
                </a:solidFill>
              </a14:hiddenFill>
            </a:ext>
          </a:extLst>
        </p:spPr>
      </p:pic>
      <p:sp>
        <p:nvSpPr>
          <p:cNvPr id="10" name="Subtitle 2">
            <a:extLst>
              <a:ext uri="{FF2B5EF4-FFF2-40B4-BE49-F238E27FC236}">
                <a16:creationId xmlns:a16="http://schemas.microsoft.com/office/drawing/2014/main" id="{EB7331F4-9A18-4C22-8A6B-634CFD13F677}"/>
              </a:ext>
            </a:extLst>
          </p:cNvPr>
          <p:cNvSpPr txBox="1">
            <a:spLocks/>
          </p:cNvSpPr>
          <p:nvPr/>
        </p:nvSpPr>
        <p:spPr>
          <a:xfrm>
            <a:off x="5208482" y="5073318"/>
            <a:ext cx="3303482" cy="1729896"/>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r>
              <a:rPr lang="en-GB" sz="2800" dirty="0"/>
              <a:t>A bird of status &amp; wealth, a culinary curiosity</a:t>
            </a:r>
          </a:p>
        </p:txBody>
      </p:sp>
      <p:sp>
        <p:nvSpPr>
          <p:cNvPr id="11" name="Subtitle 2">
            <a:extLst>
              <a:ext uri="{FF2B5EF4-FFF2-40B4-BE49-F238E27FC236}">
                <a16:creationId xmlns:a16="http://schemas.microsoft.com/office/drawing/2014/main" id="{670B9ADA-F124-4423-9C83-510348CAEE2F}"/>
              </a:ext>
            </a:extLst>
          </p:cNvPr>
          <p:cNvSpPr txBox="1">
            <a:spLocks/>
          </p:cNvSpPr>
          <p:nvPr/>
        </p:nvSpPr>
        <p:spPr>
          <a:xfrm>
            <a:off x="9093200" y="5111417"/>
            <a:ext cx="3011382" cy="1565619"/>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r>
              <a:rPr lang="en-GB" sz="2800" dirty="0"/>
              <a:t>A naturalised foodstuff</a:t>
            </a:r>
          </a:p>
          <a:p>
            <a:pPr>
              <a:lnSpc>
                <a:spcPct val="120000"/>
              </a:lnSpc>
            </a:pPr>
            <a:endParaRPr lang="en-GB" sz="2800" dirty="0"/>
          </a:p>
        </p:txBody>
      </p:sp>
      <p:cxnSp>
        <p:nvCxnSpPr>
          <p:cNvPr id="12" name="Straight Arrow Connector 11">
            <a:extLst>
              <a:ext uri="{FF2B5EF4-FFF2-40B4-BE49-F238E27FC236}">
                <a16:creationId xmlns:a16="http://schemas.microsoft.com/office/drawing/2014/main" id="{8813AAB7-ED99-4ED6-B939-0F7B237D36A9}"/>
              </a:ext>
            </a:extLst>
          </p:cNvPr>
          <p:cNvCxnSpPr>
            <a:cxnSpLocks/>
          </p:cNvCxnSpPr>
          <p:nvPr/>
        </p:nvCxnSpPr>
        <p:spPr>
          <a:xfrm>
            <a:off x="8391314" y="5613402"/>
            <a:ext cx="1082886"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2985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5649835" y="147646"/>
            <a:ext cx="4880133" cy="992628"/>
          </a:xfrm>
        </p:spPr>
        <p:txBody>
          <a:bodyPr>
            <a:normAutofit/>
          </a:bodyPr>
          <a:lstStyle/>
          <a:p>
            <a:pPr>
              <a:lnSpc>
                <a:spcPct val="100000"/>
              </a:lnSpc>
            </a:pPr>
            <a:r>
              <a:rPr lang="en-GB" cap="none" dirty="0"/>
              <a:t>New World Foods</a:t>
            </a:r>
            <a:endParaRPr lang="en-GB" dirty="0"/>
          </a:p>
        </p:txBody>
      </p:sp>
      <p:sp>
        <p:nvSpPr>
          <p:cNvPr id="5" name="Subtitle 2">
            <a:extLst>
              <a:ext uri="{FF2B5EF4-FFF2-40B4-BE49-F238E27FC236}">
                <a16:creationId xmlns:a16="http://schemas.microsoft.com/office/drawing/2014/main" id="{75813050-37F0-4C24-870A-A55AE47C58A5}"/>
              </a:ext>
            </a:extLst>
          </p:cNvPr>
          <p:cNvSpPr txBox="1">
            <a:spLocks/>
          </p:cNvSpPr>
          <p:nvPr/>
        </p:nvSpPr>
        <p:spPr>
          <a:xfrm>
            <a:off x="4203700" y="1261721"/>
            <a:ext cx="7759700" cy="5319188"/>
          </a:xfrm>
          <a:prstGeom prst="rect">
            <a:avLst/>
          </a:prstGeom>
          <a:noFill/>
        </p:spPr>
        <p:txBody>
          <a:bodyPr vert="horz" lIns="91440" tIns="45720" rIns="91440" bIns="45720" rtlCol="0">
            <a:normAutofit fontScale="85000" lnSpcReduction="1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nSpc>
                <a:spcPct val="110000"/>
              </a:lnSpc>
              <a:spcBef>
                <a:spcPts val="0"/>
              </a:spcBef>
              <a:spcAft>
                <a:spcPts val="600"/>
              </a:spcAft>
            </a:pPr>
            <a:r>
              <a:rPr lang="en-GB" sz="2800" b="1" dirty="0"/>
              <a:t>Naturalising Maize</a:t>
            </a:r>
          </a:p>
          <a:p>
            <a:pPr marL="457200" indent="-457200" algn="l">
              <a:lnSpc>
                <a:spcPct val="120000"/>
              </a:lnSpc>
              <a:spcBef>
                <a:spcPts val="0"/>
              </a:spcBef>
              <a:buFont typeface="Arial" panose="020B0604020202020204" pitchFamily="34" charset="0"/>
              <a:buChar char="•"/>
            </a:pPr>
            <a:r>
              <a:rPr lang="en-GB" sz="2800" dirty="0"/>
              <a:t>Associated with “barbarous” indigenous bodies,</a:t>
            </a:r>
          </a:p>
          <a:p>
            <a:pPr marL="457200" indent="-457200" algn="l">
              <a:lnSpc>
                <a:spcPct val="120000"/>
              </a:lnSpc>
              <a:spcBef>
                <a:spcPts val="0"/>
              </a:spcBef>
              <a:buFont typeface="Arial" panose="020B0604020202020204" pitchFamily="34" charset="0"/>
              <a:buChar char="•"/>
            </a:pPr>
            <a:r>
              <a:rPr lang="en-GB" sz="2800" dirty="0"/>
              <a:t>Considered unfit for human consumption.</a:t>
            </a:r>
          </a:p>
          <a:p>
            <a:pPr>
              <a:lnSpc>
                <a:spcPct val="120000"/>
              </a:lnSpc>
              <a:spcBef>
                <a:spcPts val="0"/>
              </a:spcBef>
              <a:spcAft>
                <a:spcPts val="1200"/>
              </a:spcAft>
            </a:pPr>
            <a:r>
              <a:rPr lang="en-GB" sz="2800" dirty="0"/>
              <a:t>‘Although the barbarous Indians which know no better are constrained to make a virtue of necessity and think it a good food, whereas we may easily judge that it </a:t>
            </a:r>
            <a:r>
              <a:rPr lang="en-GB" sz="2800" dirty="0" err="1"/>
              <a:t>nourisheth</a:t>
            </a:r>
            <a:r>
              <a:rPr lang="en-GB" sz="2800" dirty="0"/>
              <a:t> but little and is of hard and evil digestion, a more convenient food for swine than for men’ – John Gerard</a:t>
            </a:r>
          </a:p>
          <a:p>
            <a:pPr marL="457200" indent="-457200" algn="l">
              <a:lnSpc>
                <a:spcPct val="120000"/>
              </a:lnSpc>
              <a:spcBef>
                <a:spcPts val="0"/>
              </a:spcBef>
              <a:buFont typeface="Arial" panose="020B0604020202020204" pitchFamily="34" charset="0"/>
              <a:buChar char="•"/>
            </a:pPr>
            <a:r>
              <a:rPr lang="en-GB" sz="2800" dirty="0"/>
              <a:t>Transforming European bodies into ‘Indian’ ones </a:t>
            </a:r>
          </a:p>
          <a:p>
            <a:pPr lvl="1" algn="l">
              <a:lnSpc>
                <a:spcPct val="120000"/>
              </a:lnSpc>
              <a:spcBef>
                <a:spcPts val="0"/>
              </a:spcBef>
              <a:spcAft>
                <a:spcPts val="600"/>
              </a:spcAft>
            </a:pPr>
            <a:r>
              <a:rPr lang="en-GB" sz="2800" dirty="0"/>
              <a:t>(Rebecca Earle, </a:t>
            </a:r>
            <a:r>
              <a:rPr lang="en-GB" sz="2800" i="1" dirty="0"/>
              <a:t>The Body of the Conquistador</a:t>
            </a:r>
            <a:r>
              <a:rPr lang="en-GB" sz="2800" dirty="0"/>
              <a:t>)</a:t>
            </a:r>
          </a:p>
          <a:p>
            <a:pPr>
              <a:lnSpc>
                <a:spcPct val="120000"/>
              </a:lnSpc>
              <a:spcBef>
                <a:spcPts val="0"/>
              </a:spcBef>
            </a:pPr>
            <a:r>
              <a:rPr lang="en-GB" sz="2800" dirty="0"/>
              <a:t>Animal fodder </a:t>
            </a:r>
            <a:r>
              <a:rPr lang="en-GB" sz="2800" dirty="0">
                <a:solidFill>
                  <a:schemeClr val="accent1"/>
                </a:solidFill>
                <a:latin typeface="Wingdings" panose="05000000000000000000" pitchFamily="2" charset="2"/>
              </a:rPr>
              <a:t></a:t>
            </a:r>
            <a:r>
              <a:rPr lang="en-GB" sz="2800" dirty="0"/>
              <a:t> famine food </a:t>
            </a:r>
            <a:r>
              <a:rPr lang="en-GB" sz="2800" dirty="0">
                <a:solidFill>
                  <a:schemeClr val="accent1"/>
                </a:solidFill>
                <a:latin typeface="Wingdings" panose="05000000000000000000" pitchFamily="2" charset="2"/>
              </a:rPr>
              <a:t></a:t>
            </a:r>
            <a:r>
              <a:rPr lang="en-GB" sz="2800" dirty="0"/>
              <a:t> food for the poor </a:t>
            </a:r>
            <a:r>
              <a:rPr lang="en-GB" sz="2800" dirty="0">
                <a:solidFill>
                  <a:schemeClr val="accent1"/>
                </a:solidFill>
                <a:latin typeface="Wingdings" panose="05000000000000000000" pitchFamily="2" charset="2"/>
              </a:rPr>
              <a:t></a:t>
            </a:r>
            <a:r>
              <a:rPr lang="en-GB" sz="2800" dirty="0"/>
              <a:t> </a:t>
            </a:r>
          </a:p>
          <a:p>
            <a:pPr>
              <a:lnSpc>
                <a:spcPct val="120000"/>
              </a:lnSpc>
              <a:spcBef>
                <a:spcPts val="0"/>
              </a:spcBef>
            </a:pPr>
            <a:r>
              <a:rPr lang="en-GB" sz="2800" dirty="0"/>
              <a:t>grain assimilated into European cooking (e.g. polenta)</a:t>
            </a:r>
          </a:p>
        </p:txBody>
      </p:sp>
      <p:sp>
        <p:nvSpPr>
          <p:cNvPr id="7" name="Subtitle 2">
            <a:extLst>
              <a:ext uri="{FF2B5EF4-FFF2-40B4-BE49-F238E27FC236}">
                <a16:creationId xmlns:a16="http://schemas.microsoft.com/office/drawing/2014/main" id="{9199F7BF-CF0D-47BC-9644-0787C744F404}"/>
              </a:ext>
            </a:extLst>
          </p:cNvPr>
          <p:cNvSpPr txBox="1">
            <a:spLocks/>
          </p:cNvSpPr>
          <p:nvPr/>
        </p:nvSpPr>
        <p:spPr>
          <a:xfrm>
            <a:off x="330200" y="6464300"/>
            <a:ext cx="3810001" cy="393700"/>
          </a:xfrm>
          <a:prstGeom prst="rect">
            <a:avLst/>
          </a:prstGeom>
          <a:noFill/>
        </p:spPr>
        <p:txBody>
          <a:bodyPr vert="horz" lIns="91440" tIns="45720" rIns="91440" bIns="45720" rtlCol="0">
            <a:normAutofit fontScale="625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gn="l"/>
            <a:r>
              <a:rPr lang="en-GB" sz="2800" dirty="0"/>
              <a:t>Maize as depicted in Gerard’s </a:t>
            </a:r>
            <a:r>
              <a:rPr lang="en-GB" sz="2800" i="1" dirty="0" err="1"/>
              <a:t>Herball</a:t>
            </a:r>
            <a:endParaRPr lang="en-GB" sz="2800" dirty="0"/>
          </a:p>
        </p:txBody>
      </p:sp>
      <p:pic>
        <p:nvPicPr>
          <p:cNvPr id="6" name="Picture 5">
            <a:extLst>
              <a:ext uri="{FF2B5EF4-FFF2-40B4-BE49-F238E27FC236}">
                <a16:creationId xmlns:a16="http://schemas.microsoft.com/office/drawing/2014/main" id="{E735DFEE-6A63-4B45-BD64-755E89961B3E}"/>
              </a:ext>
            </a:extLst>
          </p:cNvPr>
          <p:cNvPicPr>
            <a:picLocks noChangeAspect="1"/>
          </p:cNvPicPr>
          <p:nvPr/>
        </p:nvPicPr>
        <p:blipFill rotWithShape="1">
          <a:blip r:embed="rId2">
            <a:extLst>
              <a:ext uri="{28A0092B-C50C-407E-A947-70E740481C1C}">
                <a14:useLocalDpi xmlns:a14="http://schemas.microsoft.com/office/drawing/2010/main" val="0"/>
              </a:ext>
            </a:extLst>
          </a:blip>
          <a:srcRect l="11055" t="52932" r="26315"/>
          <a:stretch/>
        </p:blipFill>
        <p:spPr>
          <a:xfrm rot="16200000">
            <a:off x="-1051220" y="1381421"/>
            <a:ext cx="6331541" cy="3568699"/>
          </a:xfrm>
          <a:prstGeom prst="rect">
            <a:avLst/>
          </a:prstGeom>
        </p:spPr>
      </p:pic>
    </p:spTree>
    <p:extLst>
      <p:ext uri="{BB962C8B-B14F-4D97-AF65-F5344CB8AC3E}">
        <p14:creationId xmlns:p14="http://schemas.microsoft.com/office/powerpoint/2010/main" val="3462722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6300805" y="192893"/>
            <a:ext cx="3351195" cy="992628"/>
          </a:xfrm>
        </p:spPr>
        <p:txBody>
          <a:bodyPr>
            <a:normAutofit/>
          </a:bodyPr>
          <a:lstStyle/>
          <a:p>
            <a:pPr>
              <a:lnSpc>
                <a:spcPct val="100000"/>
              </a:lnSpc>
            </a:pPr>
            <a:r>
              <a:rPr lang="en-GB" cap="none" dirty="0"/>
              <a:t>Chocolate</a:t>
            </a:r>
            <a:endParaRPr lang="en-GB" dirty="0"/>
          </a:p>
        </p:txBody>
      </p:sp>
      <p:sp>
        <p:nvSpPr>
          <p:cNvPr id="5" name="Subtitle 2">
            <a:extLst>
              <a:ext uri="{FF2B5EF4-FFF2-40B4-BE49-F238E27FC236}">
                <a16:creationId xmlns:a16="http://schemas.microsoft.com/office/drawing/2014/main" id="{75813050-37F0-4C24-870A-A55AE47C58A5}"/>
              </a:ext>
            </a:extLst>
          </p:cNvPr>
          <p:cNvSpPr txBox="1">
            <a:spLocks/>
          </p:cNvSpPr>
          <p:nvPr/>
        </p:nvSpPr>
        <p:spPr>
          <a:xfrm>
            <a:off x="4267202" y="1295400"/>
            <a:ext cx="7594600" cy="5461000"/>
          </a:xfrm>
          <a:prstGeom prst="rect">
            <a:avLst/>
          </a:prstGeom>
          <a:noFill/>
        </p:spPr>
        <p:txBody>
          <a:bodyPr vert="horz" lIns="91440" tIns="45720" rIns="91440" bIns="45720" rtlCol="0">
            <a:normAutofit fontScale="925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nSpc>
                <a:spcPct val="120000"/>
              </a:lnSpc>
              <a:spcBef>
                <a:spcPts val="0"/>
              </a:spcBef>
              <a:spcAft>
                <a:spcPts val="600"/>
              </a:spcAft>
            </a:pPr>
            <a:r>
              <a:rPr lang="en-GB" sz="2800" dirty="0"/>
              <a:t>‘Loathsome to such as are not acquainted with it, having a scum or froth that is very unpleasant taste. Yet it is a drink very much esteemed among the Indians, where with they feast noble men who pass through their country. The Spaniards, both men and women that are accustomed to the country are very greedy of this [product]. They say they make diverse sorts of it, some hot, some cold, and some temperate, and put therein much of that "chili"; yea, they make paste thereof, the which they say is good for the stomach and against the catarrh’. </a:t>
            </a:r>
          </a:p>
          <a:p>
            <a:pPr algn="r">
              <a:lnSpc>
                <a:spcPct val="120000"/>
              </a:lnSpc>
              <a:spcBef>
                <a:spcPts val="0"/>
              </a:spcBef>
              <a:spcAft>
                <a:spcPts val="600"/>
              </a:spcAft>
            </a:pPr>
            <a:r>
              <a:rPr lang="en-GB" sz="2800" dirty="0"/>
              <a:t>- José de Acosta, </a:t>
            </a:r>
            <a:r>
              <a:rPr lang="en-GB" sz="2800" i="1" dirty="0"/>
              <a:t>Historia Natural y Moral de las </a:t>
            </a:r>
            <a:r>
              <a:rPr lang="en-GB" sz="2800" i="1" dirty="0" err="1"/>
              <a:t>Indias</a:t>
            </a:r>
            <a:r>
              <a:rPr lang="en-GB" sz="2800" i="1" dirty="0"/>
              <a:t> </a:t>
            </a:r>
            <a:r>
              <a:rPr lang="en-GB" sz="2800" dirty="0"/>
              <a:t>(Seville, 1590).</a:t>
            </a:r>
          </a:p>
        </p:txBody>
      </p:sp>
      <p:pic>
        <p:nvPicPr>
          <p:cNvPr id="4" name="Picture 3" descr="A picture containing text&#10;&#10;Description automatically generated">
            <a:extLst>
              <a:ext uri="{FF2B5EF4-FFF2-40B4-BE49-F238E27FC236}">
                <a16:creationId xmlns:a16="http://schemas.microsoft.com/office/drawing/2014/main" id="{F166439C-E6ED-4BB4-8916-D8A42C42C5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 y="0"/>
            <a:ext cx="3893244" cy="6375400"/>
          </a:xfrm>
          <a:prstGeom prst="rect">
            <a:avLst/>
          </a:prstGeom>
        </p:spPr>
      </p:pic>
      <p:sp>
        <p:nvSpPr>
          <p:cNvPr id="9" name="Subtitle 2">
            <a:extLst>
              <a:ext uri="{FF2B5EF4-FFF2-40B4-BE49-F238E27FC236}">
                <a16:creationId xmlns:a16="http://schemas.microsoft.com/office/drawing/2014/main" id="{F9968B1D-309F-4B6B-A115-70E94661EB83}"/>
              </a:ext>
            </a:extLst>
          </p:cNvPr>
          <p:cNvSpPr txBox="1">
            <a:spLocks/>
          </p:cNvSpPr>
          <p:nvPr/>
        </p:nvSpPr>
        <p:spPr>
          <a:xfrm>
            <a:off x="0" y="6359536"/>
            <a:ext cx="4127500" cy="536564"/>
          </a:xfrm>
          <a:prstGeom prst="rect">
            <a:avLst/>
          </a:prstGeom>
          <a:noFill/>
        </p:spPr>
        <p:txBody>
          <a:bodyPr vert="horz" lIns="91440" tIns="45720" rIns="91440" bIns="45720" rtlCol="0">
            <a:normAutofit fontScale="625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r>
              <a:rPr lang="en-GB" sz="2800" dirty="0"/>
              <a:t>Woman pours chocolate in </a:t>
            </a:r>
            <a:r>
              <a:rPr lang="en-GB" sz="2800" i="1" dirty="0"/>
              <a:t>Codex </a:t>
            </a:r>
            <a:r>
              <a:rPr lang="en-GB" sz="2800" i="1" dirty="0" err="1"/>
              <a:t>Tudela</a:t>
            </a:r>
            <a:r>
              <a:rPr lang="en-GB" sz="2800" i="1" dirty="0"/>
              <a:t>,</a:t>
            </a:r>
            <a:r>
              <a:rPr lang="en-GB" sz="2800" dirty="0"/>
              <a:t> Mexico, 16th century. </a:t>
            </a:r>
          </a:p>
        </p:txBody>
      </p:sp>
    </p:spTree>
    <p:extLst>
      <p:ext uri="{BB962C8B-B14F-4D97-AF65-F5344CB8AC3E}">
        <p14:creationId xmlns:p14="http://schemas.microsoft.com/office/powerpoint/2010/main" val="2313502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51DA121-B4AF-4D67-8054-70A82B8774C0}"/>
              </a:ext>
            </a:extLst>
          </p:cNvPr>
          <p:cNvPicPr>
            <a:picLocks noChangeAspect="1"/>
          </p:cNvPicPr>
          <p:nvPr/>
        </p:nvPicPr>
        <p:blipFill rotWithShape="1">
          <a:blip r:embed="rId2"/>
          <a:srcRect r="6235" b="3434"/>
          <a:stretch/>
        </p:blipFill>
        <p:spPr>
          <a:xfrm>
            <a:off x="-38100" y="0"/>
            <a:ext cx="4617677" cy="6908800"/>
          </a:xfrm>
          <a:prstGeom prst="rect">
            <a:avLst/>
          </a:prstGeom>
        </p:spPr>
      </p:pic>
      <p:sp>
        <p:nvSpPr>
          <p:cNvPr id="2" name="Title 1">
            <a:extLst>
              <a:ext uri="{FF2B5EF4-FFF2-40B4-BE49-F238E27FC236}">
                <a16:creationId xmlns:a16="http://schemas.microsoft.com/office/drawing/2014/main" id="{A7708D12-4514-45D3-A35F-D603283F936D}"/>
              </a:ext>
            </a:extLst>
          </p:cNvPr>
          <p:cNvSpPr>
            <a:spLocks noGrp="1"/>
          </p:cNvSpPr>
          <p:nvPr>
            <p:ph type="ctrTitle"/>
          </p:nvPr>
        </p:nvSpPr>
        <p:spPr>
          <a:xfrm>
            <a:off x="4762500" y="147646"/>
            <a:ext cx="3251200" cy="992628"/>
          </a:xfrm>
        </p:spPr>
        <p:txBody>
          <a:bodyPr>
            <a:normAutofit/>
          </a:bodyPr>
          <a:lstStyle/>
          <a:p>
            <a:pPr>
              <a:lnSpc>
                <a:spcPct val="100000"/>
              </a:lnSpc>
            </a:pPr>
            <a:r>
              <a:rPr lang="en-GB" cap="none" dirty="0"/>
              <a:t>Chocolate</a:t>
            </a:r>
            <a:endParaRPr lang="en-GB" dirty="0"/>
          </a:p>
        </p:txBody>
      </p:sp>
      <p:sp>
        <p:nvSpPr>
          <p:cNvPr id="5" name="Subtitle 2">
            <a:extLst>
              <a:ext uri="{FF2B5EF4-FFF2-40B4-BE49-F238E27FC236}">
                <a16:creationId xmlns:a16="http://schemas.microsoft.com/office/drawing/2014/main" id="{75813050-37F0-4C24-870A-A55AE47C58A5}"/>
              </a:ext>
            </a:extLst>
          </p:cNvPr>
          <p:cNvSpPr txBox="1">
            <a:spLocks/>
          </p:cNvSpPr>
          <p:nvPr/>
        </p:nvSpPr>
        <p:spPr>
          <a:xfrm>
            <a:off x="5325083" y="1389521"/>
            <a:ext cx="6462726" cy="5519279"/>
          </a:xfrm>
          <a:prstGeom prst="rect">
            <a:avLst/>
          </a:prstGeom>
          <a:noFill/>
        </p:spPr>
        <p:txBody>
          <a:bodyPr vert="horz" lIns="91440" tIns="45720" rIns="91440" bIns="45720" rtlCol="0">
            <a:normAutofit fontScale="925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marL="457200" indent="-457200" algn="l">
              <a:lnSpc>
                <a:spcPct val="120000"/>
              </a:lnSpc>
              <a:spcBef>
                <a:spcPts val="0"/>
              </a:spcBef>
              <a:spcAft>
                <a:spcPts val="600"/>
              </a:spcAft>
              <a:buFont typeface="Arial" panose="020B0604020202020204" pitchFamily="34" charset="0"/>
              <a:buChar char="•"/>
            </a:pPr>
            <a:r>
              <a:rPr lang="en-GB" sz="2800" dirty="0"/>
              <a:t>Acosta: ‘Loathsome to such as are not acquainted with it’</a:t>
            </a:r>
          </a:p>
          <a:p>
            <a:pPr marL="457200" indent="-457200" algn="l">
              <a:lnSpc>
                <a:spcPct val="120000"/>
              </a:lnSpc>
              <a:spcBef>
                <a:spcPts val="0"/>
              </a:spcBef>
              <a:spcAft>
                <a:spcPts val="600"/>
              </a:spcAft>
              <a:buFont typeface="Arial" panose="020B0604020202020204" pitchFamily="34" charset="0"/>
              <a:buChar char="•"/>
            </a:pPr>
            <a:r>
              <a:rPr lang="en-GB" sz="2800" dirty="0"/>
              <a:t>Fundamental part of Mesoamerican diets, described as the food of the gods.</a:t>
            </a:r>
          </a:p>
          <a:p>
            <a:pPr marL="457200" indent="-457200" algn="l">
              <a:lnSpc>
                <a:spcPct val="120000"/>
              </a:lnSpc>
              <a:spcBef>
                <a:spcPts val="0"/>
              </a:spcBef>
              <a:spcAft>
                <a:spcPts val="600"/>
              </a:spcAft>
              <a:buFont typeface="Arial" panose="020B0604020202020204" pitchFamily="34" charset="0"/>
              <a:buChar char="•"/>
            </a:pPr>
            <a:r>
              <a:rPr lang="en-GB" sz="2800" dirty="0"/>
              <a:t>So important that cacao beans often used as currency. </a:t>
            </a:r>
          </a:p>
          <a:p>
            <a:pPr marL="457200" indent="-457200" algn="l">
              <a:lnSpc>
                <a:spcPct val="120000"/>
              </a:lnSpc>
              <a:spcBef>
                <a:spcPts val="0"/>
              </a:spcBef>
              <a:spcAft>
                <a:spcPts val="600"/>
              </a:spcAft>
              <a:buFont typeface="Arial" panose="020B0604020202020204" pitchFamily="34" charset="0"/>
              <a:buChar char="•"/>
            </a:pPr>
            <a:r>
              <a:rPr lang="en-GB" sz="2800" dirty="0"/>
              <a:t>Drinking of chocolate a critical component of Mesoamerican ritual and culture. </a:t>
            </a:r>
          </a:p>
          <a:p>
            <a:pPr lvl="1" algn="l">
              <a:lnSpc>
                <a:spcPct val="120000"/>
              </a:lnSpc>
              <a:spcBef>
                <a:spcPts val="0"/>
              </a:spcBef>
              <a:spcAft>
                <a:spcPts val="600"/>
              </a:spcAft>
            </a:pPr>
            <a:r>
              <a:rPr lang="en-GB" sz="2800" dirty="0"/>
              <a:t>Used in official ceremonies &amp; religious rituals, feasts &amp; festivals, as funerary offerings, tribute, and for medicinal purposes.</a:t>
            </a:r>
          </a:p>
        </p:txBody>
      </p:sp>
      <p:sp>
        <p:nvSpPr>
          <p:cNvPr id="7" name="Subtitle 2">
            <a:extLst>
              <a:ext uri="{FF2B5EF4-FFF2-40B4-BE49-F238E27FC236}">
                <a16:creationId xmlns:a16="http://schemas.microsoft.com/office/drawing/2014/main" id="{9199F7BF-CF0D-47BC-9644-0787C744F404}"/>
              </a:ext>
            </a:extLst>
          </p:cNvPr>
          <p:cNvSpPr txBox="1">
            <a:spLocks/>
          </p:cNvSpPr>
          <p:nvPr/>
        </p:nvSpPr>
        <p:spPr>
          <a:xfrm>
            <a:off x="88900" y="6299200"/>
            <a:ext cx="4464245" cy="620704"/>
          </a:xfrm>
          <a:prstGeom prst="rect">
            <a:avLst/>
          </a:prstGeom>
          <a:noFill/>
        </p:spPr>
        <p:txBody>
          <a:bodyPr vert="horz" lIns="91440" tIns="45720" rIns="91440" bIns="45720" rtlCol="0">
            <a:normAutofit fontScale="550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gn="ctr">
              <a:lnSpc>
                <a:spcPct val="120000"/>
              </a:lnSpc>
              <a:spcBef>
                <a:spcPts val="0"/>
              </a:spcBef>
            </a:pPr>
            <a:r>
              <a:rPr lang="en-GB" sz="2800" b="1" dirty="0">
                <a:solidFill>
                  <a:schemeClr val="bg1"/>
                </a:solidFill>
              </a:rPr>
              <a:t>‘Tribute from </a:t>
            </a:r>
            <a:r>
              <a:rPr lang="en-GB" sz="2800" b="1" dirty="0" err="1">
                <a:solidFill>
                  <a:schemeClr val="bg1"/>
                </a:solidFill>
              </a:rPr>
              <a:t>Soconusco</a:t>
            </a:r>
            <a:r>
              <a:rPr lang="en-GB" sz="2800" b="1" dirty="0">
                <a:solidFill>
                  <a:schemeClr val="bg1"/>
                </a:solidFill>
              </a:rPr>
              <a:t>’, </a:t>
            </a:r>
          </a:p>
          <a:p>
            <a:pPr algn="ctr">
              <a:lnSpc>
                <a:spcPct val="120000"/>
              </a:lnSpc>
              <a:spcBef>
                <a:spcPts val="0"/>
              </a:spcBef>
            </a:pPr>
            <a:r>
              <a:rPr lang="en-GB" sz="2800" b="1" i="1" dirty="0">
                <a:solidFill>
                  <a:schemeClr val="bg1"/>
                </a:solidFill>
              </a:rPr>
              <a:t>Codex Mendoza </a:t>
            </a:r>
            <a:r>
              <a:rPr lang="en-GB" sz="2800" b="1" dirty="0">
                <a:solidFill>
                  <a:schemeClr val="bg1"/>
                </a:solidFill>
              </a:rPr>
              <a:t>(c. 1541).</a:t>
            </a:r>
          </a:p>
        </p:txBody>
      </p:sp>
    </p:spTree>
    <p:extLst>
      <p:ext uri="{BB962C8B-B14F-4D97-AF65-F5344CB8AC3E}">
        <p14:creationId xmlns:p14="http://schemas.microsoft.com/office/powerpoint/2010/main" val="2349944043"/>
      </p:ext>
    </p:extLst>
  </p:cSld>
  <p:clrMapOvr>
    <a:masterClrMapping/>
  </p:clrMapOvr>
</p:sld>
</file>

<file path=ppt/theme/theme1.xml><?xml version="1.0" encoding="utf-8"?>
<a:theme xmlns:a="http://schemas.openxmlformats.org/drawingml/2006/main" name="Parcel">
  <a:themeElements>
    <a:clrScheme name="Custom 1">
      <a:dk1>
        <a:sysClr val="windowText" lastClr="000000"/>
      </a:dk1>
      <a:lt1>
        <a:sysClr val="window" lastClr="FFFFFF"/>
      </a:lt1>
      <a:dk2>
        <a:srgbClr val="39302A"/>
      </a:dk2>
      <a:lt2>
        <a:srgbClr val="FEF4CD"/>
      </a:lt2>
      <a:accent1>
        <a:srgbClr val="FFCA08"/>
      </a:accent1>
      <a:accent2>
        <a:srgbClr val="F8931D"/>
      </a:accent2>
      <a:accent3>
        <a:srgbClr val="F8931D"/>
      </a:accent3>
      <a:accent4>
        <a:srgbClr val="EC7016"/>
      </a:accent4>
      <a:accent5>
        <a:srgbClr val="E64823"/>
      </a:accent5>
      <a:accent6>
        <a:srgbClr val="764E4E"/>
      </a:accent6>
      <a:hlink>
        <a:srgbClr val="7EC1EE"/>
      </a:hlink>
      <a:folHlink>
        <a:srgbClr val="773709"/>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865</TotalTime>
  <Words>1671</Words>
  <Application>Microsoft Office PowerPoint</Application>
  <PresentationFormat>Widescreen</PresentationFormat>
  <Paragraphs>118</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Gill Sans MT</vt:lpstr>
      <vt:lpstr>Wingdings</vt:lpstr>
      <vt:lpstr>Parcel</vt:lpstr>
      <vt:lpstr>Global Influences on European Culture: Food, Fashion &amp; Material Culture</vt:lpstr>
      <vt:lpstr>PowerPoint Presentation</vt:lpstr>
      <vt:lpstr>PowerPoint Presentation</vt:lpstr>
      <vt:lpstr>PowerPoint Presentation</vt:lpstr>
      <vt:lpstr>New World Foods</vt:lpstr>
      <vt:lpstr>New World Foods</vt:lpstr>
      <vt:lpstr>New World Foods</vt:lpstr>
      <vt:lpstr>Chocolate</vt:lpstr>
      <vt:lpstr>Chocolate</vt:lpstr>
      <vt:lpstr>Chocolate Goes Global</vt:lpstr>
      <vt:lpstr>Chocolate Pot</vt:lpstr>
      <vt:lpstr>Chocolate Pot</vt:lpstr>
      <vt:lpstr>Chocolate: Entangled Knowledge?</vt:lpstr>
      <vt:lpstr>Chocolate Pot</vt:lpstr>
      <vt:lpstr>Blood &amp; Sugar</vt:lpstr>
      <vt:lpstr>Blood &amp; Sugar</vt:lpstr>
      <vt:lpstr>Counting Calories</vt:lpstr>
      <vt:lpstr>Counting Calories</vt:lpstr>
      <vt:lpstr>Productivity &amp; Population Boom</vt:lpstr>
      <vt:lpstr>Food &amp; Empire</vt:lpstr>
      <vt:lpstr>Transforming Textiles</vt:lpstr>
      <vt:lpstr>Transforming Textiles</vt:lpstr>
      <vt:lpstr>Transforming Textiles</vt:lpstr>
      <vt:lpstr>Proliferation</vt:lpstr>
      <vt:lpstr>Industrial Innovation</vt:lpstr>
      <vt:lpstr>An Anxious World of Goods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Religion:  Belief Matters</dc:title>
  <dc:creator>Johanesen, Sarah</dc:creator>
  <cp:lastModifiedBy>Johanesen, Sarah</cp:lastModifiedBy>
  <cp:revision>230</cp:revision>
  <dcterms:created xsi:type="dcterms:W3CDTF">2022-02-02T11:33:22Z</dcterms:created>
  <dcterms:modified xsi:type="dcterms:W3CDTF">2025-10-30T15:24:56Z</dcterms:modified>
</cp:coreProperties>
</file>