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2" r:id="rId4"/>
    <p:sldId id="268" r:id="rId5"/>
    <p:sldId id="261" r:id="rId6"/>
    <p:sldId id="263" r:id="rId7"/>
    <p:sldId id="264" r:id="rId8"/>
    <p:sldId id="265" r:id="rId9"/>
    <p:sldId id="282" r:id="rId10"/>
    <p:sldId id="283" r:id="rId11"/>
    <p:sldId id="312" r:id="rId12"/>
    <p:sldId id="257" r:id="rId13"/>
    <p:sldId id="314" r:id="rId14"/>
    <p:sldId id="315" r:id="rId15"/>
    <p:sldId id="316" r:id="rId16"/>
    <p:sldId id="317" r:id="rId17"/>
    <p:sldId id="318" r:id="rId18"/>
    <p:sldId id="319" r:id="rId19"/>
    <p:sldId id="320" r:id="rId20"/>
    <p:sldId id="321" r:id="rId21"/>
    <p:sldId id="272" r:id="rId22"/>
    <p:sldId id="285" r:id="rId23"/>
    <p:sldId id="267" r:id="rId24"/>
    <p:sldId id="30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5"/>
    <a:srgbClr val="FFFFCC"/>
    <a:srgbClr val="FFF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D77A33-CBC7-4B1C-87B6-0B8D699C612C}" v="46" dt="2026-01-07T15:07:37.3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4" d="100"/>
          <a:sy n="44" d="100"/>
        </p:scale>
        <p:origin x="36" y="4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esen, Sarah" userId="2e354a0b-b3e5-4ac9-ac2d-56bb5ec11e39" providerId="ADAL" clId="{74BB569A-94DB-4A04-920A-9111B3FBB32C}"/>
    <pc:docChg chg="undo redo custSel modSld">
      <pc:chgData name="Johanesen, Sarah" userId="2e354a0b-b3e5-4ac9-ac2d-56bb5ec11e39" providerId="ADAL" clId="{74BB569A-94DB-4A04-920A-9111B3FBB32C}" dt="2026-01-07T15:07:37.359" v="437"/>
      <pc:docMkLst>
        <pc:docMk/>
      </pc:docMkLst>
      <pc:sldChg chg="modSp mod">
        <pc:chgData name="Johanesen, Sarah" userId="2e354a0b-b3e5-4ac9-ac2d-56bb5ec11e39" providerId="ADAL" clId="{74BB569A-94DB-4A04-920A-9111B3FBB32C}" dt="2026-01-07T14:32:16.515" v="325" actId="1076"/>
        <pc:sldMkLst>
          <pc:docMk/>
          <pc:sldMk cId="3768045088" sldId="257"/>
        </pc:sldMkLst>
        <pc:spChg chg="mod">
          <ac:chgData name="Johanesen, Sarah" userId="2e354a0b-b3e5-4ac9-ac2d-56bb5ec11e39" providerId="ADAL" clId="{74BB569A-94DB-4A04-920A-9111B3FBB32C}" dt="2026-01-07T14:32:03.091" v="321" actId="3064"/>
          <ac:spMkLst>
            <pc:docMk/>
            <pc:sldMk cId="3768045088" sldId="257"/>
            <ac:spMk id="2" creationId="{57EB5238-E0C2-ED00-4212-C196837CE69E}"/>
          </ac:spMkLst>
        </pc:spChg>
        <pc:spChg chg="mod">
          <ac:chgData name="Johanesen, Sarah" userId="2e354a0b-b3e5-4ac9-ac2d-56bb5ec11e39" providerId="ADAL" clId="{74BB569A-94DB-4A04-920A-9111B3FBB32C}" dt="2026-01-07T14:31:49.020" v="312" actId="3064"/>
          <ac:spMkLst>
            <pc:docMk/>
            <pc:sldMk cId="3768045088" sldId="257"/>
            <ac:spMk id="8" creationId="{D1DD1B01-D4B7-4D94-9C7F-9E19BC7FC10A}"/>
          </ac:spMkLst>
        </pc:spChg>
        <pc:spChg chg="mod">
          <ac:chgData name="Johanesen, Sarah" userId="2e354a0b-b3e5-4ac9-ac2d-56bb5ec11e39" providerId="ADAL" clId="{74BB569A-94DB-4A04-920A-9111B3FBB32C}" dt="2026-01-07T14:32:16.515" v="325" actId="1076"/>
          <ac:spMkLst>
            <pc:docMk/>
            <pc:sldMk cId="3768045088" sldId="257"/>
            <ac:spMk id="9" creationId="{D1DD1B01-D4B7-4D94-9C7F-9E19BC7FC10A}"/>
          </ac:spMkLst>
        </pc:spChg>
      </pc:sldChg>
      <pc:sldChg chg="modSp mod">
        <pc:chgData name="Johanesen, Sarah" userId="2e354a0b-b3e5-4ac9-ac2d-56bb5ec11e39" providerId="ADAL" clId="{74BB569A-94DB-4A04-920A-9111B3FBB32C}" dt="2026-01-07T14:01:37.522" v="51" actId="1076"/>
        <pc:sldMkLst>
          <pc:docMk/>
          <pc:sldMk cId="860820390" sldId="261"/>
        </pc:sldMkLst>
        <pc:spChg chg="mod">
          <ac:chgData name="Johanesen, Sarah" userId="2e354a0b-b3e5-4ac9-ac2d-56bb5ec11e39" providerId="ADAL" clId="{74BB569A-94DB-4A04-920A-9111B3FBB32C}" dt="2026-01-07T14:01:37.522" v="51" actId="1076"/>
          <ac:spMkLst>
            <pc:docMk/>
            <pc:sldMk cId="860820390" sldId="261"/>
            <ac:spMk id="2" creationId="{4E98E68B-9017-5D71-1742-BCA8EF21C9EB}"/>
          </ac:spMkLst>
        </pc:spChg>
        <pc:spChg chg="mod">
          <ac:chgData name="Johanesen, Sarah" userId="2e354a0b-b3e5-4ac9-ac2d-56bb5ec11e39" providerId="ADAL" clId="{74BB569A-94DB-4A04-920A-9111B3FBB32C}" dt="2026-01-07T14:01:34.869" v="50" actId="1076"/>
          <ac:spMkLst>
            <pc:docMk/>
            <pc:sldMk cId="860820390" sldId="261"/>
            <ac:spMk id="8" creationId="{767D1FE9-76CE-41C2-A34F-D36DEEA29547}"/>
          </ac:spMkLst>
        </pc:spChg>
        <pc:spChg chg="mod">
          <ac:chgData name="Johanesen, Sarah" userId="2e354a0b-b3e5-4ac9-ac2d-56bb5ec11e39" providerId="ADAL" clId="{74BB569A-94DB-4A04-920A-9111B3FBB32C}" dt="2026-01-07T14:01:30.722" v="49" actId="1076"/>
          <ac:spMkLst>
            <pc:docMk/>
            <pc:sldMk cId="860820390" sldId="261"/>
            <ac:spMk id="9" creationId="{6B2FC178-54C1-4AF3-A595-B34FDEFF38C8}"/>
          </ac:spMkLst>
        </pc:spChg>
        <pc:spChg chg="mod">
          <ac:chgData name="Johanesen, Sarah" userId="2e354a0b-b3e5-4ac9-ac2d-56bb5ec11e39" providerId="ADAL" clId="{74BB569A-94DB-4A04-920A-9111B3FBB32C}" dt="2026-01-07T13:59:23.966" v="5" actId="14100"/>
          <ac:spMkLst>
            <pc:docMk/>
            <pc:sldMk cId="860820390" sldId="261"/>
            <ac:spMk id="11" creationId="{91579E1E-2098-4D23-9280-CCE878F6A6D8}"/>
          </ac:spMkLst>
        </pc:spChg>
      </pc:sldChg>
      <pc:sldChg chg="modSp mod">
        <pc:chgData name="Johanesen, Sarah" userId="2e354a0b-b3e5-4ac9-ac2d-56bb5ec11e39" providerId="ADAL" clId="{74BB569A-94DB-4A04-920A-9111B3FBB32C}" dt="2026-01-07T13:51:34.289" v="0" actId="113"/>
        <pc:sldMkLst>
          <pc:docMk/>
          <pc:sldMk cId="382037562" sldId="262"/>
        </pc:sldMkLst>
        <pc:spChg chg="mod">
          <ac:chgData name="Johanesen, Sarah" userId="2e354a0b-b3e5-4ac9-ac2d-56bb5ec11e39" providerId="ADAL" clId="{74BB569A-94DB-4A04-920A-9111B3FBB32C}" dt="2026-01-07T13:51:34.289" v="0" actId="113"/>
          <ac:spMkLst>
            <pc:docMk/>
            <pc:sldMk cId="382037562" sldId="262"/>
            <ac:spMk id="13" creationId="{85FFAD3C-F944-452B-9E43-80FB613E290F}"/>
          </ac:spMkLst>
        </pc:spChg>
      </pc:sldChg>
      <pc:sldChg chg="modSp mod modAnim">
        <pc:chgData name="Johanesen, Sarah" userId="2e354a0b-b3e5-4ac9-ac2d-56bb5ec11e39" providerId="ADAL" clId="{74BB569A-94DB-4A04-920A-9111B3FBB32C}" dt="2026-01-07T14:08:29.075" v="75"/>
        <pc:sldMkLst>
          <pc:docMk/>
          <pc:sldMk cId="707739205" sldId="264"/>
        </pc:sldMkLst>
        <pc:spChg chg="mod">
          <ac:chgData name="Johanesen, Sarah" userId="2e354a0b-b3e5-4ac9-ac2d-56bb5ec11e39" providerId="ADAL" clId="{74BB569A-94DB-4A04-920A-9111B3FBB32C}" dt="2026-01-07T14:08:23.104" v="74" actId="1076"/>
          <ac:spMkLst>
            <pc:docMk/>
            <pc:sldMk cId="707739205" sldId="264"/>
            <ac:spMk id="2" creationId="{59A19430-D101-EC0F-2743-B244E0EE2DCA}"/>
          </ac:spMkLst>
        </pc:spChg>
        <pc:spChg chg="mod">
          <ac:chgData name="Johanesen, Sarah" userId="2e354a0b-b3e5-4ac9-ac2d-56bb5ec11e39" providerId="ADAL" clId="{74BB569A-94DB-4A04-920A-9111B3FBB32C}" dt="2026-01-07T14:08:12.130" v="71" actId="14100"/>
          <ac:spMkLst>
            <pc:docMk/>
            <pc:sldMk cId="707739205" sldId="264"/>
            <ac:spMk id="8" creationId="{767D1FE9-76CE-41C2-A34F-D36DEEA29547}"/>
          </ac:spMkLst>
        </pc:spChg>
        <pc:picChg chg="mod">
          <ac:chgData name="Johanesen, Sarah" userId="2e354a0b-b3e5-4ac9-ac2d-56bb5ec11e39" providerId="ADAL" clId="{74BB569A-94DB-4A04-920A-9111B3FBB32C}" dt="2026-01-07T14:08:18.442" v="72" actId="1076"/>
          <ac:picMkLst>
            <pc:docMk/>
            <pc:sldMk cId="707739205" sldId="264"/>
            <ac:picMk id="1026" creationId="{FDE9F85A-2689-233C-08AC-40C62F4CBEC6}"/>
          </ac:picMkLst>
        </pc:picChg>
      </pc:sldChg>
      <pc:sldChg chg="addSp modSp mod modAnim">
        <pc:chgData name="Johanesen, Sarah" userId="2e354a0b-b3e5-4ac9-ac2d-56bb5ec11e39" providerId="ADAL" clId="{74BB569A-94DB-4A04-920A-9111B3FBB32C}" dt="2026-01-07T15:07:37.359" v="437"/>
        <pc:sldMkLst>
          <pc:docMk/>
          <pc:sldMk cId="4008348147" sldId="267"/>
        </pc:sldMkLst>
        <pc:spChg chg="add mod">
          <ac:chgData name="Johanesen, Sarah" userId="2e354a0b-b3e5-4ac9-ac2d-56bb5ec11e39" providerId="ADAL" clId="{74BB569A-94DB-4A04-920A-9111B3FBB32C}" dt="2026-01-07T15:05:53.597" v="413" actId="20577"/>
          <ac:spMkLst>
            <pc:docMk/>
            <pc:sldMk cId="4008348147" sldId="267"/>
            <ac:spMk id="2" creationId="{565704C3-2971-54C3-FFBB-5D03516B9863}"/>
          </ac:spMkLst>
        </pc:spChg>
        <pc:spChg chg="add mod">
          <ac:chgData name="Johanesen, Sarah" userId="2e354a0b-b3e5-4ac9-ac2d-56bb5ec11e39" providerId="ADAL" clId="{74BB569A-94DB-4A04-920A-9111B3FBB32C}" dt="2026-01-07T15:07:35.346" v="436" actId="571"/>
          <ac:spMkLst>
            <pc:docMk/>
            <pc:sldMk cId="4008348147" sldId="267"/>
            <ac:spMk id="5" creationId="{36E18751-0493-4416-FECA-95336CDF5F86}"/>
          </ac:spMkLst>
        </pc:spChg>
        <pc:spChg chg="mod">
          <ac:chgData name="Johanesen, Sarah" userId="2e354a0b-b3e5-4ac9-ac2d-56bb5ec11e39" providerId="ADAL" clId="{74BB569A-94DB-4A04-920A-9111B3FBB32C}" dt="2026-01-07T15:06:48.840" v="428" actId="6549"/>
          <ac:spMkLst>
            <pc:docMk/>
            <pc:sldMk cId="4008348147" sldId="267"/>
            <ac:spMk id="7" creationId="{D1DD1B01-D4B7-4D94-9C7F-9E19BC7FC10A}"/>
          </ac:spMkLst>
        </pc:spChg>
        <pc:spChg chg="add mod">
          <ac:chgData name="Johanesen, Sarah" userId="2e354a0b-b3e5-4ac9-ac2d-56bb5ec11e39" providerId="ADAL" clId="{74BB569A-94DB-4A04-920A-9111B3FBB32C}" dt="2026-01-07T15:07:35.346" v="436" actId="571"/>
          <ac:spMkLst>
            <pc:docMk/>
            <pc:sldMk cId="4008348147" sldId="267"/>
            <ac:spMk id="9" creationId="{CD01A2E7-2CB4-5AFA-B17E-1CB1FBA1E6B0}"/>
          </ac:spMkLst>
        </pc:spChg>
        <pc:picChg chg="add mod">
          <ac:chgData name="Johanesen, Sarah" userId="2e354a0b-b3e5-4ac9-ac2d-56bb5ec11e39" providerId="ADAL" clId="{74BB569A-94DB-4A04-920A-9111B3FBB32C}" dt="2026-01-07T15:07:35.346" v="436" actId="571"/>
          <ac:picMkLst>
            <pc:docMk/>
            <pc:sldMk cId="4008348147" sldId="267"/>
            <ac:picMk id="4" creationId="{054D7078-24DA-8637-1476-A01243011DEB}"/>
          </ac:picMkLst>
        </pc:picChg>
        <pc:picChg chg="add mod">
          <ac:chgData name="Johanesen, Sarah" userId="2e354a0b-b3e5-4ac9-ac2d-56bb5ec11e39" providerId="ADAL" clId="{74BB569A-94DB-4A04-920A-9111B3FBB32C}" dt="2026-01-07T15:07:35.346" v="436" actId="571"/>
          <ac:picMkLst>
            <pc:docMk/>
            <pc:sldMk cId="4008348147" sldId="267"/>
            <ac:picMk id="8" creationId="{2BA0C631-6B61-7BEE-AF6E-820A53E97EE2}"/>
          </ac:picMkLst>
        </pc:picChg>
        <pc:picChg chg="add mod">
          <ac:chgData name="Johanesen, Sarah" userId="2e354a0b-b3e5-4ac9-ac2d-56bb5ec11e39" providerId="ADAL" clId="{74BB569A-94DB-4A04-920A-9111B3FBB32C}" dt="2026-01-07T15:05:42.983" v="403" actId="1076"/>
          <ac:picMkLst>
            <pc:docMk/>
            <pc:sldMk cId="4008348147" sldId="267"/>
            <ac:picMk id="1026" creationId="{0C73DEFF-8143-45FC-389B-0120455EE309}"/>
          </ac:picMkLst>
        </pc:picChg>
        <pc:picChg chg="mod">
          <ac:chgData name="Johanesen, Sarah" userId="2e354a0b-b3e5-4ac9-ac2d-56bb5ec11e39" providerId="ADAL" clId="{74BB569A-94DB-4A04-920A-9111B3FBB32C}" dt="2026-01-07T15:04:30.098" v="395" actId="1076"/>
          <ac:picMkLst>
            <pc:docMk/>
            <pc:sldMk cId="4008348147" sldId="267"/>
            <ac:picMk id="1028" creationId="{275D0211-AEF8-486F-B120-3008D20F4AA6}"/>
          </ac:picMkLst>
        </pc:picChg>
      </pc:sldChg>
      <pc:sldChg chg="modSp mod">
        <pc:chgData name="Johanesen, Sarah" userId="2e354a0b-b3e5-4ac9-ac2d-56bb5ec11e39" providerId="ADAL" clId="{74BB569A-94DB-4A04-920A-9111B3FBB32C}" dt="2026-01-07T14:16:51.274" v="102" actId="732"/>
        <pc:sldMkLst>
          <pc:docMk/>
          <pc:sldMk cId="2437321725" sldId="282"/>
        </pc:sldMkLst>
        <pc:spChg chg="mod">
          <ac:chgData name="Johanesen, Sarah" userId="2e354a0b-b3e5-4ac9-ac2d-56bb5ec11e39" providerId="ADAL" clId="{74BB569A-94DB-4A04-920A-9111B3FBB32C}" dt="2026-01-07T14:16:17.203" v="94" actId="14100"/>
          <ac:spMkLst>
            <pc:docMk/>
            <pc:sldMk cId="2437321725" sldId="282"/>
            <ac:spMk id="2" creationId="{55E5B271-4E18-4DEB-B54E-B6D57A219EE9}"/>
          </ac:spMkLst>
        </pc:spChg>
        <pc:spChg chg="mod">
          <ac:chgData name="Johanesen, Sarah" userId="2e354a0b-b3e5-4ac9-ac2d-56bb5ec11e39" providerId="ADAL" clId="{74BB569A-94DB-4A04-920A-9111B3FBB32C}" dt="2026-01-07T14:16:12.291" v="93" actId="14100"/>
          <ac:spMkLst>
            <pc:docMk/>
            <pc:sldMk cId="2437321725" sldId="282"/>
            <ac:spMk id="8" creationId="{0B12DA34-C7E7-73BE-F9CD-61C370ACDE03}"/>
          </ac:spMkLst>
        </pc:spChg>
        <pc:picChg chg="mod modCrop">
          <ac:chgData name="Johanesen, Sarah" userId="2e354a0b-b3e5-4ac9-ac2d-56bb5ec11e39" providerId="ADAL" clId="{74BB569A-94DB-4A04-920A-9111B3FBB32C}" dt="2026-01-07T14:16:51.274" v="102" actId="732"/>
          <ac:picMkLst>
            <pc:docMk/>
            <pc:sldMk cId="2437321725" sldId="282"/>
            <ac:picMk id="4" creationId="{F1789585-ECBA-59AC-D3E1-4ED2AFB08A10}"/>
          </ac:picMkLst>
        </pc:picChg>
      </pc:sldChg>
      <pc:sldChg chg="modSp mod">
        <pc:chgData name="Johanesen, Sarah" userId="2e354a0b-b3e5-4ac9-ac2d-56bb5ec11e39" providerId="ADAL" clId="{74BB569A-94DB-4A04-920A-9111B3FBB32C}" dt="2026-01-07T14:20:29.193" v="239" actId="1036"/>
        <pc:sldMkLst>
          <pc:docMk/>
          <pc:sldMk cId="309883375" sldId="283"/>
        </pc:sldMkLst>
        <pc:spChg chg="mod">
          <ac:chgData name="Johanesen, Sarah" userId="2e354a0b-b3e5-4ac9-ac2d-56bb5ec11e39" providerId="ADAL" clId="{74BB569A-94DB-4A04-920A-9111B3FBB32C}" dt="2026-01-07T14:19:22.219" v="185" actId="1076"/>
          <ac:spMkLst>
            <pc:docMk/>
            <pc:sldMk cId="309883375" sldId="283"/>
            <ac:spMk id="9" creationId="{C54EE44B-1548-EFED-31E1-B1172DAB4302}"/>
          </ac:spMkLst>
        </pc:spChg>
        <pc:spChg chg="mod">
          <ac:chgData name="Johanesen, Sarah" userId="2e354a0b-b3e5-4ac9-ac2d-56bb5ec11e39" providerId="ADAL" clId="{74BB569A-94DB-4A04-920A-9111B3FBB32C}" dt="2026-01-07T14:20:29.193" v="239" actId="1036"/>
          <ac:spMkLst>
            <pc:docMk/>
            <pc:sldMk cId="309883375" sldId="283"/>
            <ac:spMk id="12" creationId="{8DB50443-0921-53DF-6CCA-BB6E0E896FC1}"/>
          </ac:spMkLst>
        </pc:spChg>
        <pc:spChg chg="mod">
          <ac:chgData name="Johanesen, Sarah" userId="2e354a0b-b3e5-4ac9-ac2d-56bb5ec11e39" providerId="ADAL" clId="{74BB569A-94DB-4A04-920A-9111B3FBB32C}" dt="2026-01-07T14:18:55.690" v="162" actId="1035"/>
          <ac:spMkLst>
            <pc:docMk/>
            <pc:sldMk cId="309883375" sldId="283"/>
            <ac:spMk id="17" creationId="{9D7CE3BA-5724-4CB5-853C-B00FAED3F01D}"/>
          </ac:spMkLst>
        </pc:spChg>
        <pc:spChg chg="mod">
          <ac:chgData name="Johanesen, Sarah" userId="2e354a0b-b3e5-4ac9-ac2d-56bb5ec11e39" providerId="ADAL" clId="{74BB569A-94DB-4A04-920A-9111B3FBB32C}" dt="2026-01-07T14:20:23.133" v="232" actId="14100"/>
          <ac:spMkLst>
            <pc:docMk/>
            <pc:sldMk cId="309883375" sldId="283"/>
            <ac:spMk id="18" creationId="{5B2B50CF-ABBF-8DD3-DF7F-0605A21646BB}"/>
          </ac:spMkLst>
        </pc:spChg>
        <pc:picChg chg="mod">
          <ac:chgData name="Johanesen, Sarah" userId="2e354a0b-b3e5-4ac9-ac2d-56bb5ec11e39" providerId="ADAL" clId="{74BB569A-94DB-4A04-920A-9111B3FBB32C}" dt="2026-01-07T14:18:31.339" v="131" actId="14100"/>
          <ac:picMkLst>
            <pc:docMk/>
            <pc:sldMk cId="309883375" sldId="283"/>
            <ac:picMk id="11" creationId="{F05751A0-0607-7AE4-6A30-5E22DC145C79}"/>
          </ac:picMkLst>
        </pc:picChg>
        <pc:picChg chg="mod modCrop">
          <ac:chgData name="Johanesen, Sarah" userId="2e354a0b-b3e5-4ac9-ac2d-56bb5ec11e39" providerId="ADAL" clId="{74BB569A-94DB-4A04-920A-9111B3FBB32C}" dt="2026-01-07T14:18:41.344" v="133" actId="732"/>
          <ac:picMkLst>
            <pc:docMk/>
            <pc:sldMk cId="309883375" sldId="283"/>
            <ac:picMk id="14" creationId="{F4FC2F61-C3BF-0F11-FBE8-1325F5D158D0}"/>
          </ac:picMkLst>
        </pc:picChg>
        <pc:picChg chg="mod modCrop">
          <ac:chgData name="Johanesen, Sarah" userId="2e354a0b-b3e5-4ac9-ac2d-56bb5ec11e39" providerId="ADAL" clId="{74BB569A-94DB-4A04-920A-9111B3FBB32C}" dt="2026-01-07T14:19:09.439" v="166" actId="18131"/>
          <ac:picMkLst>
            <pc:docMk/>
            <pc:sldMk cId="309883375" sldId="283"/>
            <ac:picMk id="16" creationId="{C5784B0F-9ED5-C9E6-00F1-62403434F47C}"/>
          </ac:picMkLst>
        </pc:picChg>
      </pc:sldChg>
      <pc:sldChg chg="modSp mod">
        <pc:chgData name="Johanesen, Sarah" userId="2e354a0b-b3e5-4ac9-ac2d-56bb5ec11e39" providerId="ADAL" clId="{74BB569A-94DB-4A04-920A-9111B3FBB32C}" dt="2026-01-07T14:30:13.094" v="309" actId="20577"/>
        <pc:sldMkLst>
          <pc:docMk/>
          <pc:sldMk cId="1713043331" sldId="312"/>
        </pc:sldMkLst>
        <pc:spChg chg="mod">
          <ac:chgData name="Johanesen, Sarah" userId="2e354a0b-b3e5-4ac9-ac2d-56bb5ec11e39" providerId="ADAL" clId="{74BB569A-94DB-4A04-920A-9111B3FBB32C}" dt="2026-01-07T14:23:44.539" v="242" actId="15"/>
          <ac:spMkLst>
            <pc:docMk/>
            <pc:sldMk cId="1713043331" sldId="312"/>
            <ac:spMk id="10" creationId="{D1DD1B01-D4B7-4D94-9C7F-9E19BC7FC10A}"/>
          </ac:spMkLst>
        </pc:spChg>
        <pc:spChg chg="mod">
          <ac:chgData name="Johanesen, Sarah" userId="2e354a0b-b3e5-4ac9-ac2d-56bb5ec11e39" providerId="ADAL" clId="{74BB569A-94DB-4A04-920A-9111B3FBB32C}" dt="2026-01-07T14:30:13.094" v="309" actId="20577"/>
          <ac:spMkLst>
            <pc:docMk/>
            <pc:sldMk cId="1713043331" sldId="312"/>
            <ac:spMk id="12" creationId="{D1DD1B01-D4B7-4D94-9C7F-9E19BC7FC10A}"/>
          </ac:spMkLst>
        </pc:spChg>
      </pc:sldChg>
      <pc:sldChg chg="modSp mod">
        <pc:chgData name="Johanesen, Sarah" userId="2e354a0b-b3e5-4ac9-ac2d-56bb5ec11e39" providerId="ADAL" clId="{74BB569A-94DB-4A04-920A-9111B3FBB32C}" dt="2026-01-07T14:33:40.931" v="340" actId="3064"/>
        <pc:sldMkLst>
          <pc:docMk/>
          <pc:sldMk cId="1955550351" sldId="314"/>
        </pc:sldMkLst>
        <pc:spChg chg="mod">
          <ac:chgData name="Johanesen, Sarah" userId="2e354a0b-b3e5-4ac9-ac2d-56bb5ec11e39" providerId="ADAL" clId="{74BB569A-94DB-4A04-920A-9111B3FBB32C}" dt="2026-01-07T14:33:34.024" v="338" actId="1076"/>
          <ac:spMkLst>
            <pc:docMk/>
            <pc:sldMk cId="1955550351" sldId="314"/>
            <ac:spMk id="5" creationId="{D1DD1B01-D4B7-4D94-9C7F-9E19BC7FC10A}"/>
          </ac:spMkLst>
        </pc:spChg>
        <pc:spChg chg="mod">
          <ac:chgData name="Johanesen, Sarah" userId="2e354a0b-b3e5-4ac9-ac2d-56bb5ec11e39" providerId="ADAL" clId="{74BB569A-94DB-4A04-920A-9111B3FBB32C}" dt="2026-01-07T14:33:40.931" v="340" actId="3064"/>
          <ac:spMkLst>
            <pc:docMk/>
            <pc:sldMk cId="1955550351" sldId="314"/>
            <ac:spMk id="8" creationId="{D1DD1B01-D4B7-4D94-9C7F-9E19BC7FC10A}"/>
          </ac:spMkLst>
        </pc:spChg>
      </pc:sldChg>
      <pc:sldChg chg="modSp mod">
        <pc:chgData name="Johanesen, Sarah" userId="2e354a0b-b3e5-4ac9-ac2d-56bb5ec11e39" providerId="ADAL" clId="{74BB569A-94DB-4A04-920A-9111B3FBB32C}" dt="2026-01-07T14:45:48.569" v="371" actId="122"/>
        <pc:sldMkLst>
          <pc:docMk/>
          <pc:sldMk cId="2624763484" sldId="317"/>
        </pc:sldMkLst>
        <pc:spChg chg="mod">
          <ac:chgData name="Johanesen, Sarah" userId="2e354a0b-b3e5-4ac9-ac2d-56bb5ec11e39" providerId="ADAL" clId="{74BB569A-94DB-4A04-920A-9111B3FBB32C}" dt="2026-01-07T14:45:48.569" v="371" actId="122"/>
          <ac:spMkLst>
            <pc:docMk/>
            <pc:sldMk cId="2624763484" sldId="317"/>
            <ac:spMk id="10" creationId="{D1DD1B01-D4B7-4D94-9C7F-9E19BC7FC10A}"/>
          </ac:spMkLst>
        </pc:spChg>
        <pc:spChg chg="mod">
          <ac:chgData name="Johanesen, Sarah" userId="2e354a0b-b3e5-4ac9-ac2d-56bb5ec11e39" providerId="ADAL" clId="{74BB569A-94DB-4A04-920A-9111B3FBB32C}" dt="2026-01-07T14:45:28.452" v="370" actId="1036"/>
          <ac:spMkLst>
            <pc:docMk/>
            <pc:sldMk cId="2624763484" sldId="317"/>
            <ac:spMk id="15" creationId="{D1DD1B01-D4B7-4D94-9C7F-9E19BC7FC10A}"/>
          </ac:spMkLst>
        </pc:spChg>
        <pc:spChg chg="mod">
          <ac:chgData name="Johanesen, Sarah" userId="2e354a0b-b3e5-4ac9-ac2d-56bb5ec11e39" providerId="ADAL" clId="{74BB569A-94DB-4A04-920A-9111B3FBB32C}" dt="2026-01-07T14:45:28.452" v="370" actId="1036"/>
          <ac:spMkLst>
            <pc:docMk/>
            <pc:sldMk cId="2624763484" sldId="317"/>
            <ac:spMk id="16" creationId="{D1DD1B01-D4B7-4D94-9C7F-9E19BC7FC10A}"/>
          </ac:spMkLst>
        </pc:spChg>
      </pc:sldChg>
      <pc:sldChg chg="modSp mod">
        <pc:chgData name="Johanesen, Sarah" userId="2e354a0b-b3e5-4ac9-ac2d-56bb5ec11e39" providerId="ADAL" clId="{74BB569A-94DB-4A04-920A-9111B3FBB32C}" dt="2026-01-07T14:56:56.299" v="393" actId="20577"/>
        <pc:sldMkLst>
          <pc:docMk/>
          <pc:sldMk cId="1661018768" sldId="320"/>
        </pc:sldMkLst>
        <pc:spChg chg="mod">
          <ac:chgData name="Johanesen, Sarah" userId="2e354a0b-b3e5-4ac9-ac2d-56bb5ec11e39" providerId="ADAL" clId="{74BB569A-94DB-4A04-920A-9111B3FBB32C}" dt="2026-01-07T14:55:32.883" v="392" actId="1036"/>
          <ac:spMkLst>
            <pc:docMk/>
            <pc:sldMk cId="1661018768" sldId="320"/>
            <ac:spMk id="11" creationId="{0B663022-FF2A-109A-8FA8-1A9FBECED9D4}"/>
          </ac:spMkLst>
        </pc:spChg>
        <pc:spChg chg="mod">
          <ac:chgData name="Johanesen, Sarah" userId="2e354a0b-b3e5-4ac9-ac2d-56bb5ec11e39" providerId="ADAL" clId="{74BB569A-94DB-4A04-920A-9111B3FBB32C}" dt="2026-01-07T14:56:56.299" v="393" actId="20577"/>
          <ac:spMkLst>
            <pc:docMk/>
            <pc:sldMk cId="1661018768" sldId="320"/>
            <ac:spMk id="13" creationId="{7090A6F5-5B17-B7F3-7B5B-3E73AB462C1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363031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BEBA71-03D1-4402-9F78-B93683FA51AD}" type="datetimeFigureOut">
              <a:rPr lang="en-GB" smtClean="0"/>
              <a:t>07/01/2026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876333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059626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221578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156299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28471601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37011226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4222415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310862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2630976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87971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BEBA71-03D1-4402-9F78-B93683FA51AD}" type="datetimeFigureOut">
              <a:rPr lang="en-GB" smtClean="0"/>
              <a:t>07/01/2026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3684070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BEBA71-03D1-4402-9F78-B93683FA51AD}" type="datetimeFigureOut">
              <a:rPr lang="en-GB" smtClean="0"/>
              <a:t>07/01/2026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40407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401981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2171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D8BEBA71-03D1-4402-9F78-B93683FA51AD}" type="datetimeFigureOut">
              <a:rPr lang="en-GB" smtClean="0"/>
              <a:t>07/01/2026</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135228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BEBA71-03D1-4402-9F78-B93683FA51AD}" type="datetimeFigureOut">
              <a:rPr lang="en-GB" smtClean="0"/>
              <a:t>07/01/2026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742F58-A3DA-413C-9076-CC2A764EDD5E}" type="slidenum">
              <a:rPr lang="en-GB" smtClean="0"/>
              <a:t>‹#›</a:t>
            </a:fld>
            <a:endParaRPr lang="en-GB"/>
          </a:p>
        </p:txBody>
      </p:sp>
    </p:spTree>
    <p:extLst>
      <p:ext uri="{BB962C8B-B14F-4D97-AF65-F5344CB8AC3E}">
        <p14:creationId xmlns:p14="http://schemas.microsoft.com/office/powerpoint/2010/main" val="2781032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8BEBA71-03D1-4402-9F78-B93683FA51AD}" type="datetimeFigureOut">
              <a:rPr lang="en-GB" smtClean="0"/>
              <a:t>07/01/2026</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7742F58-A3DA-413C-9076-CC2A764EDD5E}" type="slidenum">
              <a:rPr lang="en-GB" smtClean="0"/>
              <a:t>‹#›</a:t>
            </a:fld>
            <a:endParaRPr lang="en-GB"/>
          </a:p>
        </p:txBody>
      </p:sp>
    </p:spTree>
    <p:extLst>
      <p:ext uri="{BB962C8B-B14F-4D97-AF65-F5344CB8AC3E}">
        <p14:creationId xmlns:p14="http://schemas.microsoft.com/office/powerpoint/2010/main" val="1441595678"/>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jpg"/><Relationship Id="rId7" Type="http://schemas.openxmlformats.org/officeDocument/2006/relationships/hyperlink" Target="http://malacanang.gov.ph/wp-content/uploads/Boxercodex.jpg" TargetMode="External"/><Relationship Id="rId2" Type="http://schemas.openxmlformats.org/officeDocument/2006/relationships/image" Target="../media/image6.jpg"/><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jpg"/><Relationship Id="rId9"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malacanang.gov.ph/wp-content/uploads/Boxercodex.jp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malacanang.gov.ph/wp-content/uploads/Boxercodex.jp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ainting of St Theresa de Ávila, depicted in middle age, holding a book and gazing towards God. She wears a nun's habit with a black and white veil, cream cape and brown tunic.">
            <a:extLst>
              <a:ext uri="{FF2B5EF4-FFF2-40B4-BE49-F238E27FC236}">
                <a16:creationId xmlns:a16="http://schemas.microsoft.com/office/drawing/2014/main" id="{6C8D0AF8-6D8D-40F4-86CF-FD13130BBF35}"/>
              </a:ext>
            </a:extLst>
          </p:cNvPr>
          <p:cNvPicPr>
            <a:picLocks noChangeAspect="1"/>
          </p:cNvPicPr>
          <p:nvPr/>
        </p:nvPicPr>
        <p:blipFill rotWithShape="1">
          <a:blip r:embed="rId2">
            <a:extLst>
              <a:ext uri="{28A0092B-C50C-407E-A947-70E740481C1C}">
                <a14:useLocalDpi xmlns:a14="http://schemas.microsoft.com/office/drawing/2010/main" val="0"/>
              </a:ext>
            </a:extLst>
          </a:blip>
          <a:srcRect l="17899" t="2726" r="14878"/>
          <a:stretch/>
        </p:blipFill>
        <p:spPr>
          <a:xfrm>
            <a:off x="8051990" y="2016983"/>
            <a:ext cx="3382921" cy="4846321"/>
          </a:xfrm>
          <a:prstGeom prst="rect">
            <a:avLst/>
          </a:prstGeom>
        </p:spPr>
      </p:pic>
      <p:sp>
        <p:nvSpPr>
          <p:cNvPr id="2" name="TextBox 1"/>
          <p:cNvSpPr txBox="1"/>
          <p:nvPr/>
        </p:nvSpPr>
        <p:spPr>
          <a:xfrm>
            <a:off x="341581" y="183135"/>
            <a:ext cx="9968611" cy="1569660"/>
          </a:xfrm>
          <a:prstGeom prst="rect">
            <a:avLst/>
          </a:prstGeom>
          <a:noFill/>
        </p:spPr>
        <p:txBody>
          <a:bodyPr wrap="square" rtlCol="0">
            <a:spAutoFit/>
          </a:bodyPr>
          <a:lstStyle/>
          <a:p>
            <a:pPr>
              <a:spcAft>
                <a:spcPts val="1800"/>
              </a:spcAft>
            </a:pPr>
            <a:r>
              <a:rPr lang="en-GB" sz="4800" b="1" dirty="0"/>
              <a:t>Catholic Christianity in Global Context</a:t>
            </a:r>
          </a:p>
        </p:txBody>
      </p:sp>
      <p:sp>
        <p:nvSpPr>
          <p:cNvPr id="4" name="TextBox 3">
            <a:extLst>
              <a:ext uri="{FF2B5EF4-FFF2-40B4-BE49-F238E27FC236}">
                <a16:creationId xmlns:a16="http://schemas.microsoft.com/office/drawing/2014/main" id="{5424B03B-FA53-9ACA-68FC-F4049E166329}"/>
              </a:ext>
            </a:extLst>
          </p:cNvPr>
          <p:cNvSpPr txBox="1"/>
          <p:nvPr/>
        </p:nvSpPr>
        <p:spPr>
          <a:xfrm>
            <a:off x="7606748" y="1217962"/>
            <a:ext cx="4585252" cy="584775"/>
          </a:xfrm>
          <a:prstGeom prst="rect">
            <a:avLst/>
          </a:prstGeom>
          <a:noFill/>
        </p:spPr>
        <p:txBody>
          <a:bodyPr wrap="square">
            <a:spAutoFit/>
          </a:bodyPr>
          <a:lstStyle/>
          <a:p>
            <a:pPr algn="r"/>
            <a:r>
              <a:rPr lang="en-GB" sz="3200" b="1" dirty="0"/>
              <a:t>Dr Sarah Johanesen</a:t>
            </a:r>
          </a:p>
        </p:txBody>
      </p:sp>
      <p:pic>
        <p:nvPicPr>
          <p:cNvPr id="8" name="Picture 7">
            <a:extLst>
              <a:ext uri="{FF2B5EF4-FFF2-40B4-BE49-F238E27FC236}">
                <a16:creationId xmlns:a16="http://schemas.microsoft.com/office/drawing/2014/main" id="{1A202E69-9903-3103-560A-EF38C7B7827B}"/>
              </a:ext>
            </a:extLst>
          </p:cNvPr>
          <p:cNvPicPr>
            <a:picLocks noChangeAspect="1"/>
          </p:cNvPicPr>
          <p:nvPr/>
        </p:nvPicPr>
        <p:blipFill rotWithShape="1">
          <a:blip r:embed="rId3">
            <a:extLst>
              <a:ext uri="{28A0092B-C50C-407E-A947-70E740481C1C}">
                <a14:useLocalDpi xmlns:a14="http://schemas.microsoft.com/office/drawing/2010/main" val="0"/>
              </a:ext>
            </a:extLst>
          </a:blip>
          <a:srcRect l="20028" t="14666" r="19031" b="13861"/>
          <a:stretch/>
        </p:blipFill>
        <p:spPr>
          <a:xfrm>
            <a:off x="4751319" y="2015373"/>
            <a:ext cx="2868750" cy="4836417"/>
          </a:xfrm>
          <a:prstGeom prst="rect">
            <a:avLst/>
          </a:prstGeom>
        </p:spPr>
      </p:pic>
      <p:pic>
        <p:nvPicPr>
          <p:cNvPr id="3" name="Picture 2" descr="A portrait of St Ignatius Loyola as a soldier. He has brown hair, a moustache and beard. He wears dark plate armour of time, with an IHS symbol emblazoned on his chest, which he is touching slightly with his right thumb. In his left hand he holds a spear with the head pointing upwards and leaning against his left shoulder. There is his coat of arms behind him, and a latin motto underneath.">
            <a:extLst>
              <a:ext uri="{FF2B5EF4-FFF2-40B4-BE49-F238E27FC236}">
                <a16:creationId xmlns:a16="http://schemas.microsoft.com/office/drawing/2014/main" id="{61EA3944-9009-DF7A-A78A-C7479CE0DF99}"/>
              </a:ext>
            </a:extLst>
          </p:cNvPr>
          <p:cNvPicPr>
            <a:picLocks noChangeAspect="1"/>
          </p:cNvPicPr>
          <p:nvPr/>
        </p:nvPicPr>
        <p:blipFill>
          <a:blip r:embed="rId4">
            <a:extLst>
              <a:ext uri="{28A0092B-C50C-407E-A947-70E740481C1C}">
                <a14:useLocalDpi xmlns:a14="http://schemas.microsoft.com/office/drawing/2010/main" val="0"/>
              </a:ext>
            </a:extLst>
          </a:blip>
          <a:srcRect l="30933" t="6738" r="35176" b="17679"/>
          <a:stretch/>
        </p:blipFill>
        <p:spPr>
          <a:xfrm>
            <a:off x="10585627" y="2021582"/>
            <a:ext cx="1606373" cy="4836418"/>
          </a:xfrm>
          <a:prstGeom prst="rect">
            <a:avLst/>
          </a:prstGeom>
        </p:spPr>
      </p:pic>
      <p:pic>
        <p:nvPicPr>
          <p:cNvPr id="5" name="Picture 4">
            <a:extLst>
              <a:ext uri="{FF2B5EF4-FFF2-40B4-BE49-F238E27FC236}">
                <a16:creationId xmlns:a16="http://schemas.microsoft.com/office/drawing/2014/main" id="{478492AA-7CA5-E6BA-DBD0-EECB8293DB97}"/>
              </a:ext>
            </a:extLst>
          </p:cNvPr>
          <p:cNvPicPr>
            <a:picLocks noChangeAspect="1"/>
          </p:cNvPicPr>
          <p:nvPr/>
        </p:nvPicPr>
        <p:blipFill rotWithShape="1">
          <a:blip r:embed="rId5"/>
          <a:srcRect l="28868" r="-1" b="9171"/>
          <a:stretch/>
        </p:blipFill>
        <p:spPr>
          <a:xfrm>
            <a:off x="0" y="2011841"/>
            <a:ext cx="2560319" cy="4832306"/>
          </a:xfrm>
          <a:prstGeom prst="rect">
            <a:avLst/>
          </a:prstGeom>
        </p:spPr>
      </p:pic>
      <p:pic>
        <p:nvPicPr>
          <p:cNvPr id="6" name="Picture 5">
            <a:extLst>
              <a:ext uri="{FF2B5EF4-FFF2-40B4-BE49-F238E27FC236}">
                <a16:creationId xmlns:a16="http://schemas.microsoft.com/office/drawing/2014/main" id="{323607DB-174F-C962-1CBF-A0ADB8AD4E3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056" r="3157"/>
          <a:stretch/>
        </p:blipFill>
        <p:spPr>
          <a:xfrm>
            <a:off x="1716300" y="2015373"/>
            <a:ext cx="2867891" cy="4828784"/>
          </a:xfrm>
          <a:prstGeom prst="rect">
            <a:avLst/>
          </a:prstGeom>
        </p:spPr>
      </p:pic>
      <p:pic>
        <p:nvPicPr>
          <p:cNvPr id="7" name="Picture 6">
            <a:hlinkClick r:id="rId7"/>
            <a:extLst>
              <a:ext uri="{FF2B5EF4-FFF2-40B4-BE49-F238E27FC236}">
                <a16:creationId xmlns:a16="http://schemas.microsoft.com/office/drawing/2014/main" id="{E012A3E4-60A2-C93E-F97F-1825D6A804AB}"/>
              </a:ext>
            </a:extLst>
          </p:cNvPr>
          <p:cNvPicPr>
            <a:picLocks noChangeAspect="1"/>
          </p:cNvPicPr>
          <p:nvPr/>
        </p:nvPicPr>
        <p:blipFill rotWithShape="1">
          <a:blip r:embed="rId8"/>
          <a:srcRect l="7822" t="15700" r="50127" b="10453"/>
          <a:stretch/>
        </p:blipFill>
        <p:spPr>
          <a:xfrm>
            <a:off x="3433773" y="2004766"/>
            <a:ext cx="1966303" cy="4846320"/>
          </a:xfrm>
          <a:prstGeom prst="rect">
            <a:avLst/>
          </a:prstGeom>
        </p:spPr>
      </p:pic>
      <p:pic>
        <p:nvPicPr>
          <p:cNvPr id="9" name="Picture 8">
            <a:extLst>
              <a:ext uri="{FF2B5EF4-FFF2-40B4-BE49-F238E27FC236}">
                <a16:creationId xmlns:a16="http://schemas.microsoft.com/office/drawing/2014/main" id="{A26992D0-6CB0-8265-1882-756A5BD331A7}"/>
              </a:ext>
            </a:extLst>
          </p:cNvPr>
          <p:cNvPicPr>
            <a:picLocks noChangeAspect="1"/>
          </p:cNvPicPr>
          <p:nvPr/>
        </p:nvPicPr>
        <p:blipFill rotWithShape="1">
          <a:blip r:embed="rId9">
            <a:extLst>
              <a:ext uri="{28A0092B-C50C-407E-A947-70E740481C1C}">
                <a14:useLocalDpi xmlns:a14="http://schemas.microsoft.com/office/drawing/2010/main" val="0"/>
              </a:ext>
            </a:extLst>
          </a:blip>
          <a:srcRect l="15212" r="16189"/>
          <a:stretch/>
        </p:blipFill>
        <p:spPr>
          <a:xfrm>
            <a:off x="6956515" y="2004765"/>
            <a:ext cx="1988416" cy="4836417"/>
          </a:xfrm>
          <a:prstGeom prst="rect">
            <a:avLst/>
          </a:prstGeom>
        </p:spPr>
      </p:pic>
    </p:spTree>
    <p:extLst>
      <p:ext uri="{BB962C8B-B14F-4D97-AF65-F5344CB8AC3E}">
        <p14:creationId xmlns:p14="http://schemas.microsoft.com/office/powerpoint/2010/main" val="1372095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BC237-56C5-BB1F-8B80-64AAE30999B7}"/>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EC5C1DE9-AEE7-33A2-EBBB-E8EBEC7C1C71}"/>
              </a:ext>
            </a:extLst>
          </p:cNvPr>
          <p:cNvSpPr txBox="1"/>
          <p:nvPr/>
        </p:nvSpPr>
        <p:spPr>
          <a:xfrm>
            <a:off x="383664" y="282102"/>
            <a:ext cx="2345682"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Motivations</a:t>
            </a:r>
          </a:p>
        </p:txBody>
      </p:sp>
      <p:sp>
        <p:nvSpPr>
          <p:cNvPr id="9" name="Rechteck 1">
            <a:extLst>
              <a:ext uri="{FF2B5EF4-FFF2-40B4-BE49-F238E27FC236}">
                <a16:creationId xmlns:a16="http://schemas.microsoft.com/office/drawing/2014/main" id="{C54EE44B-1548-EFED-31E1-B1172DAB4302}"/>
              </a:ext>
            </a:extLst>
          </p:cNvPr>
          <p:cNvSpPr/>
          <p:nvPr/>
        </p:nvSpPr>
        <p:spPr>
          <a:xfrm>
            <a:off x="383664" y="1313143"/>
            <a:ext cx="5207953" cy="954107"/>
          </a:xfrm>
          <a:prstGeom prst="rect">
            <a:avLst/>
          </a:prstGeom>
          <a:solidFill>
            <a:srgbClr val="FFFFE5"/>
          </a:solidFill>
          <a:ln>
            <a:solidFill>
              <a:schemeClr val="accent1"/>
            </a:solidFill>
          </a:ln>
        </p:spPr>
        <p:txBody>
          <a:bodyPr wrap="square" rIns="36000">
            <a:spAutoFit/>
          </a:bodyPr>
          <a:lstStyle/>
          <a:p>
            <a:pPr algn="ctr">
              <a:spcAft>
                <a:spcPts val="1200"/>
              </a:spcAft>
            </a:pPr>
            <a:r>
              <a:rPr lang="en-GB" sz="2800" b="1" dirty="0">
                <a:solidFill>
                  <a:srgbClr val="800000"/>
                </a:solidFill>
              </a:rPr>
              <a:t>“</a:t>
            </a:r>
            <a:r>
              <a:rPr lang="en-GB" sz="2800" dirty="0">
                <a:solidFill>
                  <a:schemeClr val="bg1"/>
                </a:solidFill>
              </a:rPr>
              <a:t>outside the Church there is not salvation</a:t>
            </a:r>
            <a:r>
              <a:rPr lang="en-GB" sz="2800" b="1" dirty="0">
                <a:solidFill>
                  <a:srgbClr val="800000"/>
                </a:solidFill>
              </a:rPr>
              <a:t>”</a:t>
            </a:r>
          </a:p>
        </p:txBody>
      </p:sp>
      <p:pic>
        <p:nvPicPr>
          <p:cNvPr id="11" name="Picture 10">
            <a:extLst>
              <a:ext uri="{FF2B5EF4-FFF2-40B4-BE49-F238E27FC236}">
                <a16:creationId xmlns:a16="http://schemas.microsoft.com/office/drawing/2014/main" id="{F05751A0-0607-7AE4-6A30-5E22DC145C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428"/>
          <a:stretch/>
        </p:blipFill>
        <p:spPr>
          <a:xfrm>
            <a:off x="8799995" y="-13064"/>
            <a:ext cx="3392005" cy="4388592"/>
          </a:xfrm>
          <a:prstGeom prst="rect">
            <a:avLst/>
          </a:prstGeom>
        </p:spPr>
      </p:pic>
      <p:sp>
        <p:nvSpPr>
          <p:cNvPr id="12" name="Rechteck 1">
            <a:extLst>
              <a:ext uri="{FF2B5EF4-FFF2-40B4-BE49-F238E27FC236}">
                <a16:creationId xmlns:a16="http://schemas.microsoft.com/office/drawing/2014/main" id="{8DB50443-0921-53DF-6CCA-BB6E0E896FC1}"/>
              </a:ext>
            </a:extLst>
          </p:cNvPr>
          <p:cNvSpPr/>
          <p:nvPr/>
        </p:nvSpPr>
        <p:spPr>
          <a:xfrm>
            <a:off x="647359" y="2686237"/>
            <a:ext cx="4680562" cy="1938992"/>
          </a:xfrm>
          <a:prstGeom prst="rect">
            <a:avLst/>
          </a:prstGeom>
          <a:solidFill>
            <a:srgbClr val="FFFFE5"/>
          </a:solidFill>
          <a:ln>
            <a:solidFill>
              <a:schemeClr val="accent1"/>
            </a:solidFill>
          </a:ln>
        </p:spPr>
        <p:txBody>
          <a:bodyPr wrap="square" rIns="36000">
            <a:spAutoFit/>
          </a:bodyPr>
          <a:lstStyle/>
          <a:p>
            <a:pPr marL="342900" indent="-342900">
              <a:buFont typeface="Arial" panose="020B0604020202020204" pitchFamily="34" charset="0"/>
              <a:buChar char="•"/>
            </a:pPr>
            <a:r>
              <a:rPr lang="en-GB" sz="2400" dirty="0">
                <a:solidFill>
                  <a:schemeClr val="bg1"/>
                </a:solidFill>
              </a:rPr>
              <a:t>Conversions, like martyrs and miracles, seen as proof that:</a:t>
            </a:r>
          </a:p>
          <a:p>
            <a:pPr algn="ctr"/>
            <a:r>
              <a:rPr lang="en-GB" sz="2400" dirty="0">
                <a:solidFill>
                  <a:schemeClr val="bg1"/>
                </a:solidFill>
              </a:rPr>
              <a:t>Catholicism = True Faith</a:t>
            </a:r>
          </a:p>
          <a:p>
            <a:pPr marL="342900" indent="-342900">
              <a:spcAft>
                <a:spcPts val="1200"/>
              </a:spcAft>
              <a:buFont typeface="Arial" panose="020B0604020202020204" pitchFamily="34" charset="0"/>
              <a:buChar char="•"/>
            </a:pPr>
            <a:r>
              <a:rPr lang="en-GB" sz="2400" dirty="0">
                <a:solidFill>
                  <a:schemeClr val="bg1"/>
                </a:solidFill>
              </a:rPr>
              <a:t>Evidence of God’s favour</a:t>
            </a:r>
          </a:p>
        </p:txBody>
      </p:sp>
      <p:sp>
        <p:nvSpPr>
          <p:cNvPr id="13" name="Rechteck 1">
            <a:extLst>
              <a:ext uri="{FF2B5EF4-FFF2-40B4-BE49-F238E27FC236}">
                <a16:creationId xmlns:a16="http://schemas.microsoft.com/office/drawing/2014/main" id="{C16C7CB3-06F9-A99C-7738-77D576472640}"/>
              </a:ext>
            </a:extLst>
          </p:cNvPr>
          <p:cNvSpPr/>
          <p:nvPr/>
        </p:nvSpPr>
        <p:spPr>
          <a:xfrm>
            <a:off x="10123701" y="2978589"/>
            <a:ext cx="2057514" cy="461665"/>
          </a:xfrm>
          <a:prstGeom prst="rect">
            <a:avLst/>
          </a:prstGeom>
          <a:solidFill>
            <a:srgbClr val="FFFFE5"/>
          </a:solidFill>
          <a:ln>
            <a:solidFill>
              <a:srgbClr val="800000"/>
            </a:solidFill>
          </a:ln>
        </p:spPr>
        <p:txBody>
          <a:bodyPr wrap="square" rIns="36000">
            <a:spAutoFit/>
          </a:bodyPr>
          <a:lstStyle/>
          <a:p>
            <a:pPr algn="ctr">
              <a:spcAft>
                <a:spcPts val="1200"/>
              </a:spcAft>
            </a:pPr>
            <a:r>
              <a:rPr lang="en-GB" sz="2400" b="1" dirty="0">
                <a:solidFill>
                  <a:schemeClr val="accent1">
                    <a:lumMod val="75000"/>
                  </a:schemeClr>
                </a:solidFill>
              </a:rPr>
              <a:t>Dominicans</a:t>
            </a:r>
          </a:p>
        </p:txBody>
      </p:sp>
      <p:pic>
        <p:nvPicPr>
          <p:cNvPr id="14" name="Picture 13">
            <a:extLst>
              <a:ext uri="{FF2B5EF4-FFF2-40B4-BE49-F238E27FC236}">
                <a16:creationId xmlns:a16="http://schemas.microsoft.com/office/drawing/2014/main" id="{F4FC2F61-C3BF-0F11-FBE8-1325F5D158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2979"/>
          <a:stretch>
            <a:fillRect/>
          </a:stretch>
        </p:blipFill>
        <p:spPr>
          <a:xfrm>
            <a:off x="8799995" y="3566159"/>
            <a:ext cx="3392005" cy="3331029"/>
          </a:xfrm>
          <a:prstGeom prst="rect">
            <a:avLst/>
          </a:prstGeom>
        </p:spPr>
      </p:pic>
      <p:sp>
        <p:nvSpPr>
          <p:cNvPr id="15" name="Rechteck 1">
            <a:extLst>
              <a:ext uri="{FF2B5EF4-FFF2-40B4-BE49-F238E27FC236}">
                <a16:creationId xmlns:a16="http://schemas.microsoft.com/office/drawing/2014/main" id="{06D9C90A-1F33-FA07-64D3-6822FAF68404}"/>
              </a:ext>
            </a:extLst>
          </p:cNvPr>
          <p:cNvSpPr/>
          <p:nvPr/>
        </p:nvSpPr>
        <p:spPr>
          <a:xfrm>
            <a:off x="10957687" y="6213120"/>
            <a:ext cx="1223528" cy="461665"/>
          </a:xfrm>
          <a:prstGeom prst="rect">
            <a:avLst/>
          </a:prstGeom>
          <a:solidFill>
            <a:srgbClr val="FFFFE5"/>
          </a:solidFill>
          <a:ln>
            <a:solidFill>
              <a:srgbClr val="800000"/>
            </a:solidFill>
          </a:ln>
        </p:spPr>
        <p:txBody>
          <a:bodyPr wrap="square" rIns="36000">
            <a:spAutoFit/>
          </a:bodyPr>
          <a:lstStyle/>
          <a:p>
            <a:pPr algn="ctr">
              <a:spcAft>
                <a:spcPts val="1200"/>
              </a:spcAft>
            </a:pPr>
            <a:r>
              <a:rPr lang="en-GB" sz="2400" b="1" dirty="0">
                <a:solidFill>
                  <a:schemeClr val="accent1">
                    <a:lumMod val="75000"/>
                  </a:schemeClr>
                </a:solidFill>
              </a:rPr>
              <a:t>Jesuits</a:t>
            </a:r>
          </a:p>
        </p:txBody>
      </p:sp>
      <p:pic>
        <p:nvPicPr>
          <p:cNvPr id="16" name="Picture 15">
            <a:extLst>
              <a:ext uri="{FF2B5EF4-FFF2-40B4-BE49-F238E27FC236}">
                <a16:creationId xmlns:a16="http://schemas.microsoft.com/office/drawing/2014/main" id="{C5784B0F-9ED5-C9E6-00F1-62403434F47C}"/>
              </a:ext>
            </a:extLst>
          </p:cNvPr>
          <p:cNvPicPr>
            <a:picLocks noChangeAspect="1"/>
          </p:cNvPicPr>
          <p:nvPr/>
        </p:nvPicPr>
        <p:blipFill rotWithShape="1">
          <a:blip r:embed="rId4">
            <a:extLst>
              <a:ext uri="{28A0092B-C50C-407E-A947-70E740481C1C}">
                <a14:useLocalDpi xmlns:a14="http://schemas.microsoft.com/office/drawing/2010/main" val="0"/>
              </a:ext>
            </a:extLst>
          </a:blip>
          <a:srcRect l="25887" t="2885" r="9520" b="54568"/>
          <a:stretch>
            <a:fillRect/>
          </a:stretch>
        </p:blipFill>
        <p:spPr>
          <a:xfrm>
            <a:off x="5791200" y="1195838"/>
            <a:ext cx="3023309" cy="3614453"/>
          </a:xfrm>
          <a:prstGeom prst="rect">
            <a:avLst/>
          </a:prstGeom>
        </p:spPr>
      </p:pic>
      <p:sp>
        <p:nvSpPr>
          <p:cNvPr id="17" name="Rechteck 1">
            <a:extLst>
              <a:ext uri="{FF2B5EF4-FFF2-40B4-BE49-F238E27FC236}">
                <a16:creationId xmlns:a16="http://schemas.microsoft.com/office/drawing/2014/main" id="{9D7CE3BA-5724-4CB5-853C-B00FAED3F01D}"/>
              </a:ext>
            </a:extLst>
          </p:cNvPr>
          <p:cNvSpPr/>
          <p:nvPr/>
        </p:nvSpPr>
        <p:spPr>
          <a:xfrm>
            <a:off x="6243441" y="4579459"/>
            <a:ext cx="2251394" cy="461665"/>
          </a:xfrm>
          <a:prstGeom prst="rect">
            <a:avLst/>
          </a:prstGeom>
          <a:solidFill>
            <a:srgbClr val="FFFFE5"/>
          </a:solidFill>
          <a:ln>
            <a:solidFill>
              <a:srgbClr val="800000"/>
            </a:solidFill>
          </a:ln>
        </p:spPr>
        <p:txBody>
          <a:bodyPr wrap="square" rIns="36000">
            <a:spAutoFit/>
          </a:bodyPr>
          <a:lstStyle/>
          <a:p>
            <a:pPr algn="ctr">
              <a:spcAft>
                <a:spcPts val="1200"/>
              </a:spcAft>
            </a:pPr>
            <a:r>
              <a:rPr lang="en-GB" sz="2400" b="1" dirty="0">
                <a:solidFill>
                  <a:schemeClr val="accent1">
                    <a:lumMod val="75000"/>
                  </a:schemeClr>
                </a:solidFill>
              </a:rPr>
              <a:t>Franciscans</a:t>
            </a:r>
          </a:p>
        </p:txBody>
      </p:sp>
      <p:sp>
        <p:nvSpPr>
          <p:cNvPr id="18" name="Rechteck 1">
            <a:extLst>
              <a:ext uri="{FF2B5EF4-FFF2-40B4-BE49-F238E27FC236}">
                <a16:creationId xmlns:a16="http://schemas.microsoft.com/office/drawing/2014/main" id="{5B2B50CF-ABBF-8DD3-DF7F-0605A21646BB}"/>
              </a:ext>
            </a:extLst>
          </p:cNvPr>
          <p:cNvSpPr/>
          <p:nvPr/>
        </p:nvSpPr>
        <p:spPr>
          <a:xfrm>
            <a:off x="413353" y="5012791"/>
            <a:ext cx="5178264" cy="1200329"/>
          </a:xfrm>
          <a:prstGeom prst="rect">
            <a:avLst/>
          </a:prstGeom>
          <a:solidFill>
            <a:srgbClr val="FFFFE5"/>
          </a:solidFill>
          <a:ln>
            <a:solidFill>
              <a:schemeClr val="accent1"/>
            </a:solidFill>
          </a:ln>
        </p:spPr>
        <p:txBody>
          <a:bodyPr wrap="square" rIns="36000">
            <a:spAutoFit/>
          </a:bodyPr>
          <a:lstStyle/>
          <a:p>
            <a:pPr algn="ctr">
              <a:spcAft>
                <a:spcPts val="1200"/>
              </a:spcAft>
            </a:pPr>
            <a:r>
              <a:rPr lang="en-GB" sz="2400" dirty="0">
                <a:solidFill>
                  <a:schemeClr val="bg1"/>
                </a:solidFill>
              </a:rPr>
              <a:t>Used in polemical battles between Catholic &amp; Protestant, and in attempts to convert.</a:t>
            </a:r>
          </a:p>
        </p:txBody>
      </p:sp>
    </p:spTree>
    <p:extLst>
      <p:ext uri="{BB962C8B-B14F-4D97-AF65-F5344CB8AC3E}">
        <p14:creationId xmlns:p14="http://schemas.microsoft.com/office/powerpoint/2010/main" val="309883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CE1CB2-E94E-4211-8804-C57EDA65B74B}"/>
              </a:ext>
            </a:extLst>
          </p:cNvPr>
          <p:cNvPicPr>
            <a:picLocks noChangeAspect="1"/>
          </p:cNvPicPr>
          <p:nvPr/>
        </p:nvPicPr>
        <p:blipFill>
          <a:blip r:embed="rId2"/>
          <a:stretch>
            <a:fillRect/>
          </a:stretch>
        </p:blipFill>
        <p:spPr>
          <a:xfrm>
            <a:off x="7552287" y="0"/>
            <a:ext cx="4639713" cy="6858000"/>
          </a:xfrm>
          <a:prstGeom prst="rect">
            <a:avLst/>
          </a:prstGeom>
        </p:spPr>
      </p:pic>
      <p:sp>
        <p:nvSpPr>
          <p:cNvPr id="10" name="Rechteck 1">
            <a:extLst>
              <a:ext uri="{FF2B5EF4-FFF2-40B4-BE49-F238E27FC236}">
                <a16:creationId xmlns:a16="http://schemas.microsoft.com/office/drawing/2014/main" id="{D1DD1B01-D4B7-4D94-9C7F-9E19BC7FC10A}"/>
              </a:ext>
            </a:extLst>
          </p:cNvPr>
          <p:cNvSpPr/>
          <p:nvPr/>
        </p:nvSpPr>
        <p:spPr>
          <a:xfrm>
            <a:off x="134755" y="953106"/>
            <a:ext cx="7311074" cy="1446550"/>
          </a:xfrm>
          <a:prstGeom prst="rect">
            <a:avLst/>
          </a:prstGeom>
          <a:solidFill>
            <a:srgbClr val="FFFFE5"/>
          </a:solidFill>
          <a:ln>
            <a:solidFill>
              <a:schemeClr val="accent1"/>
            </a:solidFill>
          </a:ln>
        </p:spPr>
        <p:txBody>
          <a:bodyPr wrap="square" rIns="36000">
            <a:spAutoFit/>
          </a:bodyPr>
          <a:lstStyle/>
          <a:p>
            <a:r>
              <a:rPr lang="en-GB" sz="2200" b="1" dirty="0">
                <a:solidFill>
                  <a:schemeClr val="accent1">
                    <a:lumMod val="75000"/>
                  </a:schemeClr>
                </a:solidFill>
              </a:rPr>
              <a:t>Portuguese</a:t>
            </a:r>
            <a:r>
              <a:rPr lang="en-GB" sz="2200" dirty="0">
                <a:solidFill>
                  <a:schemeClr val="accent1">
                    <a:lumMod val="75000"/>
                  </a:schemeClr>
                </a:solidFill>
              </a:rPr>
              <a:t>: </a:t>
            </a:r>
          </a:p>
          <a:p>
            <a:pPr lvl="2">
              <a:spcAft>
                <a:spcPts val="1200"/>
              </a:spcAft>
            </a:pPr>
            <a:r>
              <a:rPr lang="en-GB" sz="2200" dirty="0">
                <a:solidFill>
                  <a:schemeClr val="bg1"/>
                </a:solidFill>
              </a:rPr>
              <a:t>find Prester John (Ethiopia), military alliance against Ottomans, circumvent Muslim dominance of luxury goods trade.</a:t>
            </a:r>
          </a:p>
        </p:txBody>
      </p:sp>
      <p:sp>
        <p:nvSpPr>
          <p:cNvPr id="6" name="Rechteck 6">
            <a:extLst>
              <a:ext uri="{FF2B5EF4-FFF2-40B4-BE49-F238E27FC236}">
                <a16:creationId xmlns:a16="http://schemas.microsoft.com/office/drawing/2014/main" id="{0057D118-5B7B-4869-8028-A52790EDA114}"/>
              </a:ext>
            </a:extLst>
          </p:cNvPr>
          <p:cNvSpPr/>
          <p:nvPr/>
        </p:nvSpPr>
        <p:spPr>
          <a:xfrm>
            <a:off x="134755" y="99053"/>
            <a:ext cx="3222400" cy="697299"/>
          </a:xfrm>
          <a:prstGeom prst="rect">
            <a:avLst/>
          </a:prstGeom>
          <a:solidFill>
            <a:srgbClr val="FFFFE5"/>
          </a:solidFill>
          <a:ln>
            <a:solidFill>
              <a:schemeClr val="accent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1. West Africa</a:t>
            </a:r>
          </a:p>
        </p:txBody>
      </p:sp>
      <p:sp>
        <p:nvSpPr>
          <p:cNvPr id="12" name="Rechteck 1">
            <a:extLst>
              <a:ext uri="{FF2B5EF4-FFF2-40B4-BE49-F238E27FC236}">
                <a16:creationId xmlns:a16="http://schemas.microsoft.com/office/drawing/2014/main" id="{D1DD1B01-D4B7-4D94-9C7F-9E19BC7FC10A}"/>
              </a:ext>
            </a:extLst>
          </p:cNvPr>
          <p:cNvSpPr/>
          <p:nvPr/>
        </p:nvSpPr>
        <p:spPr>
          <a:xfrm>
            <a:off x="134755" y="2445768"/>
            <a:ext cx="7311074" cy="4264038"/>
          </a:xfrm>
          <a:prstGeom prst="rect">
            <a:avLst/>
          </a:prstGeom>
          <a:solidFill>
            <a:srgbClr val="FFFFE5"/>
          </a:solidFill>
          <a:ln>
            <a:solidFill>
              <a:schemeClr val="accent1"/>
            </a:solidFill>
          </a:ln>
        </p:spPr>
        <p:txBody>
          <a:bodyPr wrap="square" lIns="180000" tIns="72000" rIns="180000" bIns="36000">
            <a:spAutoFit/>
          </a:bodyPr>
          <a:lstStyle/>
          <a:p>
            <a:pPr>
              <a:spcAft>
                <a:spcPts val="1200"/>
              </a:spcAft>
            </a:pPr>
            <a:r>
              <a:rPr lang="en-GB" sz="2200" b="1" dirty="0">
                <a:solidFill>
                  <a:schemeClr val="accent1">
                    <a:lumMod val="75000"/>
                  </a:schemeClr>
                </a:solidFill>
              </a:rPr>
              <a:t>1483</a:t>
            </a:r>
            <a:r>
              <a:rPr lang="en-GB" sz="2200" dirty="0">
                <a:solidFill>
                  <a:schemeClr val="bg1"/>
                </a:solidFill>
              </a:rPr>
              <a:t>: First encounter</a:t>
            </a:r>
          </a:p>
          <a:p>
            <a:pPr>
              <a:spcAft>
                <a:spcPts val="1200"/>
              </a:spcAft>
            </a:pPr>
            <a:r>
              <a:rPr lang="en-GB" sz="2200" b="1" dirty="0">
                <a:solidFill>
                  <a:schemeClr val="accent1">
                    <a:lumMod val="75000"/>
                  </a:schemeClr>
                </a:solidFill>
              </a:rPr>
              <a:t>1491</a:t>
            </a:r>
            <a:r>
              <a:rPr lang="en-GB" sz="2200" dirty="0">
                <a:solidFill>
                  <a:schemeClr val="bg1"/>
                </a:solidFill>
              </a:rPr>
              <a:t>: Portuguese return with soldiers, traders, and missionaries to stimulate trade</a:t>
            </a:r>
          </a:p>
          <a:p>
            <a:pPr>
              <a:spcAft>
                <a:spcPts val="1200"/>
              </a:spcAft>
            </a:pPr>
            <a:r>
              <a:rPr lang="en-GB" sz="2200" b="1" dirty="0">
                <a:solidFill>
                  <a:schemeClr val="accent1">
                    <a:lumMod val="75000"/>
                  </a:schemeClr>
                </a:solidFill>
              </a:rPr>
              <a:t>May 1491</a:t>
            </a:r>
            <a:r>
              <a:rPr lang="en-GB" sz="2200" dirty="0">
                <a:solidFill>
                  <a:schemeClr val="bg1"/>
                </a:solidFill>
              </a:rPr>
              <a:t>: </a:t>
            </a:r>
            <a:r>
              <a:rPr lang="en-GB" sz="2200" b="1" dirty="0">
                <a:solidFill>
                  <a:schemeClr val="accent1">
                    <a:lumMod val="75000"/>
                  </a:schemeClr>
                </a:solidFill>
              </a:rPr>
              <a:t>King Nzinga </a:t>
            </a:r>
            <a:r>
              <a:rPr lang="en-GB" sz="2200" b="1" dirty="0" err="1">
                <a:solidFill>
                  <a:schemeClr val="accent1">
                    <a:lumMod val="75000"/>
                  </a:schemeClr>
                </a:solidFill>
              </a:rPr>
              <a:t>Nkuwu</a:t>
            </a:r>
            <a:r>
              <a:rPr lang="en-GB" sz="2200" b="1" dirty="0">
                <a:solidFill>
                  <a:schemeClr val="accent1">
                    <a:lumMod val="75000"/>
                  </a:schemeClr>
                </a:solidFill>
              </a:rPr>
              <a:t> </a:t>
            </a:r>
            <a:r>
              <a:rPr lang="en-GB" sz="2200" dirty="0">
                <a:solidFill>
                  <a:schemeClr val="bg1"/>
                </a:solidFill>
              </a:rPr>
              <a:t>baptised as </a:t>
            </a:r>
            <a:r>
              <a:rPr lang="en-GB" sz="2200" b="1" dirty="0">
                <a:solidFill>
                  <a:schemeClr val="accent1">
                    <a:lumMod val="75000"/>
                  </a:schemeClr>
                </a:solidFill>
              </a:rPr>
              <a:t>João I</a:t>
            </a:r>
            <a:r>
              <a:rPr lang="en-GB" sz="2200" b="1" dirty="0">
                <a:solidFill>
                  <a:srgbClr val="800000"/>
                </a:solidFill>
              </a:rPr>
              <a:t> </a:t>
            </a:r>
          </a:p>
          <a:p>
            <a:pPr algn="ctr">
              <a:spcAft>
                <a:spcPts val="1200"/>
              </a:spcAft>
            </a:pPr>
            <a:r>
              <a:rPr lang="en-GB" sz="2200" dirty="0">
                <a:solidFill>
                  <a:schemeClr val="bg1"/>
                </a:solidFill>
              </a:rPr>
              <a:t>His son, </a:t>
            </a:r>
            <a:r>
              <a:rPr lang="en-GB" sz="2200" b="1" dirty="0">
                <a:solidFill>
                  <a:schemeClr val="accent1">
                    <a:lumMod val="75000"/>
                  </a:schemeClr>
                </a:solidFill>
              </a:rPr>
              <a:t>King </a:t>
            </a:r>
            <a:r>
              <a:rPr lang="en-GB" sz="2200" b="1" dirty="0" err="1">
                <a:solidFill>
                  <a:schemeClr val="accent1">
                    <a:lumMod val="75000"/>
                  </a:schemeClr>
                </a:solidFill>
              </a:rPr>
              <a:t>Mvemba</a:t>
            </a:r>
            <a:r>
              <a:rPr lang="en-GB" sz="2200" b="1" dirty="0">
                <a:solidFill>
                  <a:schemeClr val="accent1">
                    <a:lumMod val="75000"/>
                  </a:schemeClr>
                </a:solidFill>
              </a:rPr>
              <a:t> Nzinga </a:t>
            </a:r>
            <a:r>
              <a:rPr lang="en-GB" sz="2200" dirty="0">
                <a:solidFill>
                  <a:schemeClr val="bg1"/>
                </a:solidFill>
              </a:rPr>
              <a:t>fervently Christian, baptised and ruled as </a:t>
            </a:r>
            <a:r>
              <a:rPr lang="en-GB" sz="2200" b="1" dirty="0">
                <a:solidFill>
                  <a:schemeClr val="accent1">
                    <a:lumMod val="75000"/>
                  </a:schemeClr>
                </a:solidFill>
              </a:rPr>
              <a:t>Afonso I</a:t>
            </a:r>
            <a:r>
              <a:rPr lang="en-GB" sz="2200" dirty="0">
                <a:solidFill>
                  <a:schemeClr val="bg1"/>
                </a:solidFill>
              </a:rPr>
              <a:t>.</a:t>
            </a:r>
          </a:p>
          <a:p>
            <a:pPr algn="ctr">
              <a:spcAft>
                <a:spcPts val="1200"/>
              </a:spcAft>
            </a:pPr>
            <a:r>
              <a:rPr lang="en-GB" sz="2200" b="1" dirty="0">
                <a:solidFill>
                  <a:schemeClr val="accent1">
                    <a:lumMod val="75000"/>
                  </a:schemeClr>
                </a:solidFill>
              </a:rPr>
              <a:t>Syncretic elements</a:t>
            </a:r>
            <a:r>
              <a:rPr lang="en-GB" sz="2200" dirty="0">
                <a:solidFill>
                  <a:schemeClr val="bg1"/>
                </a:solidFill>
              </a:rPr>
              <a:t>: e.g. ‘</a:t>
            </a:r>
            <a:r>
              <a:rPr lang="en-GB" sz="2200" b="1" dirty="0" err="1">
                <a:solidFill>
                  <a:schemeClr val="accent1">
                    <a:lumMod val="75000"/>
                  </a:schemeClr>
                </a:solidFill>
              </a:rPr>
              <a:t>nganga</a:t>
            </a:r>
            <a:r>
              <a:rPr lang="en-GB" sz="2200" dirty="0">
                <a:solidFill>
                  <a:schemeClr val="bg1"/>
                </a:solidFill>
              </a:rPr>
              <a:t>’ to describe Catholic priests</a:t>
            </a:r>
          </a:p>
          <a:p>
            <a:pPr algn="ctr"/>
            <a:r>
              <a:rPr lang="en-GB" sz="2200" dirty="0">
                <a:solidFill>
                  <a:schemeClr val="bg1"/>
                </a:solidFill>
              </a:rPr>
              <a:t>Enslavement hampers conversion because the Church is a major slave-holder.</a:t>
            </a:r>
          </a:p>
        </p:txBody>
      </p:sp>
      <p:sp>
        <p:nvSpPr>
          <p:cNvPr id="13" name="Rechteck 1">
            <a:extLst>
              <a:ext uri="{FF2B5EF4-FFF2-40B4-BE49-F238E27FC236}">
                <a16:creationId xmlns:a16="http://schemas.microsoft.com/office/drawing/2014/main" id="{D1DD1B01-D4B7-4D94-9C7F-9E19BC7FC10A}"/>
              </a:ext>
            </a:extLst>
          </p:cNvPr>
          <p:cNvSpPr/>
          <p:nvPr/>
        </p:nvSpPr>
        <p:spPr>
          <a:xfrm>
            <a:off x="3957251" y="99053"/>
            <a:ext cx="2994939" cy="769441"/>
          </a:xfrm>
          <a:prstGeom prst="rect">
            <a:avLst/>
          </a:prstGeom>
          <a:solidFill>
            <a:srgbClr val="FFFFE5"/>
          </a:solidFill>
          <a:ln>
            <a:solidFill>
              <a:schemeClr val="accent1"/>
            </a:solidFill>
          </a:ln>
        </p:spPr>
        <p:txBody>
          <a:bodyPr wrap="square" rIns="36000">
            <a:spAutoFit/>
          </a:bodyPr>
          <a:lstStyle/>
          <a:p>
            <a:pPr algn="ctr"/>
            <a:r>
              <a:rPr lang="en-GB" sz="2200" b="1" dirty="0">
                <a:solidFill>
                  <a:schemeClr val="accent1">
                    <a:lumMod val="75000"/>
                  </a:schemeClr>
                </a:solidFill>
              </a:rPr>
              <a:t>15</a:t>
            </a:r>
            <a:r>
              <a:rPr lang="en-GB" sz="2200" b="1" baseline="30000" dirty="0">
                <a:solidFill>
                  <a:schemeClr val="accent1">
                    <a:lumMod val="75000"/>
                  </a:schemeClr>
                </a:solidFill>
              </a:rPr>
              <a:t>th</a:t>
            </a:r>
            <a:r>
              <a:rPr lang="en-GB" sz="2200" b="1" dirty="0">
                <a:solidFill>
                  <a:schemeClr val="accent1">
                    <a:lumMod val="75000"/>
                  </a:schemeClr>
                </a:solidFill>
              </a:rPr>
              <a:t> Century</a:t>
            </a:r>
          </a:p>
          <a:p>
            <a:pPr algn="ctr"/>
            <a:r>
              <a:rPr lang="en-GB" sz="2200" b="1" dirty="0">
                <a:solidFill>
                  <a:schemeClr val="accent1">
                    <a:lumMod val="75000"/>
                  </a:schemeClr>
                </a:solidFill>
              </a:rPr>
              <a:t>Kingdom of Kongo</a:t>
            </a:r>
            <a:endParaRPr lang="en-GB" sz="2200" dirty="0">
              <a:solidFill>
                <a:schemeClr val="accent1">
                  <a:lumMod val="75000"/>
                </a:schemeClr>
              </a:solidFill>
            </a:endParaRPr>
          </a:p>
        </p:txBody>
      </p:sp>
    </p:spTree>
    <p:extLst>
      <p:ext uri="{BB962C8B-B14F-4D97-AF65-F5344CB8AC3E}">
        <p14:creationId xmlns:p14="http://schemas.microsoft.com/office/powerpoint/2010/main" val="1713043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A69A21-0300-4801-9A1B-E5944EBA4AEF}"/>
              </a:ext>
            </a:extLst>
          </p:cNvPr>
          <p:cNvPicPr>
            <a:picLocks noChangeAspect="1"/>
          </p:cNvPicPr>
          <p:nvPr/>
        </p:nvPicPr>
        <p:blipFill rotWithShape="1">
          <a:blip r:embed="rId2"/>
          <a:srcRect l="6025" r="8100"/>
          <a:stretch/>
        </p:blipFill>
        <p:spPr>
          <a:xfrm>
            <a:off x="6596743" y="0"/>
            <a:ext cx="5595257" cy="6865759"/>
          </a:xfrm>
          <a:prstGeom prst="rect">
            <a:avLst/>
          </a:prstGeom>
        </p:spPr>
      </p:pic>
      <p:sp>
        <p:nvSpPr>
          <p:cNvPr id="6" name="Rechteck 6">
            <a:extLst>
              <a:ext uri="{FF2B5EF4-FFF2-40B4-BE49-F238E27FC236}">
                <a16:creationId xmlns:a16="http://schemas.microsoft.com/office/drawing/2014/main" id="{0057D118-5B7B-4869-8028-A52790EDA114}"/>
              </a:ext>
            </a:extLst>
          </p:cNvPr>
          <p:cNvSpPr/>
          <p:nvPr/>
        </p:nvSpPr>
        <p:spPr>
          <a:xfrm>
            <a:off x="134755" y="99053"/>
            <a:ext cx="4097611"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2. South America</a:t>
            </a:r>
          </a:p>
        </p:txBody>
      </p:sp>
      <p:sp>
        <p:nvSpPr>
          <p:cNvPr id="8" name="Rechteck 1">
            <a:extLst>
              <a:ext uri="{FF2B5EF4-FFF2-40B4-BE49-F238E27FC236}">
                <a16:creationId xmlns:a16="http://schemas.microsoft.com/office/drawing/2014/main" id="{D1DD1B01-D4B7-4D94-9C7F-9E19BC7FC10A}"/>
              </a:ext>
            </a:extLst>
          </p:cNvPr>
          <p:cNvSpPr/>
          <p:nvPr/>
        </p:nvSpPr>
        <p:spPr>
          <a:xfrm>
            <a:off x="457200" y="1223997"/>
            <a:ext cx="5381897" cy="2069010"/>
          </a:xfrm>
          <a:prstGeom prst="rect">
            <a:avLst/>
          </a:prstGeom>
          <a:solidFill>
            <a:srgbClr val="FFFFE5"/>
          </a:solidFill>
          <a:ln>
            <a:solidFill>
              <a:schemeClr val="accent1"/>
            </a:solidFill>
          </a:ln>
        </p:spPr>
        <p:txBody>
          <a:bodyPr wrap="square" tIns="72000" rIns="36000" bIns="72000">
            <a:spAutoFit/>
          </a:bodyPr>
          <a:lstStyle/>
          <a:p>
            <a:pPr>
              <a:spcAft>
                <a:spcPts val="600"/>
              </a:spcAft>
            </a:pPr>
            <a:r>
              <a:rPr lang="en-GB" sz="2400" b="1" i="1" dirty="0">
                <a:solidFill>
                  <a:schemeClr val="accent1">
                    <a:lumMod val="75000"/>
                  </a:schemeClr>
                </a:solidFill>
              </a:rPr>
              <a:t>Encomienda</a:t>
            </a:r>
            <a:r>
              <a:rPr lang="en-GB" sz="2400" b="1" dirty="0">
                <a:solidFill>
                  <a:schemeClr val="accent1">
                    <a:lumMod val="75000"/>
                  </a:schemeClr>
                </a:solidFill>
              </a:rPr>
              <a:t> system</a:t>
            </a:r>
            <a:r>
              <a:rPr lang="en-GB" sz="2400" dirty="0">
                <a:solidFill>
                  <a:schemeClr val="bg1"/>
                </a:solidFill>
              </a:rPr>
              <a:t>: </a:t>
            </a:r>
          </a:p>
          <a:p>
            <a:pPr lvl="1">
              <a:spcAft>
                <a:spcPts val="1200"/>
              </a:spcAft>
            </a:pPr>
            <a:r>
              <a:rPr lang="en-GB" sz="2400" dirty="0">
                <a:solidFill>
                  <a:schemeClr val="bg1"/>
                </a:solidFill>
              </a:rPr>
              <a:t>an </a:t>
            </a:r>
            <a:r>
              <a:rPr lang="en-GB" sz="2400" i="1" dirty="0" err="1">
                <a:solidFill>
                  <a:schemeClr val="bg1"/>
                </a:solidFill>
              </a:rPr>
              <a:t>encomiendo</a:t>
            </a:r>
            <a:r>
              <a:rPr lang="en-GB" sz="2400" i="1" dirty="0">
                <a:solidFill>
                  <a:schemeClr val="bg1"/>
                </a:solidFill>
              </a:rPr>
              <a:t> </a:t>
            </a:r>
            <a:r>
              <a:rPr lang="en-GB" sz="2400" dirty="0">
                <a:solidFill>
                  <a:schemeClr val="bg1"/>
                </a:solidFill>
              </a:rPr>
              <a:t>grants Spanish colonists right to land and forced indigenous labour in the New World.</a:t>
            </a:r>
          </a:p>
        </p:txBody>
      </p:sp>
      <p:sp>
        <p:nvSpPr>
          <p:cNvPr id="9" name="Rechteck 1">
            <a:extLst>
              <a:ext uri="{FF2B5EF4-FFF2-40B4-BE49-F238E27FC236}">
                <a16:creationId xmlns:a16="http://schemas.microsoft.com/office/drawing/2014/main" id="{D1DD1B01-D4B7-4D94-9C7F-9E19BC7FC10A}"/>
              </a:ext>
            </a:extLst>
          </p:cNvPr>
          <p:cNvSpPr/>
          <p:nvPr/>
        </p:nvSpPr>
        <p:spPr>
          <a:xfrm>
            <a:off x="457200" y="3564994"/>
            <a:ext cx="5390834" cy="1253402"/>
          </a:xfrm>
          <a:prstGeom prst="rect">
            <a:avLst/>
          </a:prstGeom>
          <a:solidFill>
            <a:srgbClr val="FFFFE5"/>
          </a:solidFill>
          <a:ln>
            <a:solidFill>
              <a:schemeClr val="accent1"/>
            </a:solidFill>
          </a:ln>
        </p:spPr>
        <p:txBody>
          <a:bodyPr wrap="square" tIns="72000" rIns="36000" bIns="72000">
            <a:spAutoFit/>
          </a:bodyPr>
          <a:lstStyle/>
          <a:p>
            <a:pPr algn="ctr">
              <a:spcAft>
                <a:spcPts val="1200"/>
              </a:spcAft>
            </a:pPr>
            <a:r>
              <a:rPr lang="en-GB" sz="2400" dirty="0">
                <a:solidFill>
                  <a:schemeClr val="bg1"/>
                </a:solidFill>
              </a:rPr>
              <a:t>Forced conversions of Amerindians with little Christian instruction becomes common.</a:t>
            </a:r>
          </a:p>
        </p:txBody>
      </p:sp>
      <p:sp>
        <p:nvSpPr>
          <p:cNvPr id="2" name="Rechteck 1">
            <a:extLst>
              <a:ext uri="{FF2B5EF4-FFF2-40B4-BE49-F238E27FC236}">
                <a16:creationId xmlns:a16="http://schemas.microsoft.com/office/drawing/2014/main" id="{57EB5238-E0C2-ED00-4212-C196837CE69E}"/>
              </a:ext>
            </a:extLst>
          </p:cNvPr>
          <p:cNvSpPr/>
          <p:nvPr/>
        </p:nvSpPr>
        <p:spPr>
          <a:xfrm>
            <a:off x="457200" y="5056922"/>
            <a:ext cx="5390834" cy="884070"/>
          </a:xfrm>
          <a:prstGeom prst="rect">
            <a:avLst/>
          </a:prstGeom>
          <a:solidFill>
            <a:srgbClr val="FFFFE5"/>
          </a:solidFill>
          <a:ln>
            <a:solidFill>
              <a:schemeClr val="accent1"/>
            </a:solidFill>
          </a:ln>
        </p:spPr>
        <p:txBody>
          <a:bodyPr wrap="square" tIns="72000" rIns="36000" bIns="72000">
            <a:spAutoFit/>
          </a:bodyPr>
          <a:lstStyle/>
          <a:p>
            <a:pPr algn="ctr">
              <a:spcAft>
                <a:spcPts val="1200"/>
              </a:spcAft>
            </a:pPr>
            <a:r>
              <a:rPr lang="en-GB" sz="2400" dirty="0">
                <a:solidFill>
                  <a:schemeClr val="bg1"/>
                </a:solidFill>
              </a:rPr>
              <a:t>Becomes part of Spain’s “Black Legend” in Europe.</a:t>
            </a:r>
          </a:p>
        </p:txBody>
      </p:sp>
    </p:spTree>
    <p:extLst>
      <p:ext uri="{BB962C8B-B14F-4D97-AF65-F5344CB8AC3E}">
        <p14:creationId xmlns:p14="http://schemas.microsoft.com/office/powerpoint/2010/main" val="3768045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48" b="-1"/>
          <a:stretch/>
        </p:blipFill>
        <p:spPr>
          <a:xfrm>
            <a:off x="7119258" y="-13063"/>
            <a:ext cx="5073264" cy="6884959"/>
          </a:xfrm>
          <a:prstGeom prst="rect">
            <a:avLst/>
          </a:prstGeom>
        </p:spPr>
      </p:pic>
      <p:sp>
        <p:nvSpPr>
          <p:cNvPr id="5" name="Rechteck 1">
            <a:extLst>
              <a:ext uri="{FF2B5EF4-FFF2-40B4-BE49-F238E27FC236}">
                <a16:creationId xmlns:a16="http://schemas.microsoft.com/office/drawing/2014/main" id="{D1DD1B01-D4B7-4D94-9C7F-9E19BC7FC10A}"/>
              </a:ext>
            </a:extLst>
          </p:cNvPr>
          <p:cNvSpPr/>
          <p:nvPr/>
        </p:nvSpPr>
        <p:spPr>
          <a:xfrm>
            <a:off x="200070" y="1068565"/>
            <a:ext cx="6827748" cy="1903974"/>
          </a:xfrm>
          <a:prstGeom prst="rect">
            <a:avLst/>
          </a:prstGeom>
          <a:solidFill>
            <a:srgbClr val="FFFFE5"/>
          </a:solidFill>
          <a:ln>
            <a:solidFill>
              <a:schemeClr val="accent1"/>
            </a:solidFill>
          </a:ln>
        </p:spPr>
        <p:txBody>
          <a:bodyPr wrap="square" lIns="72000" tIns="72000" rIns="72000">
            <a:spAutoFit/>
          </a:bodyPr>
          <a:lstStyle/>
          <a:p>
            <a:pPr algn="ctr">
              <a:spcAft>
                <a:spcPts val="1200"/>
              </a:spcAft>
            </a:pPr>
            <a:r>
              <a:rPr lang="en-GB" sz="2400" b="1" dirty="0" err="1">
                <a:solidFill>
                  <a:schemeClr val="accent1">
                    <a:lumMod val="75000"/>
                  </a:schemeClr>
                </a:solidFill>
              </a:rPr>
              <a:t>Bartolomé</a:t>
            </a:r>
            <a:r>
              <a:rPr lang="en-GB" sz="2400" b="1" dirty="0">
                <a:solidFill>
                  <a:schemeClr val="accent1">
                    <a:lumMod val="75000"/>
                  </a:schemeClr>
                </a:solidFill>
              </a:rPr>
              <a:t> de Las Casas</a:t>
            </a:r>
            <a:r>
              <a:rPr lang="en-GB" sz="2400" dirty="0">
                <a:solidFill>
                  <a:schemeClr val="bg1"/>
                </a:solidFill>
              </a:rPr>
              <a:t>, Dominican priest</a:t>
            </a:r>
          </a:p>
          <a:p>
            <a:pPr algn="ctr">
              <a:spcAft>
                <a:spcPts val="1200"/>
              </a:spcAft>
            </a:pPr>
            <a:r>
              <a:rPr lang="en-GB" sz="2400" i="1" dirty="0">
                <a:solidFill>
                  <a:schemeClr val="bg1"/>
                </a:solidFill>
              </a:rPr>
              <a:t>Memorial de </a:t>
            </a:r>
            <a:r>
              <a:rPr lang="en-GB" sz="2400" i="1" dirty="0" err="1">
                <a:solidFill>
                  <a:schemeClr val="bg1"/>
                </a:solidFill>
              </a:rPr>
              <a:t>Remedios</a:t>
            </a:r>
            <a:r>
              <a:rPr lang="en-GB" sz="2400" i="1" dirty="0">
                <a:solidFill>
                  <a:schemeClr val="bg1"/>
                </a:solidFill>
              </a:rPr>
              <a:t> para Las </a:t>
            </a:r>
            <a:r>
              <a:rPr lang="en-GB" sz="2400" i="1" dirty="0" err="1">
                <a:solidFill>
                  <a:schemeClr val="bg1"/>
                </a:solidFill>
              </a:rPr>
              <a:t>Indias</a:t>
            </a:r>
            <a:r>
              <a:rPr lang="en-GB" sz="2400" i="1" dirty="0">
                <a:solidFill>
                  <a:schemeClr val="bg1"/>
                </a:solidFill>
              </a:rPr>
              <a:t> </a:t>
            </a:r>
            <a:r>
              <a:rPr lang="en-GB" sz="2400" dirty="0">
                <a:solidFill>
                  <a:schemeClr val="bg1"/>
                </a:solidFill>
              </a:rPr>
              <a:t>(1516)</a:t>
            </a:r>
            <a:endParaRPr lang="en-GB" sz="2400" b="1" dirty="0">
              <a:solidFill>
                <a:schemeClr val="bg1"/>
              </a:solidFill>
            </a:endParaRPr>
          </a:p>
          <a:p>
            <a:pPr algn="ctr">
              <a:spcAft>
                <a:spcPts val="1200"/>
              </a:spcAft>
            </a:pPr>
            <a:r>
              <a:rPr lang="en-GB" sz="2400" b="1" dirty="0">
                <a:solidFill>
                  <a:schemeClr val="accent1">
                    <a:lumMod val="75000"/>
                  </a:schemeClr>
                </a:solidFill>
              </a:rPr>
              <a:t>“the protector of the Indians”</a:t>
            </a:r>
          </a:p>
        </p:txBody>
      </p:sp>
      <p:sp>
        <p:nvSpPr>
          <p:cNvPr id="6" name="Rechteck 6">
            <a:extLst>
              <a:ext uri="{FF2B5EF4-FFF2-40B4-BE49-F238E27FC236}">
                <a16:creationId xmlns:a16="http://schemas.microsoft.com/office/drawing/2014/main" id="{0057D118-5B7B-4869-8028-A52790EDA114}"/>
              </a:ext>
            </a:extLst>
          </p:cNvPr>
          <p:cNvSpPr/>
          <p:nvPr/>
        </p:nvSpPr>
        <p:spPr>
          <a:xfrm>
            <a:off x="134755" y="99053"/>
            <a:ext cx="4097611"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ea typeface="Times New Roman" panose="02020603050405020304" pitchFamily="18" charset="0"/>
              </a:rPr>
              <a:t>2. South America</a:t>
            </a:r>
          </a:p>
        </p:txBody>
      </p:sp>
      <p:sp>
        <p:nvSpPr>
          <p:cNvPr id="8" name="Rechteck 1">
            <a:extLst>
              <a:ext uri="{FF2B5EF4-FFF2-40B4-BE49-F238E27FC236}">
                <a16:creationId xmlns:a16="http://schemas.microsoft.com/office/drawing/2014/main" id="{D1DD1B01-D4B7-4D94-9C7F-9E19BC7FC10A}"/>
              </a:ext>
            </a:extLst>
          </p:cNvPr>
          <p:cNvSpPr/>
          <p:nvPr/>
        </p:nvSpPr>
        <p:spPr>
          <a:xfrm>
            <a:off x="200070" y="3244753"/>
            <a:ext cx="6827748" cy="3165858"/>
          </a:xfrm>
          <a:prstGeom prst="rect">
            <a:avLst/>
          </a:prstGeom>
          <a:solidFill>
            <a:srgbClr val="FFFFE5"/>
          </a:solidFill>
          <a:ln>
            <a:solidFill>
              <a:schemeClr val="accent1"/>
            </a:solidFill>
          </a:ln>
        </p:spPr>
        <p:txBody>
          <a:bodyPr wrap="square" lIns="180000" tIns="72000" rIns="72000" bIns="72000">
            <a:spAutoFit/>
          </a:bodyPr>
          <a:lstStyle/>
          <a:p>
            <a:pPr>
              <a:spcAft>
                <a:spcPts val="1200"/>
              </a:spcAft>
            </a:pPr>
            <a:r>
              <a:rPr lang="en-GB" sz="2400" dirty="0">
                <a:solidFill>
                  <a:schemeClr val="bg1"/>
                </a:solidFill>
              </a:rPr>
              <a:t>Introduction of the </a:t>
            </a:r>
            <a:r>
              <a:rPr lang="en-GB" sz="2400" b="1" dirty="0">
                <a:solidFill>
                  <a:schemeClr val="accent1">
                    <a:lumMod val="75000"/>
                  </a:schemeClr>
                </a:solidFill>
              </a:rPr>
              <a:t>New Laws (1542)</a:t>
            </a:r>
          </a:p>
          <a:p>
            <a:pPr lvl="1">
              <a:spcAft>
                <a:spcPts val="1200"/>
              </a:spcAft>
            </a:pPr>
            <a:r>
              <a:rPr lang="en-GB" sz="2400" dirty="0">
                <a:solidFill>
                  <a:schemeClr val="bg1"/>
                </a:solidFill>
              </a:rPr>
              <a:t>- Enshrined the idea that Amerindians were rational beings with the capacity to be truly converted to Catholicism.</a:t>
            </a:r>
          </a:p>
          <a:p>
            <a:r>
              <a:rPr lang="en-GB" sz="2400" b="1" dirty="0">
                <a:solidFill>
                  <a:schemeClr val="accent1">
                    <a:lumMod val="75000"/>
                  </a:schemeClr>
                </a:solidFill>
              </a:rPr>
              <a:t>1550 -</a:t>
            </a:r>
            <a:r>
              <a:rPr lang="en-GB" sz="2400" dirty="0">
                <a:solidFill>
                  <a:schemeClr val="accent1">
                    <a:lumMod val="75000"/>
                  </a:schemeClr>
                </a:solidFill>
              </a:rPr>
              <a:t> </a:t>
            </a:r>
            <a:r>
              <a:rPr lang="en-GB" sz="2400" b="1" dirty="0">
                <a:solidFill>
                  <a:schemeClr val="accent1">
                    <a:lumMod val="75000"/>
                  </a:schemeClr>
                </a:solidFill>
              </a:rPr>
              <a:t>Valladolid Debate</a:t>
            </a:r>
            <a:r>
              <a:rPr lang="en-GB" sz="2400" dirty="0">
                <a:solidFill>
                  <a:schemeClr val="bg1"/>
                </a:solidFill>
              </a:rPr>
              <a:t>: </a:t>
            </a:r>
          </a:p>
          <a:p>
            <a:pPr>
              <a:spcAft>
                <a:spcPts val="1200"/>
              </a:spcAft>
            </a:pPr>
            <a:r>
              <a:rPr lang="en-GB" sz="2400" dirty="0">
                <a:solidFill>
                  <a:schemeClr val="bg1"/>
                </a:solidFill>
              </a:rPr>
              <a:t>Las Casas vs. Juan de </a:t>
            </a:r>
            <a:r>
              <a:rPr lang="en-GB" sz="2400" dirty="0" err="1">
                <a:solidFill>
                  <a:schemeClr val="bg1"/>
                </a:solidFill>
              </a:rPr>
              <a:t>Ginés</a:t>
            </a:r>
            <a:r>
              <a:rPr lang="en-GB" sz="2400" dirty="0">
                <a:solidFill>
                  <a:schemeClr val="bg1"/>
                </a:solidFill>
              </a:rPr>
              <a:t> de </a:t>
            </a:r>
            <a:r>
              <a:rPr lang="en-GB" sz="2400" dirty="0" err="1">
                <a:solidFill>
                  <a:schemeClr val="bg1"/>
                </a:solidFill>
              </a:rPr>
              <a:t>Sepúlveda</a:t>
            </a:r>
            <a:endParaRPr lang="en-GB" sz="2400" dirty="0">
              <a:solidFill>
                <a:schemeClr val="bg1"/>
              </a:solidFill>
            </a:endParaRPr>
          </a:p>
          <a:p>
            <a:pPr>
              <a:spcAft>
                <a:spcPts val="1200"/>
              </a:spcAft>
            </a:pPr>
            <a:r>
              <a:rPr lang="en-GB" sz="2400" b="1" dirty="0">
                <a:solidFill>
                  <a:schemeClr val="accent1">
                    <a:lumMod val="75000"/>
                  </a:schemeClr>
                </a:solidFill>
              </a:rPr>
              <a:t>Both</a:t>
            </a:r>
            <a:r>
              <a:rPr lang="en-GB" sz="2400" b="1" dirty="0">
                <a:solidFill>
                  <a:srgbClr val="800000"/>
                </a:solidFill>
              </a:rPr>
              <a:t> </a:t>
            </a:r>
            <a:r>
              <a:rPr lang="en-GB" sz="2400" dirty="0">
                <a:solidFill>
                  <a:schemeClr val="bg1"/>
                </a:solidFill>
              </a:rPr>
              <a:t>influenced by </a:t>
            </a:r>
            <a:r>
              <a:rPr lang="en-GB" sz="2400" b="1" i="1" dirty="0" err="1">
                <a:solidFill>
                  <a:schemeClr val="accent1">
                    <a:lumMod val="75000"/>
                  </a:schemeClr>
                </a:solidFill>
              </a:rPr>
              <a:t>reconquista</a:t>
            </a:r>
            <a:r>
              <a:rPr lang="en-GB" sz="2400" i="1" dirty="0">
                <a:solidFill>
                  <a:srgbClr val="800000"/>
                </a:solidFill>
              </a:rPr>
              <a:t> </a:t>
            </a:r>
            <a:r>
              <a:rPr lang="en-GB" sz="2400" dirty="0">
                <a:solidFill>
                  <a:schemeClr val="bg1"/>
                </a:solidFill>
              </a:rPr>
              <a:t>legacy.</a:t>
            </a:r>
          </a:p>
        </p:txBody>
      </p:sp>
    </p:spTree>
    <p:extLst>
      <p:ext uri="{BB962C8B-B14F-4D97-AF65-F5344CB8AC3E}">
        <p14:creationId xmlns:p14="http://schemas.microsoft.com/office/powerpoint/2010/main" val="1955550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1">
            <a:extLst>
              <a:ext uri="{FF2B5EF4-FFF2-40B4-BE49-F238E27FC236}">
                <a16:creationId xmlns:a16="http://schemas.microsoft.com/office/drawing/2014/main" id="{D1DD1B01-D4B7-4D94-9C7F-9E19BC7FC10A}"/>
              </a:ext>
            </a:extLst>
          </p:cNvPr>
          <p:cNvSpPr/>
          <p:nvPr/>
        </p:nvSpPr>
        <p:spPr>
          <a:xfrm>
            <a:off x="275279" y="1120009"/>
            <a:ext cx="5521462" cy="4617981"/>
          </a:xfrm>
          <a:prstGeom prst="rect">
            <a:avLst/>
          </a:prstGeom>
          <a:solidFill>
            <a:srgbClr val="FFFFE5"/>
          </a:solidFill>
          <a:ln>
            <a:solidFill>
              <a:schemeClr val="accent1"/>
            </a:solidFill>
          </a:ln>
        </p:spPr>
        <p:txBody>
          <a:bodyPr wrap="square" rIns="36000" bIns="108000">
            <a:spAutoFit/>
          </a:bodyPr>
          <a:lstStyle/>
          <a:p>
            <a:pPr algn="ctr"/>
            <a:r>
              <a:rPr lang="en-GB" sz="2400" dirty="0">
                <a:solidFill>
                  <a:schemeClr val="bg1"/>
                </a:solidFill>
              </a:rPr>
              <a:t>New strategies of trying to understand indigenous cultures</a:t>
            </a:r>
          </a:p>
          <a:p>
            <a:pPr algn="ctr">
              <a:spcAft>
                <a:spcPts val="1200"/>
              </a:spcAft>
            </a:pPr>
            <a:r>
              <a:rPr lang="en-GB" sz="2400" dirty="0">
                <a:solidFill>
                  <a:schemeClr val="bg1"/>
                </a:solidFill>
              </a:rPr>
              <a:t>and beliefs.</a:t>
            </a:r>
          </a:p>
          <a:p>
            <a:pPr algn="ctr"/>
            <a:r>
              <a:rPr lang="en-GB" sz="2400" b="1" dirty="0">
                <a:solidFill>
                  <a:schemeClr val="accent1">
                    <a:lumMod val="75000"/>
                  </a:schemeClr>
                </a:solidFill>
              </a:rPr>
              <a:t>Bernardino de </a:t>
            </a:r>
            <a:r>
              <a:rPr lang="en-GB" sz="2400" b="1" dirty="0" err="1">
                <a:solidFill>
                  <a:schemeClr val="accent1">
                    <a:lumMod val="75000"/>
                  </a:schemeClr>
                </a:solidFill>
              </a:rPr>
              <a:t>Sahagún</a:t>
            </a:r>
            <a:r>
              <a:rPr lang="en-GB" sz="2400" dirty="0">
                <a:solidFill>
                  <a:schemeClr val="bg1"/>
                </a:solidFill>
              </a:rPr>
              <a:t>, </a:t>
            </a:r>
          </a:p>
          <a:p>
            <a:pPr algn="ctr">
              <a:spcAft>
                <a:spcPts val="1200"/>
              </a:spcAft>
            </a:pPr>
            <a:r>
              <a:rPr lang="en-GB" sz="2400" dirty="0">
                <a:solidFill>
                  <a:schemeClr val="bg1"/>
                </a:solidFill>
              </a:rPr>
              <a:t>Franciscan priest </a:t>
            </a:r>
            <a:r>
              <a:rPr lang="en-GB" sz="2400" dirty="0">
                <a:solidFill>
                  <a:schemeClr val="accent1">
                    <a:lumMod val="75000"/>
                  </a:schemeClr>
                </a:solidFill>
              </a:rPr>
              <a:t>(right)</a:t>
            </a:r>
          </a:p>
          <a:p>
            <a:pPr marL="800100" lvl="1" indent="-342900">
              <a:spcAft>
                <a:spcPts val="1200"/>
              </a:spcAft>
              <a:buFont typeface="Arial" panose="020B0604020202020204" pitchFamily="34" charset="0"/>
              <a:buChar char="•"/>
            </a:pPr>
            <a:r>
              <a:rPr lang="en-GB" sz="2400" dirty="0">
                <a:solidFill>
                  <a:schemeClr val="bg1"/>
                </a:solidFill>
              </a:rPr>
              <a:t>Studied </a:t>
            </a:r>
            <a:r>
              <a:rPr lang="en-GB" sz="2400" dirty="0" err="1">
                <a:solidFill>
                  <a:schemeClr val="bg1"/>
                </a:solidFill>
              </a:rPr>
              <a:t>Nahuatl</a:t>
            </a:r>
            <a:r>
              <a:rPr lang="en-GB" sz="2400" dirty="0">
                <a:solidFill>
                  <a:schemeClr val="bg1"/>
                </a:solidFill>
              </a:rPr>
              <a:t>, </a:t>
            </a:r>
          </a:p>
          <a:p>
            <a:pPr marL="800100" lvl="1" indent="-342900">
              <a:spcAft>
                <a:spcPts val="1200"/>
              </a:spcAft>
              <a:buFont typeface="Arial" panose="020B0604020202020204" pitchFamily="34" charset="0"/>
              <a:buChar char="•"/>
            </a:pPr>
            <a:r>
              <a:rPr lang="en-GB" sz="2400" dirty="0">
                <a:solidFill>
                  <a:schemeClr val="bg1"/>
                </a:solidFill>
              </a:rPr>
              <a:t>Compiled history of Aztec peoples, </a:t>
            </a:r>
          </a:p>
          <a:p>
            <a:pPr marL="800100" lvl="1" indent="-342900">
              <a:buFont typeface="Arial" panose="020B0604020202020204" pitchFamily="34" charset="0"/>
              <a:buChar char="•"/>
            </a:pPr>
            <a:r>
              <a:rPr lang="en-GB" sz="2400" dirty="0">
                <a:solidFill>
                  <a:schemeClr val="bg1"/>
                </a:solidFill>
              </a:rPr>
              <a:t>Translated key texts e.g. Catechism</a:t>
            </a:r>
            <a:endParaRPr lang="en-GB" sz="2400" b="1" dirty="0">
              <a:solidFill>
                <a:srgbClr val="800000"/>
              </a:solidFill>
            </a:endParaRPr>
          </a:p>
        </p:txBody>
      </p:sp>
      <p:sp>
        <p:nvSpPr>
          <p:cNvPr id="6" name="Rechteck 6">
            <a:extLst>
              <a:ext uri="{FF2B5EF4-FFF2-40B4-BE49-F238E27FC236}">
                <a16:creationId xmlns:a16="http://schemas.microsoft.com/office/drawing/2014/main" id="{0057D118-5B7B-4869-8028-A52790EDA114}"/>
              </a:ext>
            </a:extLst>
          </p:cNvPr>
          <p:cNvSpPr/>
          <p:nvPr/>
        </p:nvSpPr>
        <p:spPr>
          <a:xfrm>
            <a:off x="134755" y="99053"/>
            <a:ext cx="4097611"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2. South America</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3488" y="1"/>
            <a:ext cx="3778512" cy="6858000"/>
          </a:xfrm>
          <a:prstGeom prst="rect">
            <a:avLst/>
          </a:prstGeom>
        </p:spPr>
      </p:pic>
      <p:pic>
        <p:nvPicPr>
          <p:cNvPr id="9" name="Picture 8"/>
          <p:cNvPicPr>
            <a:picLocks noChangeAspect="1"/>
          </p:cNvPicPr>
          <p:nvPr/>
        </p:nvPicPr>
        <p:blipFill rotWithShape="1">
          <a:blip r:embed="rId3"/>
          <a:srcRect l="1590" t="3179" r="1698" b="3179"/>
          <a:stretch/>
        </p:blipFill>
        <p:spPr>
          <a:xfrm>
            <a:off x="6043548" y="2018734"/>
            <a:ext cx="2930633" cy="4008793"/>
          </a:xfrm>
          <a:prstGeom prst="rect">
            <a:avLst/>
          </a:prstGeom>
        </p:spPr>
      </p:pic>
      <p:sp>
        <p:nvSpPr>
          <p:cNvPr id="15" name="Rechteck 1">
            <a:extLst>
              <a:ext uri="{FF2B5EF4-FFF2-40B4-BE49-F238E27FC236}">
                <a16:creationId xmlns:a16="http://schemas.microsoft.com/office/drawing/2014/main" id="{D1DD1B01-D4B7-4D94-9C7F-9E19BC7FC10A}"/>
              </a:ext>
            </a:extLst>
          </p:cNvPr>
          <p:cNvSpPr/>
          <p:nvPr/>
        </p:nvSpPr>
        <p:spPr>
          <a:xfrm>
            <a:off x="6150109" y="6061618"/>
            <a:ext cx="2732631" cy="661720"/>
          </a:xfrm>
          <a:prstGeom prst="rect">
            <a:avLst/>
          </a:prstGeom>
          <a:solidFill>
            <a:srgbClr val="FFFFE5"/>
          </a:solidFill>
          <a:ln>
            <a:solidFill>
              <a:schemeClr val="accent1"/>
            </a:solidFill>
          </a:ln>
        </p:spPr>
        <p:txBody>
          <a:bodyPr wrap="square" rIns="36000" bIns="0">
            <a:spAutoFit/>
          </a:bodyPr>
          <a:lstStyle/>
          <a:p>
            <a:pPr algn="ctr">
              <a:spcAft>
                <a:spcPts val="1200"/>
              </a:spcAft>
            </a:pPr>
            <a:r>
              <a:rPr lang="en-GB" sz="2000" dirty="0">
                <a:solidFill>
                  <a:schemeClr val="bg1"/>
                </a:solidFill>
              </a:rPr>
              <a:t>16</a:t>
            </a:r>
            <a:r>
              <a:rPr lang="en-GB" sz="2000" baseline="30000" dirty="0">
                <a:solidFill>
                  <a:schemeClr val="bg1"/>
                </a:solidFill>
              </a:rPr>
              <a:t>th</a:t>
            </a:r>
            <a:r>
              <a:rPr lang="en-GB" sz="2000" dirty="0">
                <a:solidFill>
                  <a:schemeClr val="bg1"/>
                </a:solidFill>
              </a:rPr>
              <a:t> cent. Catechism in </a:t>
            </a:r>
            <a:r>
              <a:rPr lang="en-GB" sz="2000" dirty="0" err="1">
                <a:solidFill>
                  <a:schemeClr val="bg1"/>
                </a:solidFill>
              </a:rPr>
              <a:t>Nahuatl</a:t>
            </a:r>
            <a:endParaRPr lang="en-GB" sz="2000" dirty="0">
              <a:solidFill>
                <a:schemeClr val="bg1"/>
              </a:solidFill>
            </a:endParaRPr>
          </a:p>
        </p:txBody>
      </p:sp>
      <p:sp>
        <p:nvSpPr>
          <p:cNvPr id="3" name="Rechteck 1">
            <a:extLst>
              <a:ext uri="{FF2B5EF4-FFF2-40B4-BE49-F238E27FC236}">
                <a16:creationId xmlns:a16="http://schemas.microsoft.com/office/drawing/2014/main" id="{1CB42EAE-D76E-5877-564E-91D65F2E6E4C}"/>
              </a:ext>
            </a:extLst>
          </p:cNvPr>
          <p:cNvSpPr/>
          <p:nvPr/>
        </p:nvSpPr>
        <p:spPr>
          <a:xfrm>
            <a:off x="275280" y="5569963"/>
            <a:ext cx="5521462" cy="822515"/>
          </a:xfrm>
          <a:prstGeom prst="rect">
            <a:avLst/>
          </a:prstGeom>
          <a:solidFill>
            <a:srgbClr val="FFFFE5"/>
          </a:solidFill>
          <a:ln>
            <a:solidFill>
              <a:schemeClr val="accent1"/>
            </a:solidFill>
          </a:ln>
        </p:spPr>
        <p:txBody>
          <a:bodyPr wrap="square" tIns="72000" rIns="72000" bIns="72000">
            <a:spAutoFit/>
          </a:bodyPr>
          <a:lstStyle/>
          <a:p>
            <a:pPr algn="ctr"/>
            <a:r>
              <a:rPr lang="en-GB" sz="2200" b="1" dirty="0">
                <a:solidFill>
                  <a:schemeClr val="accent1">
                    <a:lumMod val="75000"/>
                  </a:schemeClr>
                </a:solidFill>
              </a:rPr>
              <a:t>Lord’s Prayer:</a:t>
            </a:r>
          </a:p>
          <a:p>
            <a:pPr algn="ctr">
              <a:spcAft>
                <a:spcPts val="600"/>
              </a:spcAft>
            </a:pPr>
            <a:r>
              <a:rPr lang="en-GB" sz="2200" dirty="0">
                <a:solidFill>
                  <a:schemeClr val="bg1"/>
                </a:solidFill>
              </a:rPr>
              <a:t>“Give us today our daily tortillas”</a:t>
            </a:r>
          </a:p>
        </p:txBody>
      </p:sp>
    </p:spTree>
    <p:extLst>
      <p:ext uri="{BB962C8B-B14F-4D97-AF65-F5344CB8AC3E}">
        <p14:creationId xmlns:p14="http://schemas.microsoft.com/office/powerpoint/2010/main" val="3819900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06B8AB-4021-4881-BA55-E39141794067}"/>
              </a:ext>
            </a:extLst>
          </p:cNvPr>
          <p:cNvPicPr>
            <a:picLocks noChangeAspect="1"/>
          </p:cNvPicPr>
          <p:nvPr/>
        </p:nvPicPr>
        <p:blipFill rotWithShape="1">
          <a:blip r:embed="rId2"/>
          <a:srcRect r="2819" b="1237"/>
          <a:stretch/>
        </p:blipFill>
        <p:spPr>
          <a:xfrm>
            <a:off x="7854669" y="-1"/>
            <a:ext cx="4337331" cy="6858001"/>
          </a:xfrm>
          <a:prstGeom prst="rect">
            <a:avLst/>
          </a:prstGeom>
        </p:spPr>
      </p:pic>
      <p:sp>
        <p:nvSpPr>
          <p:cNvPr id="13" name="Rechteck 6">
            <a:extLst>
              <a:ext uri="{FF2B5EF4-FFF2-40B4-BE49-F238E27FC236}">
                <a16:creationId xmlns:a16="http://schemas.microsoft.com/office/drawing/2014/main" id="{0057D118-5B7B-4869-8028-A52790EDA114}"/>
              </a:ext>
            </a:extLst>
          </p:cNvPr>
          <p:cNvSpPr/>
          <p:nvPr/>
        </p:nvSpPr>
        <p:spPr>
          <a:xfrm>
            <a:off x="134755" y="99053"/>
            <a:ext cx="4097611"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2. South America</a:t>
            </a:r>
          </a:p>
        </p:txBody>
      </p:sp>
      <p:sp>
        <p:nvSpPr>
          <p:cNvPr id="14" name="Rechteck 1">
            <a:extLst>
              <a:ext uri="{FF2B5EF4-FFF2-40B4-BE49-F238E27FC236}">
                <a16:creationId xmlns:a16="http://schemas.microsoft.com/office/drawing/2014/main" id="{D1DD1B01-D4B7-4D94-9C7F-9E19BC7FC10A}"/>
              </a:ext>
            </a:extLst>
          </p:cNvPr>
          <p:cNvSpPr/>
          <p:nvPr/>
        </p:nvSpPr>
        <p:spPr>
          <a:xfrm>
            <a:off x="3200401" y="5771948"/>
            <a:ext cx="4399542" cy="784830"/>
          </a:xfrm>
          <a:prstGeom prst="rect">
            <a:avLst/>
          </a:prstGeom>
          <a:solidFill>
            <a:srgbClr val="FFFFE5"/>
          </a:solidFill>
          <a:ln>
            <a:solidFill>
              <a:schemeClr val="accent1"/>
            </a:solidFill>
          </a:ln>
        </p:spPr>
        <p:txBody>
          <a:bodyPr wrap="square" rIns="36000" bIns="0">
            <a:spAutoFit/>
          </a:bodyPr>
          <a:lstStyle/>
          <a:p>
            <a:pPr algn="ctr">
              <a:spcAft>
                <a:spcPts val="1200"/>
              </a:spcAft>
            </a:pPr>
            <a:r>
              <a:rPr lang="en-GB" sz="2400" dirty="0">
                <a:solidFill>
                  <a:schemeClr val="accent1">
                    <a:lumMod val="75000"/>
                  </a:schemeClr>
                </a:solidFill>
              </a:rPr>
              <a:t>(right) </a:t>
            </a:r>
            <a:r>
              <a:rPr lang="en-GB" sz="2400" i="1" dirty="0">
                <a:solidFill>
                  <a:schemeClr val="bg1"/>
                </a:solidFill>
              </a:rPr>
              <a:t>Virgin of Guadalupe</a:t>
            </a:r>
            <a:r>
              <a:rPr lang="en-GB" sz="2400" dirty="0">
                <a:solidFill>
                  <a:schemeClr val="bg1"/>
                </a:solidFill>
              </a:rPr>
              <a:t> c.1700s</a:t>
            </a:r>
            <a:endParaRPr lang="en-GB" sz="2400" i="1" dirty="0">
              <a:solidFill>
                <a:schemeClr val="bg1"/>
              </a:solidFill>
            </a:endParaRPr>
          </a:p>
        </p:txBody>
      </p:sp>
      <p:sp>
        <p:nvSpPr>
          <p:cNvPr id="16" name="Rechteck 1">
            <a:extLst>
              <a:ext uri="{FF2B5EF4-FFF2-40B4-BE49-F238E27FC236}">
                <a16:creationId xmlns:a16="http://schemas.microsoft.com/office/drawing/2014/main" id="{D1DD1B01-D4B7-4D94-9C7F-9E19BC7FC10A}"/>
              </a:ext>
            </a:extLst>
          </p:cNvPr>
          <p:cNvSpPr/>
          <p:nvPr/>
        </p:nvSpPr>
        <p:spPr>
          <a:xfrm>
            <a:off x="134754" y="1086052"/>
            <a:ext cx="4345807" cy="2488749"/>
          </a:xfrm>
          <a:prstGeom prst="rect">
            <a:avLst/>
          </a:prstGeom>
          <a:solidFill>
            <a:srgbClr val="FFFFE5"/>
          </a:solidFill>
          <a:ln>
            <a:solidFill>
              <a:schemeClr val="accent1"/>
            </a:solidFill>
          </a:ln>
        </p:spPr>
        <p:txBody>
          <a:bodyPr wrap="square" rIns="36000" bIns="72000">
            <a:spAutoFit/>
          </a:bodyPr>
          <a:lstStyle/>
          <a:p>
            <a:pPr algn="ctr"/>
            <a:r>
              <a:rPr lang="en-GB" sz="2400" dirty="0">
                <a:solidFill>
                  <a:schemeClr val="bg1"/>
                </a:solidFill>
              </a:rPr>
              <a:t>Shrine built to the Virgin in </a:t>
            </a:r>
            <a:r>
              <a:rPr lang="en-GB" sz="2400" b="1" dirty="0" err="1">
                <a:solidFill>
                  <a:schemeClr val="accent1">
                    <a:lumMod val="75000"/>
                  </a:schemeClr>
                </a:solidFill>
              </a:rPr>
              <a:t>Tepeyac</a:t>
            </a:r>
            <a:r>
              <a:rPr lang="en-GB" sz="2400" b="1" dirty="0">
                <a:solidFill>
                  <a:schemeClr val="accent1">
                    <a:lumMod val="75000"/>
                  </a:schemeClr>
                </a:solidFill>
              </a:rPr>
              <a:t>, Mexico City </a:t>
            </a:r>
            <a:r>
              <a:rPr lang="en-GB" sz="2400" dirty="0">
                <a:solidFill>
                  <a:schemeClr val="bg1"/>
                </a:solidFill>
              </a:rPr>
              <a:t>on site of temple to </a:t>
            </a:r>
            <a:r>
              <a:rPr lang="en-GB" sz="2400" b="1" dirty="0" err="1">
                <a:solidFill>
                  <a:schemeClr val="accent1">
                    <a:lumMod val="75000"/>
                  </a:schemeClr>
                </a:solidFill>
              </a:rPr>
              <a:t>Tonantzin</a:t>
            </a:r>
            <a:endParaRPr lang="en-GB" sz="2400" b="1" dirty="0">
              <a:solidFill>
                <a:schemeClr val="accent1">
                  <a:lumMod val="75000"/>
                </a:schemeClr>
              </a:solidFill>
            </a:endParaRPr>
          </a:p>
          <a:p>
            <a:pPr algn="ctr">
              <a:spcAft>
                <a:spcPts val="1200"/>
              </a:spcAft>
            </a:pPr>
            <a:r>
              <a:rPr lang="en-GB" sz="2400" dirty="0">
                <a:solidFill>
                  <a:schemeClr val="accent1">
                    <a:lumMod val="75000"/>
                  </a:schemeClr>
                </a:solidFill>
              </a:rPr>
              <a:t>(right)</a:t>
            </a:r>
          </a:p>
          <a:p>
            <a:pPr algn="ctr">
              <a:spcAft>
                <a:spcPts val="1200"/>
              </a:spcAft>
            </a:pPr>
            <a:r>
              <a:rPr lang="en-GB" sz="2400" dirty="0">
                <a:solidFill>
                  <a:schemeClr val="bg1"/>
                </a:solidFill>
              </a:rPr>
              <a:t>Franciscans argue it encourages idolatry</a:t>
            </a:r>
            <a:endParaRPr lang="en-GB" sz="2000" dirty="0">
              <a:solidFill>
                <a:schemeClr val="bg1"/>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5287" y="1086052"/>
            <a:ext cx="2864656" cy="4427194"/>
          </a:xfrm>
          <a:prstGeom prst="rect">
            <a:avLst/>
          </a:prstGeom>
        </p:spPr>
      </p:pic>
      <p:sp>
        <p:nvSpPr>
          <p:cNvPr id="19" name="Rechteck 1">
            <a:extLst>
              <a:ext uri="{FF2B5EF4-FFF2-40B4-BE49-F238E27FC236}">
                <a16:creationId xmlns:a16="http://schemas.microsoft.com/office/drawing/2014/main" id="{D1DD1B01-D4B7-4D94-9C7F-9E19BC7FC10A}"/>
              </a:ext>
            </a:extLst>
          </p:cNvPr>
          <p:cNvSpPr/>
          <p:nvPr/>
        </p:nvSpPr>
        <p:spPr>
          <a:xfrm>
            <a:off x="134754" y="3763161"/>
            <a:ext cx="4345807" cy="1750085"/>
          </a:xfrm>
          <a:prstGeom prst="rect">
            <a:avLst/>
          </a:prstGeom>
          <a:solidFill>
            <a:srgbClr val="FFFFE5"/>
          </a:solidFill>
          <a:ln>
            <a:solidFill>
              <a:schemeClr val="accent1"/>
            </a:solidFill>
          </a:ln>
        </p:spPr>
        <p:txBody>
          <a:bodyPr wrap="square" rIns="36000" bIns="72000">
            <a:spAutoFit/>
          </a:bodyPr>
          <a:lstStyle/>
          <a:p>
            <a:r>
              <a:rPr lang="en-GB" sz="2400" b="1" dirty="0">
                <a:solidFill>
                  <a:schemeClr val="accent1">
                    <a:lumMod val="75000"/>
                  </a:schemeClr>
                </a:solidFill>
              </a:rPr>
              <a:t>1571</a:t>
            </a:r>
            <a:r>
              <a:rPr lang="en-GB" sz="2400" b="1" dirty="0">
                <a:solidFill>
                  <a:srgbClr val="800000"/>
                </a:solidFill>
              </a:rPr>
              <a:t>   </a:t>
            </a:r>
            <a:r>
              <a:rPr lang="en-GB" sz="2400" dirty="0">
                <a:solidFill>
                  <a:schemeClr val="bg1"/>
                </a:solidFill>
              </a:rPr>
              <a:t>Inquisition established</a:t>
            </a:r>
          </a:p>
          <a:p>
            <a:pPr lvl="1">
              <a:spcAft>
                <a:spcPts val="1200"/>
              </a:spcAft>
            </a:pPr>
            <a:r>
              <a:rPr lang="en-GB" sz="2400" dirty="0">
                <a:solidFill>
                  <a:schemeClr val="bg1"/>
                </a:solidFill>
              </a:rPr>
              <a:t>      in Mexico</a:t>
            </a:r>
          </a:p>
          <a:p>
            <a:r>
              <a:rPr lang="en-GB" sz="2400" b="1" dirty="0">
                <a:solidFill>
                  <a:schemeClr val="accent1">
                    <a:lumMod val="75000"/>
                  </a:schemeClr>
                </a:solidFill>
              </a:rPr>
              <a:t>1640s</a:t>
            </a:r>
            <a:r>
              <a:rPr lang="en-GB" sz="2400" dirty="0">
                <a:solidFill>
                  <a:schemeClr val="bg1"/>
                </a:solidFill>
              </a:rPr>
              <a:t> “idolatry inspections”</a:t>
            </a:r>
          </a:p>
          <a:p>
            <a:pPr lvl="2">
              <a:spcAft>
                <a:spcPts val="1200"/>
              </a:spcAft>
            </a:pPr>
            <a:r>
              <a:rPr lang="en-GB" sz="2400" dirty="0">
                <a:solidFill>
                  <a:schemeClr val="bg1"/>
                </a:solidFill>
              </a:rPr>
              <a:t>carried out in Lima</a:t>
            </a:r>
            <a:endParaRPr lang="en-GB" sz="2000" b="1" dirty="0">
              <a:solidFill>
                <a:srgbClr val="800000"/>
              </a:solidFill>
            </a:endParaRPr>
          </a:p>
        </p:txBody>
      </p:sp>
    </p:spTree>
    <p:extLst>
      <p:ext uri="{BB962C8B-B14F-4D97-AF65-F5344CB8AC3E}">
        <p14:creationId xmlns:p14="http://schemas.microsoft.com/office/powerpoint/2010/main" val="3053982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6">
            <a:extLst>
              <a:ext uri="{FF2B5EF4-FFF2-40B4-BE49-F238E27FC236}">
                <a16:creationId xmlns:a16="http://schemas.microsoft.com/office/drawing/2014/main" id="{0057D118-5B7B-4869-8028-A52790EDA114}"/>
              </a:ext>
            </a:extLst>
          </p:cNvPr>
          <p:cNvSpPr/>
          <p:nvPr/>
        </p:nvSpPr>
        <p:spPr>
          <a:xfrm>
            <a:off x="134755" y="99053"/>
            <a:ext cx="3222399"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3. Philippines</a:t>
            </a:r>
          </a:p>
        </p:txBody>
      </p:sp>
      <p:sp>
        <p:nvSpPr>
          <p:cNvPr id="16" name="Rechteck 1">
            <a:extLst>
              <a:ext uri="{FF2B5EF4-FFF2-40B4-BE49-F238E27FC236}">
                <a16:creationId xmlns:a16="http://schemas.microsoft.com/office/drawing/2014/main" id="{D1DD1B01-D4B7-4D94-9C7F-9E19BC7FC10A}"/>
              </a:ext>
            </a:extLst>
          </p:cNvPr>
          <p:cNvSpPr/>
          <p:nvPr/>
        </p:nvSpPr>
        <p:spPr>
          <a:xfrm>
            <a:off x="428281" y="1202179"/>
            <a:ext cx="6093098" cy="857533"/>
          </a:xfrm>
          <a:prstGeom prst="rect">
            <a:avLst/>
          </a:prstGeom>
          <a:solidFill>
            <a:srgbClr val="FFFFE5"/>
          </a:solidFill>
          <a:ln>
            <a:solidFill>
              <a:schemeClr val="accent1"/>
            </a:solidFill>
          </a:ln>
        </p:spPr>
        <p:txBody>
          <a:bodyPr wrap="square" rIns="36000" bIns="72000">
            <a:spAutoFit/>
          </a:bodyPr>
          <a:lstStyle/>
          <a:p>
            <a:pPr algn="ctr"/>
            <a:r>
              <a:rPr lang="en-GB" sz="2400" b="1" dirty="0">
                <a:solidFill>
                  <a:schemeClr val="accent1">
                    <a:lumMod val="75000"/>
                  </a:schemeClr>
                </a:solidFill>
              </a:rPr>
              <a:t>1561-1562</a:t>
            </a:r>
            <a:r>
              <a:rPr lang="en-GB" sz="2400" dirty="0">
                <a:solidFill>
                  <a:srgbClr val="800000"/>
                </a:solidFill>
              </a:rPr>
              <a:t> </a:t>
            </a:r>
            <a:r>
              <a:rPr lang="en-GB" sz="2400" dirty="0">
                <a:solidFill>
                  <a:schemeClr val="bg1"/>
                </a:solidFill>
              </a:rPr>
              <a:t>Spanish seize the Philippines</a:t>
            </a:r>
          </a:p>
          <a:p>
            <a:pPr algn="ctr"/>
            <a:r>
              <a:rPr lang="en-GB" sz="2400" b="1" dirty="0">
                <a:solidFill>
                  <a:schemeClr val="accent1">
                    <a:lumMod val="75000"/>
                  </a:schemeClr>
                </a:solidFill>
              </a:rPr>
              <a:t>Manilla</a:t>
            </a:r>
            <a:r>
              <a:rPr lang="en-GB" sz="2400" dirty="0">
                <a:solidFill>
                  <a:schemeClr val="bg1"/>
                </a:solidFill>
              </a:rPr>
              <a:t>: entrepôt linking America &amp; Asia</a:t>
            </a:r>
          </a:p>
        </p:txBody>
      </p:sp>
      <p:pic>
        <p:nvPicPr>
          <p:cNvPr id="8" name="Picture 7">
            <a:hlinkClick r:id="rId2"/>
            <a:extLst>
              <a:ext uri="{FF2B5EF4-FFF2-40B4-BE49-F238E27FC236}">
                <a16:creationId xmlns:a16="http://schemas.microsoft.com/office/drawing/2014/main" id="{4647E390-740D-4C83-8F53-626E8CD7ABA4}"/>
              </a:ext>
            </a:extLst>
          </p:cNvPr>
          <p:cNvPicPr>
            <a:picLocks noChangeAspect="1"/>
          </p:cNvPicPr>
          <p:nvPr/>
        </p:nvPicPr>
        <p:blipFill rotWithShape="1">
          <a:blip r:embed="rId3"/>
          <a:srcRect t="8522" r="7461" b="5360"/>
          <a:stretch/>
        </p:blipFill>
        <p:spPr>
          <a:xfrm>
            <a:off x="6936377" y="-1"/>
            <a:ext cx="5255623" cy="6864489"/>
          </a:xfrm>
          <a:prstGeom prst="rect">
            <a:avLst/>
          </a:prstGeom>
        </p:spPr>
      </p:pic>
      <p:sp>
        <p:nvSpPr>
          <p:cNvPr id="10" name="Rechteck 1">
            <a:extLst>
              <a:ext uri="{FF2B5EF4-FFF2-40B4-BE49-F238E27FC236}">
                <a16:creationId xmlns:a16="http://schemas.microsoft.com/office/drawing/2014/main" id="{D1DD1B01-D4B7-4D94-9C7F-9E19BC7FC10A}"/>
              </a:ext>
            </a:extLst>
          </p:cNvPr>
          <p:cNvSpPr/>
          <p:nvPr/>
        </p:nvSpPr>
        <p:spPr>
          <a:xfrm>
            <a:off x="428282" y="2320399"/>
            <a:ext cx="6093097" cy="2119417"/>
          </a:xfrm>
          <a:prstGeom prst="rect">
            <a:avLst/>
          </a:prstGeom>
          <a:solidFill>
            <a:srgbClr val="FFFFE5"/>
          </a:solidFill>
          <a:ln>
            <a:solidFill>
              <a:schemeClr val="accent1"/>
            </a:solidFill>
          </a:ln>
        </p:spPr>
        <p:txBody>
          <a:bodyPr wrap="square" rIns="36000" bIns="72000">
            <a:spAutoFit/>
          </a:bodyPr>
          <a:lstStyle/>
          <a:p>
            <a:pPr algn="ctr">
              <a:spcAft>
                <a:spcPts val="1200"/>
              </a:spcAft>
            </a:pPr>
            <a:r>
              <a:rPr lang="en-GB" sz="2400" dirty="0">
                <a:solidFill>
                  <a:schemeClr val="bg1"/>
                </a:solidFill>
              </a:rPr>
              <a:t>Pre-conquest network of small local societies, </a:t>
            </a:r>
            <a:r>
              <a:rPr lang="en-GB" sz="2400" u="sng" dirty="0">
                <a:solidFill>
                  <a:schemeClr val="bg1"/>
                </a:solidFill>
              </a:rPr>
              <a:t>not</a:t>
            </a:r>
            <a:r>
              <a:rPr lang="en-GB" sz="2400" dirty="0">
                <a:solidFill>
                  <a:schemeClr val="bg1"/>
                </a:solidFill>
              </a:rPr>
              <a:t> centralised state or empire</a:t>
            </a:r>
          </a:p>
          <a:p>
            <a:pPr algn="ctr">
              <a:spcAft>
                <a:spcPts val="600"/>
              </a:spcAft>
            </a:pPr>
            <a:r>
              <a:rPr lang="en-GB" sz="2400" dirty="0">
                <a:solidFill>
                  <a:schemeClr val="bg1"/>
                </a:solidFill>
              </a:rPr>
              <a:t>Spain becomes major source of local patronage – conversion politically &amp; culturally useful to local elites</a:t>
            </a:r>
          </a:p>
        </p:txBody>
      </p:sp>
      <p:sp>
        <p:nvSpPr>
          <p:cNvPr id="15" name="Rechteck 1">
            <a:extLst>
              <a:ext uri="{FF2B5EF4-FFF2-40B4-BE49-F238E27FC236}">
                <a16:creationId xmlns:a16="http://schemas.microsoft.com/office/drawing/2014/main" id="{D1DD1B01-D4B7-4D94-9C7F-9E19BC7FC10A}"/>
              </a:ext>
            </a:extLst>
          </p:cNvPr>
          <p:cNvSpPr/>
          <p:nvPr/>
        </p:nvSpPr>
        <p:spPr>
          <a:xfrm>
            <a:off x="230603" y="4700503"/>
            <a:ext cx="6527303" cy="1380754"/>
          </a:xfrm>
          <a:prstGeom prst="rect">
            <a:avLst/>
          </a:prstGeom>
          <a:solidFill>
            <a:srgbClr val="FFFFE5"/>
          </a:solidFill>
          <a:ln>
            <a:solidFill>
              <a:schemeClr val="accent1"/>
            </a:solidFill>
          </a:ln>
        </p:spPr>
        <p:txBody>
          <a:bodyPr wrap="square" rIns="36000" bIns="72000">
            <a:spAutoFit/>
          </a:bodyPr>
          <a:lstStyle/>
          <a:p>
            <a:pPr marL="342900" indent="-342900">
              <a:spcAft>
                <a:spcPts val="600"/>
              </a:spcAft>
              <a:buFont typeface="Arial" panose="020B0604020202020204" pitchFamily="34" charset="0"/>
              <a:buChar char="•"/>
            </a:pPr>
            <a:r>
              <a:rPr lang="en-GB" sz="2400" dirty="0">
                <a:solidFill>
                  <a:schemeClr val="bg1"/>
                </a:solidFill>
              </a:rPr>
              <a:t>By </a:t>
            </a:r>
            <a:r>
              <a:rPr lang="en-GB" sz="2400" b="1" dirty="0">
                <a:solidFill>
                  <a:schemeClr val="accent1">
                    <a:lumMod val="75000"/>
                  </a:schemeClr>
                </a:solidFill>
              </a:rPr>
              <a:t>1700</a:t>
            </a:r>
            <a:r>
              <a:rPr lang="en-GB" sz="2400" dirty="0">
                <a:solidFill>
                  <a:schemeClr val="accent1">
                    <a:lumMod val="75000"/>
                  </a:schemeClr>
                </a:solidFill>
              </a:rPr>
              <a:t>, </a:t>
            </a:r>
            <a:r>
              <a:rPr lang="en-GB" sz="2400" b="1" dirty="0">
                <a:solidFill>
                  <a:schemeClr val="accent1">
                    <a:lumMod val="75000"/>
                  </a:schemeClr>
                </a:solidFill>
              </a:rPr>
              <a:t>400 priests </a:t>
            </a:r>
            <a:r>
              <a:rPr lang="en-GB" sz="2400" dirty="0">
                <a:solidFill>
                  <a:schemeClr val="bg1"/>
                </a:solidFill>
              </a:rPr>
              <a:t>and </a:t>
            </a:r>
            <a:r>
              <a:rPr lang="en-GB" sz="2400" b="1" dirty="0">
                <a:solidFill>
                  <a:schemeClr val="accent1">
                    <a:lumMod val="75000"/>
                  </a:schemeClr>
                </a:solidFill>
              </a:rPr>
              <a:t>600,000 converts</a:t>
            </a:r>
          </a:p>
          <a:p>
            <a:pPr marL="342900" indent="-342900">
              <a:spcAft>
                <a:spcPts val="600"/>
              </a:spcAft>
              <a:buFont typeface="Arial" panose="020B0604020202020204" pitchFamily="34" charset="0"/>
              <a:buChar char="•"/>
            </a:pPr>
            <a:r>
              <a:rPr lang="en-GB" sz="2400" b="1" dirty="0">
                <a:solidFill>
                  <a:schemeClr val="accent1">
                    <a:lumMod val="75000"/>
                  </a:schemeClr>
                </a:solidFill>
              </a:rPr>
              <a:t>1703</a:t>
            </a:r>
            <a:r>
              <a:rPr lang="en-GB" sz="2400" dirty="0">
                <a:solidFill>
                  <a:schemeClr val="bg1"/>
                </a:solidFill>
              </a:rPr>
              <a:t> first Catholic poetry in vernacular</a:t>
            </a:r>
            <a:endParaRPr lang="en-GB" sz="2400" b="1" dirty="0">
              <a:solidFill>
                <a:schemeClr val="bg1"/>
              </a:solidFill>
            </a:endParaRPr>
          </a:p>
          <a:p>
            <a:pPr marL="342900" indent="-342900">
              <a:spcAft>
                <a:spcPts val="600"/>
              </a:spcAft>
              <a:buFont typeface="Arial" panose="020B0604020202020204" pitchFamily="34" charset="0"/>
              <a:buChar char="•"/>
            </a:pPr>
            <a:r>
              <a:rPr lang="en-GB" sz="2400" dirty="0">
                <a:solidFill>
                  <a:schemeClr val="bg1"/>
                </a:solidFill>
              </a:rPr>
              <a:t>By </a:t>
            </a:r>
            <a:r>
              <a:rPr lang="en-GB" sz="2400" b="1" dirty="0">
                <a:solidFill>
                  <a:schemeClr val="accent1">
                    <a:lumMod val="75000"/>
                  </a:schemeClr>
                </a:solidFill>
              </a:rPr>
              <a:t>1750</a:t>
            </a:r>
            <a:r>
              <a:rPr lang="en-GB" sz="2400" dirty="0">
                <a:solidFill>
                  <a:schemeClr val="accent1">
                    <a:lumMod val="75000"/>
                  </a:schemeClr>
                </a:solidFill>
              </a:rPr>
              <a:t>, </a:t>
            </a:r>
            <a:r>
              <a:rPr lang="en-GB" sz="2400" b="1" dirty="0">
                <a:solidFill>
                  <a:schemeClr val="accent1">
                    <a:lumMod val="75000"/>
                  </a:schemeClr>
                </a:solidFill>
              </a:rPr>
              <a:t>1 in 4 priests </a:t>
            </a:r>
            <a:r>
              <a:rPr lang="en-GB" sz="2400" dirty="0">
                <a:solidFill>
                  <a:schemeClr val="bg1"/>
                </a:solidFill>
              </a:rPr>
              <a:t>are indigenous</a:t>
            </a:r>
          </a:p>
        </p:txBody>
      </p:sp>
    </p:spTree>
    <p:extLst>
      <p:ext uri="{BB962C8B-B14F-4D97-AF65-F5344CB8AC3E}">
        <p14:creationId xmlns:p14="http://schemas.microsoft.com/office/powerpoint/2010/main" val="2624763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6">
            <a:extLst>
              <a:ext uri="{FF2B5EF4-FFF2-40B4-BE49-F238E27FC236}">
                <a16:creationId xmlns:a16="http://schemas.microsoft.com/office/drawing/2014/main" id="{0057D118-5B7B-4869-8028-A52790EDA114}"/>
              </a:ext>
            </a:extLst>
          </p:cNvPr>
          <p:cNvSpPr/>
          <p:nvPr/>
        </p:nvSpPr>
        <p:spPr>
          <a:xfrm>
            <a:off x="134755" y="99053"/>
            <a:ext cx="1903051"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4. India</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905" y="437"/>
            <a:ext cx="4823095" cy="6857564"/>
          </a:xfrm>
          <a:prstGeom prst="rect">
            <a:avLst/>
          </a:prstGeom>
        </p:spPr>
      </p:pic>
      <p:sp>
        <p:nvSpPr>
          <p:cNvPr id="9" name="Rechteck 1">
            <a:extLst>
              <a:ext uri="{FF2B5EF4-FFF2-40B4-BE49-F238E27FC236}">
                <a16:creationId xmlns:a16="http://schemas.microsoft.com/office/drawing/2014/main" id="{D1DD1B01-D4B7-4D94-9C7F-9E19BC7FC10A}"/>
              </a:ext>
            </a:extLst>
          </p:cNvPr>
          <p:cNvSpPr/>
          <p:nvPr/>
        </p:nvSpPr>
        <p:spPr>
          <a:xfrm>
            <a:off x="516291" y="1548074"/>
            <a:ext cx="6257109" cy="4273853"/>
          </a:xfrm>
          <a:prstGeom prst="rect">
            <a:avLst/>
          </a:prstGeom>
          <a:solidFill>
            <a:srgbClr val="FFFFE5"/>
          </a:solidFill>
          <a:ln>
            <a:solidFill>
              <a:schemeClr val="accent1"/>
            </a:solidFill>
          </a:ln>
        </p:spPr>
        <p:txBody>
          <a:bodyPr wrap="square" rIns="36000" bIns="72000">
            <a:spAutoFit/>
          </a:bodyPr>
          <a:lstStyle/>
          <a:p>
            <a:pPr marL="342900" indent="-342900">
              <a:spcAft>
                <a:spcPts val="1200"/>
              </a:spcAft>
              <a:buFont typeface="Arial" panose="020B0604020202020204" pitchFamily="34" charset="0"/>
              <a:buChar char="•"/>
            </a:pPr>
            <a:r>
              <a:rPr lang="en-GB" sz="2400" dirty="0">
                <a:solidFill>
                  <a:schemeClr val="bg1"/>
                </a:solidFill>
              </a:rPr>
              <a:t>Missionary activity tied to Portuguese trade in spices</a:t>
            </a:r>
          </a:p>
          <a:p>
            <a:pPr marL="342900" indent="-342900">
              <a:spcAft>
                <a:spcPts val="1200"/>
              </a:spcAft>
              <a:buFont typeface="Arial" panose="020B0604020202020204" pitchFamily="34" charset="0"/>
              <a:buChar char="•"/>
            </a:pPr>
            <a:r>
              <a:rPr lang="en-GB" sz="2400" b="1" dirty="0">
                <a:solidFill>
                  <a:schemeClr val="accent1">
                    <a:lumMod val="75000"/>
                  </a:schemeClr>
                </a:solidFill>
              </a:rPr>
              <a:t>Francis Xavier </a:t>
            </a:r>
            <a:r>
              <a:rPr lang="en-GB" sz="2400" dirty="0">
                <a:solidFill>
                  <a:schemeClr val="bg1"/>
                </a:solidFill>
              </a:rPr>
              <a:t>(1506-1552), Spanish Jesuit: arrived in </a:t>
            </a:r>
            <a:r>
              <a:rPr lang="en-GB" sz="2400" b="1" dirty="0">
                <a:solidFill>
                  <a:schemeClr val="accent1">
                    <a:lumMod val="75000"/>
                  </a:schemeClr>
                </a:solidFill>
              </a:rPr>
              <a:t>Goa, 1542</a:t>
            </a:r>
            <a:r>
              <a:rPr lang="en-GB" sz="2400" dirty="0">
                <a:solidFill>
                  <a:schemeClr val="bg1"/>
                </a:solidFill>
              </a:rPr>
              <a:t>.</a:t>
            </a:r>
          </a:p>
          <a:p>
            <a:pPr marL="342900" indent="-342900">
              <a:spcAft>
                <a:spcPts val="1200"/>
              </a:spcAft>
              <a:buFont typeface="Arial" panose="020B0604020202020204" pitchFamily="34" charset="0"/>
              <a:buChar char="•"/>
            </a:pPr>
            <a:r>
              <a:rPr lang="en-GB" sz="2400" b="1" dirty="0">
                <a:solidFill>
                  <a:schemeClr val="accent1">
                    <a:lumMod val="75000"/>
                  </a:schemeClr>
                </a:solidFill>
              </a:rPr>
              <a:t>Roberto Nobili </a:t>
            </a:r>
            <a:r>
              <a:rPr lang="en-GB" sz="2400" dirty="0">
                <a:solidFill>
                  <a:schemeClr val="bg1"/>
                </a:solidFill>
              </a:rPr>
              <a:t>(1577-1656), Italian Jesuit: developed </a:t>
            </a:r>
            <a:r>
              <a:rPr lang="en-GB" sz="2400" dirty="0" err="1">
                <a:solidFill>
                  <a:schemeClr val="bg1"/>
                </a:solidFill>
              </a:rPr>
              <a:t>adaptionist</a:t>
            </a:r>
            <a:r>
              <a:rPr lang="en-GB" sz="2400" dirty="0">
                <a:solidFill>
                  <a:schemeClr val="bg1"/>
                </a:solidFill>
              </a:rPr>
              <a:t> strategies to convert the Brahmin.</a:t>
            </a:r>
          </a:p>
          <a:p>
            <a:pPr marL="342900" indent="-342900">
              <a:spcAft>
                <a:spcPts val="1200"/>
              </a:spcAft>
              <a:buFont typeface="Arial" panose="020B0604020202020204" pitchFamily="34" charset="0"/>
              <a:buChar char="•"/>
            </a:pPr>
            <a:r>
              <a:rPr lang="en-GB" sz="2400" dirty="0">
                <a:solidFill>
                  <a:schemeClr val="bg1"/>
                </a:solidFill>
              </a:rPr>
              <a:t>Some success, but conversion largely limited to lower status groups – experience of Islam.</a:t>
            </a:r>
          </a:p>
        </p:txBody>
      </p:sp>
    </p:spTree>
    <p:extLst>
      <p:ext uri="{BB962C8B-B14F-4D97-AF65-F5344CB8AC3E}">
        <p14:creationId xmlns:p14="http://schemas.microsoft.com/office/powerpoint/2010/main" val="1128467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6">
            <a:extLst>
              <a:ext uri="{FF2B5EF4-FFF2-40B4-BE49-F238E27FC236}">
                <a16:creationId xmlns:a16="http://schemas.microsoft.com/office/drawing/2014/main" id="{0057D118-5B7B-4869-8028-A52790EDA114}"/>
              </a:ext>
            </a:extLst>
          </p:cNvPr>
          <p:cNvSpPr/>
          <p:nvPr/>
        </p:nvSpPr>
        <p:spPr>
          <a:xfrm>
            <a:off x="134755" y="99053"/>
            <a:ext cx="2098994"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5. China</a:t>
            </a:r>
          </a:p>
        </p:txBody>
      </p:sp>
      <p:sp>
        <p:nvSpPr>
          <p:cNvPr id="11" name="Rechteck 1">
            <a:extLst>
              <a:ext uri="{FF2B5EF4-FFF2-40B4-BE49-F238E27FC236}">
                <a16:creationId xmlns:a16="http://schemas.microsoft.com/office/drawing/2014/main" id="{D1DD1B01-D4B7-4D94-9C7F-9E19BC7FC10A}"/>
              </a:ext>
            </a:extLst>
          </p:cNvPr>
          <p:cNvSpPr/>
          <p:nvPr/>
        </p:nvSpPr>
        <p:spPr>
          <a:xfrm>
            <a:off x="375471" y="1044419"/>
            <a:ext cx="5942202" cy="2519527"/>
          </a:xfrm>
          <a:prstGeom prst="rect">
            <a:avLst/>
          </a:prstGeom>
          <a:solidFill>
            <a:srgbClr val="FFFFE5"/>
          </a:solidFill>
          <a:ln>
            <a:solidFill>
              <a:schemeClr val="accent1"/>
            </a:solidFill>
          </a:ln>
        </p:spPr>
        <p:txBody>
          <a:bodyPr wrap="square" rIns="36000" bIns="72000">
            <a:spAutoFit/>
          </a:bodyPr>
          <a:lstStyle/>
          <a:p>
            <a:r>
              <a:rPr lang="en-GB" sz="2400" b="1" dirty="0">
                <a:solidFill>
                  <a:schemeClr val="accent1">
                    <a:lumMod val="75000"/>
                  </a:schemeClr>
                </a:solidFill>
              </a:rPr>
              <a:t>Matteo Ricci</a:t>
            </a:r>
            <a:r>
              <a:rPr lang="en-GB" sz="2400" dirty="0">
                <a:solidFill>
                  <a:schemeClr val="bg1"/>
                </a:solidFill>
              </a:rPr>
              <a:t>: </a:t>
            </a:r>
          </a:p>
          <a:p>
            <a:pPr marL="342900" indent="-342900">
              <a:buFont typeface="Arial" panose="020B0604020202020204" pitchFamily="34" charset="0"/>
              <a:buChar char="•"/>
            </a:pPr>
            <a:r>
              <a:rPr lang="en-GB" sz="2200" dirty="0">
                <a:solidFill>
                  <a:schemeClr val="bg1"/>
                </a:solidFill>
              </a:rPr>
              <a:t>Attempts to blend Catholicism with </a:t>
            </a:r>
            <a:r>
              <a:rPr lang="en-GB" sz="2200" b="1" dirty="0">
                <a:solidFill>
                  <a:schemeClr val="accent1">
                    <a:lumMod val="75000"/>
                  </a:schemeClr>
                </a:solidFill>
              </a:rPr>
              <a:t>Confucianism</a:t>
            </a:r>
            <a:r>
              <a:rPr lang="en-GB" sz="2200" dirty="0">
                <a:solidFill>
                  <a:schemeClr val="bg1"/>
                </a:solidFill>
              </a:rPr>
              <a:t> to encourage local elites to convert.</a:t>
            </a:r>
          </a:p>
          <a:p>
            <a:pPr marL="342900" indent="-342900">
              <a:buFont typeface="Arial" panose="020B0604020202020204" pitchFamily="34" charset="0"/>
              <a:buChar char="•"/>
            </a:pPr>
            <a:r>
              <a:rPr lang="en-GB" sz="2200" dirty="0">
                <a:solidFill>
                  <a:schemeClr val="bg1"/>
                </a:solidFill>
              </a:rPr>
              <a:t>Styles self as Confucian scholar. </a:t>
            </a:r>
          </a:p>
          <a:p>
            <a:pPr marL="342900" indent="-342900">
              <a:buFont typeface="Arial" panose="020B0604020202020204" pitchFamily="34" charset="0"/>
              <a:buChar char="•"/>
            </a:pPr>
            <a:r>
              <a:rPr lang="en-GB" sz="2200" dirty="0">
                <a:solidFill>
                  <a:schemeClr val="bg1"/>
                </a:solidFill>
              </a:rPr>
              <a:t>Presents Catholicism as part of Confucianism.</a:t>
            </a:r>
          </a:p>
        </p:txBody>
      </p:sp>
      <p:sp>
        <p:nvSpPr>
          <p:cNvPr id="2" name="Rechteck 1">
            <a:extLst>
              <a:ext uri="{FF2B5EF4-FFF2-40B4-BE49-F238E27FC236}">
                <a16:creationId xmlns:a16="http://schemas.microsoft.com/office/drawing/2014/main" id="{CF7FDA01-02F4-BE88-7D05-CB70C540EBC6}"/>
              </a:ext>
            </a:extLst>
          </p:cNvPr>
          <p:cNvSpPr/>
          <p:nvPr/>
        </p:nvSpPr>
        <p:spPr>
          <a:xfrm>
            <a:off x="375471" y="3746571"/>
            <a:ext cx="5942202" cy="1165310"/>
          </a:xfrm>
          <a:prstGeom prst="rect">
            <a:avLst/>
          </a:prstGeom>
          <a:solidFill>
            <a:srgbClr val="FFFFE5"/>
          </a:solidFill>
          <a:ln>
            <a:solidFill>
              <a:schemeClr val="accent1"/>
            </a:solidFill>
          </a:ln>
        </p:spPr>
        <p:txBody>
          <a:bodyPr wrap="square" rIns="36000" bIns="72000">
            <a:spAutoFit/>
          </a:bodyPr>
          <a:lstStyle/>
          <a:p>
            <a:pPr algn="ctr"/>
            <a:r>
              <a:rPr lang="en-GB" sz="2400" b="1" dirty="0">
                <a:solidFill>
                  <a:schemeClr val="accent1">
                    <a:lumMod val="75000"/>
                  </a:schemeClr>
                </a:solidFill>
              </a:rPr>
              <a:t>Johan Adam </a:t>
            </a:r>
            <a:r>
              <a:rPr lang="en-GB" sz="2400" b="1" dirty="0" err="1">
                <a:solidFill>
                  <a:schemeClr val="accent1">
                    <a:lumMod val="75000"/>
                  </a:schemeClr>
                </a:solidFill>
              </a:rPr>
              <a:t>Schall</a:t>
            </a:r>
            <a:r>
              <a:rPr lang="en-GB" sz="2400" b="1" dirty="0">
                <a:solidFill>
                  <a:schemeClr val="accent1">
                    <a:lumMod val="75000"/>
                  </a:schemeClr>
                </a:solidFill>
              </a:rPr>
              <a:t> von Bell</a:t>
            </a:r>
            <a:endParaRPr lang="en-GB" sz="2400" b="1" dirty="0">
              <a:solidFill>
                <a:schemeClr val="bg1"/>
              </a:solidFill>
            </a:endParaRPr>
          </a:p>
          <a:p>
            <a:pPr algn="ctr"/>
            <a:r>
              <a:rPr lang="en-GB" sz="2200" dirty="0">
                <a:solidFill>
                  <a:schemeClr val="bg1"/>
                </a:solidFill>
              </a:rPr>
              <a:t>Jesuit skills in maths/astronomy valued: Bureau of Astronomy.</a:t>
            </a:r>
          </a:p>
        </p:txBody>
      </p:sp>
      <p:pic>
        <p:nvPicPr>
          <p:cNvPr id="2052" name="Picture 4">
            <a:extLst>
              <a:ext uri="{FF2B5EF4-FFF2-40B4-BE49-F238E27FC236}">
                <a16:creationId xmlns:a16="http://schemas.microsoft.com/office/drawing/2014/main" id="{F0498A84-2F3B-12A6-CE0C-AC9E0025D1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12" r="34030"/>
          <a:stretch/>
        </p:blipFill>
        <p:spPr bwMode="auto">
          <a:xfrm>
            <a:off x="6438901" y="0"/>
            <a:ext cx="5753100" cy="6915197"/>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1">
            <a:extLst>
              <a:ext uri="{FF2B5EF4-FFF2-40B4-BE49-F238E27FC236}">
                <a16:creationId xmlns:a16="http://schemas.microsoft.com/office/drawing/2014/main" id="{CF45C02D-80DF-5A0E-17BA-B362C9F0B1B6}"/>
              </a:ext>
            </a:extLst>
          </p:cNvPr>
          <p:cNvSpPr/>
          <p:nvPr/>
        </p:nvSpPr>
        <p:spPr>
          <a:xfrm>
            <a:off x="375471" y="5119906"/>
            <a:ext cx="5942202" cy="1503864"/>
          </a:xfrm>
          <a:prstGeom prst="rect">
            <a:avLst/>
          </a:prstGeom>
          <a:solidFill>
            <a:srgbClr val="FFFFE5"/>
          </a:solidFill>
          <a:ln>
            <a:solidFill>
              <a:schemeClr val="accent1"/>
            </a:solidFill>
          </a:ln>
        </p:spPr>
        <p:txBody>
          <a:bodyPr wrap="square" rIns="36000" bIns="72000">
            <a:spAutoFit/>
          </a:bodyPr>
          <a:lstStyle/>
          <a:p>
            <a:pPr algn="ctr"/>
            <a:r>
              <a:rPr lang="en-GB" sz="2400" b="1" dirty="0">
                <a:solidFill>
                  <a:schemeClr val="accent1">
                    <a:lumMod val="75000"/>
                  </a:schemeClr>
                </a:solidFill>
              </a:rPr>
              <a:t>Yang </a:t>
            </a:r>
            <a:r>
              <a:rPr lang="en-GB" sz="2400" b="1" dirty="0" err="1">
                <a:solidFill>
                  <a:schemeClr val="accent1">
                    <a:lumMod val="75000"/>
                  </a:schemeClr>
                </a:solidFill>
              </a:rPr>
              <a:t>Guangxian</a:t>
            </a:r>
            <a:endParaRPr lang="en-GB" sz="2400" b="1" dirty="0">
              <a:solidFill>
                <a:schemeClr val="bg1"/>
              </a:solidFill>
            </a:endParaRPr>
          </a:p>
          <a:p>
            <a:pPr algn="ctr"/>
            <a:r>
              <a:rPr lang="en-GB" sz="2200" dirty="0">
                <a:solidFill>
                  <a:schemeClr val="bg1"/>
                </a:solidFill>
              </a:rPr>
              <a:t>Confucian scholar, opposed </a:t>
            </a:r>
            <a:r>
              <a:rPr lang="en-GB" sz="2200" dirty="0" err="1">
                <a:solidFill>
                  <a:schemeClr val="bg1"/>
                </a:solidFill>
              </a:rPr>
              <a:t>Schall</a:t>
            </a:r>
            <a:r>
              <a:rPr lang="en-GB" sz="2200" dirty="0">
                <a:solidFill>
                  <a:schemeClr val="bg1"/>
                </a:solidFill>
              </a:rPr>
              <a:t> &amp; Jesuit teaching on Confucianism </a:t>
            </a:r>
            <a:r>
              <a:rPr lang="en-GB" sz="2200" b="1" dirty="0">
                <a:solidFill>
                  <a:schemeClr val="accent1">
                    <a:lumMod val="75000"/>
                  </a:schemeClr>
                </a:solidFill>
              </a:rPr>
              <a:t>and</a:t>
            </a:r>
            <a:r>
              <a:rPr lang="en-GB" sz="2200" dirty="0">
                <a:solidFill>
                  <a:schemeClr val="bg1"/>
                </a:solidFill>
              </a:rPr>
              <a:t> astronomy.</a:t>
            </a:r>
          </a:p>
        </p:txBody>
      </p:sp>
    </p:spTree>
    <p:extLst>
      <p:ext uri="{BB962C8B-B14F-4D97-AF65-F5344CB8AC3E}">
        <p14:creationId xmlns:p14="http://schemas.microsoft.com/office/powerpoint/2010/main" val="201425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68FBF-CBAC-E1B4-62B9-4E7B1C8A182D}"/>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D1401499-918B-5700-9D71-59F4C65C338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0870" y="1"/>
            <a:ext cx="4591130" cy="6858000"/>
          </a:xfrm>
          <a:prstGeom prst="rect">
            <a:avLst/>
          </a:prstGeom>
        </p:spPr>
      </p:pic>
      <p:sp>
        <p:nvSpPr>
          <p:cNvPr id="8" name="Rechteck 6">
            <a:extLst>
              <a:ext uri="{FF2B5EF4-FFF2-40B4-BE49-F238E27FC236}">
                <a16:creationId xmlns:a16="http://schemas.microsoft.com/office/drawing/2014/main" id="{54928470-8D13-EB07-F8A1-34801B5162FB}"/>
              </a:ext>
            </a:extLst>
          </p:cNvPr>
          <p:cNvSpPr/>
          <p:nvPr/>
        </p:nvSpPr>
        <p:spPr>
          <a:xfrm>
            <a:off x="134755" y="99053"/>
            <a:ext cx="2098994"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5. China</a:t>
            </a:r>
          </a:p>
        </p:txBody>
      </p:sp>
      <p:sp>
        <p:nvSpPr>
          <p:cNvPr id="11" name="Rechteck 1">
            <a:extLst>
              <a:ext uri="{FF2B5EF4-FFF2-40B4-BE49-F238E27FC236}">
                <a16:creationId xmlns:a16="http://schemas.microsoft.com/office/drawing/2014/main" id="{0B663022-FF2A-109A-8FA8-1A9FBECED9D4}"/>
              </a:ext>
            </a:extLst>
          </p:cNvPr>
          <p:cNvSpPr/>
          <p:nvPr/>
        </p:nvSpPr>
        <p:spPr>
          <a:xfrm>
            <a:off x="490838" y="1121129"/>
            <a:ext cx="6257109" cy="1264550"/>
          </a:xfrm>
          <a:prstGeom prst="rect">
            <a:avLst/>
          </a:prstGeom>
          <a:solidFill>
            <a:srgbClr val="FFFFE5"/>
          </a:solidFill>
          <a:ln>
            <a:solidFill>
              <a:schemeClr val="accent1"/>
            </a:solidFill>
          </a:ln>
        </p:spPr>
        <p:txBody>
          <a:bodyPr wrap="square" lIns="108000" tIns="108000" rIns="108000" bIns="108000">
            <a:spAutoFit/>
          </a:bodyPr>
          <a:lstStyle/>
          <a:p>
            <a:r>
              <a:rPr lang="en-GB" sz="2400" b="1" dirty="0">
                <a:solidFill>
                  <a:schemeClr val="accent1">
                    <a:lumMod val="75000"/>
                  </a:schemeClr>
                </a:solidFill>
              </a:rPr>
              <a:t>Matteo Ricci (d.1610)</a:t>
            </a:r>
            <a:r>
              <a:rPr lang="en-GB" sz="2400" dirty="0">
                <a:solidFill>
                  <a:schemeClr val="bg1"/>
                </a:solidFill>
              </a:rPr>
              <a:t>: </a:t>
            </a:r>
          </a:p>
          <a:p>
            <a:pPr lvl="1"/>
            <a:r>
              <a:rPr lang="en-GB" sz="2200" dirty="0">
                <a:solidFill>
                  <a:schemeClr val="bg1"/>
                </a:solidFill>
              </a:rPr>
              <a:t>Used classical Chinese words for heaven (</a:t>
            </a:r>
            <a:r>
              <a:rPr lang="en-GB" sz="2200" b="1" i="1" dirty="0" err="1">
                <a:solidFill>
                  <a:schemeClr val="accent1">
                    <a:lumMod val="75000"/>
                  </a:schemeClr>
                </a:solidFill>
              </a:rPr>
              <a:t>tiān</a:t>
            </a:r>
            <a:r>
              <a:rPr lang="en-GB" sz="2200" dirty="0">
                <a:solidFill>
                  <a:schemeClr val="bg1"/>
                </a:solidFill>
              </a:rPr>
              <a:t>) and God </a:t>
            </a:r>
            <a:r>
              <a:rPr lang="en-GB" sz="2200" i="1" dirty="0">
                <a:solidFill>
                  <a:schemeClr val="bg1"/>
                </a:solidFill>
              </a:rPr>
              <a:t>(</a:t>
            </a:r>
            <a:r>
              <a:rPr lang="en-GB" sz="2200" b="1" i="1" dirty="0" err="1">
                <a:solidFill>
                  <a:schemeClr val="accent1">
                    <a:lumMod val="75000"/>
                  </a:schemeClr>
                </a:solidFill>
              </a:rPr>
              <a:t>shangdi</a:t>
            </a:r>
            <a:r>
              <a:rPr lang="en-GB" sz="2200" i="1" dirty="0">
                <a:solidFill>
                  <a:schemeClr val="bg1"/>
                </a:solidFill>
              </a:rPr>
              <a:t>).</a:t>
            </a:r>
            <a:endParaRPr lang="en-GB" sz="2000" dirty="0">
              <a:solidFill>
                <a:schemeClr val="bg1"/>
              </a:solidFill>
            </a:endParaRPr>
          </a:p>
        </p:txBody>
      </p:sp>
      <p:sp>
        <p:nvSpPr>
          <p:cNvPr id="13" name="Rechteck 1">
            <a:extLst>
              <a:ext uri="{FF2B5EF4-FFF2-40B4-BE49-F238E27FC236}">
                <a16:creationId xmlns:a16="http://schemas.microsoft.com/office/drawing/2014/main" id="{7090A6F5-5B17-B7F3-7B5B-3E73AB462C14}"/>
              </a:ext>
            </a:extLst>
          </p:cNvPr>
          <p:cNvSpPr/>
          <p:nvPr/>
        </p:nvSpPr>
        <p:spPr>
          <a:xfrm>
            <a:off x="490837" y="2689991"/>
            <a:ext cx="6257109" cy="2834210"/>
          </a:xfrm>
          <a:prstGeom prst="rect">
            <a:avLst/>
          </a:prstGeom>
          <a:solidFill>
            <a:srgbClr val="FFFFE5"/>
          </a:solidFill>
          <a:ln>
            <a:solidFill>
              <a:schemeClr val="accent1"/>
            </a:solidFill>
          </a:ln>
        </p:spPr>
        <p:txBody>
          <a:bodyPr wrap="square" lIns="180000" tIns="108000" rIns="144000" bIns="108000">
            <a:spAutoFit/>
          </a:bodyPr>
          <a:lstStyle/>
          <a:p>
            <a:r>
              <a:rPr lang="en-GB" sz="2400" b="1" dirty="0">
                <a:solidFill>
                  <a:schemeClr val="accent1">
                    <a:lumMod val="75000"/>
                  </a:schemeClr>
                </a:solidFill>
              </a:rPr>
              <a:t>Chinese Rites Controversy</a:t>
            </a:r>
            <a:r>
              <a:rPr lang="en-GB" sz="2400" dirty="0">
                <a:solidFill>
                  <a:schemeClr val="bg1"/>
                </a:solidFill>
              </a:rPr>
              <a:t>: </a:t>
            </a:r>
          </a:p>
          <a:p>
            <a:pPr lvl="1">
              <a:spcAft>
                <a:spcPts val="1200"/>
              </a:spcAft>
            </a:pPr>
            <a:r>
              <a:rPr lang="en-GB" sz="2200" dirty="0">
                <a:solidFill>
                  <a:schemeClr val="bg1"/>
                </a:solidFill>
              </a:rPr>
              <a:t>dispute among missionaries (esp. </a:t>
            </a:r>
            <a:r>
              <a:rPr lang="en-GB" sz="2200" dirty="0">
                <a:solidFill>
                  <a:schemeClr val="accent1">
                    <a:lumMod val="75000"/>
                  </a:schemeClr>
                </a:solidFill>
              </a:rPr>
              <a:t>Dominicans vs. Jesuits</a:t>
            </a:r>
            <a:r>
              <a:rPr lang="en-GB" sz="2200" dirty="0">
                <a:solidFill>
                  <a:schemeClr val="bg1"/>
                </a:solidFill>
              </a:rPr>
              <a:t>) over religiosity of Confucian belief e.g. do they worship ancestors or honour them?</a:t>
            </a:r>
          </a:p>
          <a:p>
            <a:r>
              <a:rPr lang="en-GB" sz="2400" b="1" dirty="0">
                <a:solidFill>
                  <a:schemeClr val="accent1">
                    <a:lumMod val="75000"/>
                  </a:schemeClr>
                </a:solidFill>
              </a:rPr>
              <a:t>1704</a:t>
            </a:r>
            <a:r>
              <a:rPr lang="en-GB" sz="2400" dirty="0">
                <a:solidFill>
                  <a:schemeClr val="bg1"/>
                </a:solidFill>
              </a:rPr>
              <a:t>: Papal decree bans Confucian rites, alienating Chinese elite.</a:t>
            </a:r>
            <a:endParaRPr lang="en-GB" sz="3200" dirty="0">
              <a:solidFill>
                <a:schemeClr val="bg1"/>
              </a:solidFill>
            </a:endParaRPr>
          </a:p>
        </p:txBody>
      </p:sp>
    </p:spTree>
    <p:extLst>
      <p:ext uri="{BB962C8B-B14F-4D97-AF65-F5344CB8AC3E}">
        <p14:creationId xmlns:p14="http://schemas.microsoft.com/office/powerpoint/2010/main" val="166101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2FC178-54C1-4AF3-A595-B34FDEFF38C8}"/>
              </a:ext>
            </a:extLst>
          </p:cNvPr>
          <p:cNvSpPr txBox="1"/>
          <p:nvPr/>
        </p:nvSpPr>
        <p:spPr>
          <a:xfrm>
            <a:off x="216580" y="636224"/>
            <a:ext cx="6756923" cy="5562274"/>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tIns="36000" bIns="108000" rtlCol="0">
            <a:spAutoFit/>
          </a:bodyPr>
          <a:lstStyle/>
          <a:p>
            <a:pPr algn="ctr">
              <a:spcAft>
                <a:spcPts val="600"/>
              </a:spcAft>
            </a:pPr>
            <a:r>
              <a:rPr lang="en-GB" sz="2400" b="1" dirty="0">
                <a:solidFill>
                  <a:schemeClr val="bg1"/>
                </a:solidFill>
              </a:rPr>
              <a:t>Leopold von Ranke, </a:t>
            </a:r>
            <a:r>
              <a:rPr lang="en-GB" sz="2400" b="1" i="1" dirty="0">
                <a:solidFill>
                  <a:schemeClr val="bg1"/>
                </a:solidFill>
              </a:rPr>
              <a:t>The History of the Popes</a:t>
            </a:r>
            <a:r>
              <a:rPr lang="en-GB" sz="2400" b="1" dirty="0">
                <a:solidFill>
                  <a:schemeClr val="bg1"/>
                </a:solidFill>
              </a:rPr>
              <a:t>, 3 vols. (1834-6)</a:t>
            </a:r>
          </a:p>
          <a:p>
            <a:pPr marL="800100" lvl="1" indent="-342900">
              <a:spcAft>
                <a:spcPts val="600"/>
              </a:spcAft>
              <a:buFont typeface="Arial" panose="020B0604020202020204" pitchFamily="34" charset="0"/>
              <a:buChar char="•"/>
            </a:pPr>
            <a:r>
              <a:rPr lang="en-GB" sz="2400" dirty="0">
                <a:solidFill>
                  <a:schemeClr val="bg1"/>
                </a:solidFill>
              </a:rPr>
              <a:t>Improvements instituted at the   </a:t>
            </a:r>
            <a:r>
              <a:rPr lang="en-GB" sz="2400" b="1" dirty="0">
                <a:solidFill>
                  <a:schemeClr val="accent6">
                    <a:lumMod val="50000"/>
                  </a:schemeClr>
                </a:solidFill>
              </a:rPr>
              <a:t>Council of Trent (1545-1563)</a:t>
            </a:r>
          </a:p>
          <a:p>
            <a:pPr marL="800100" lvl="1" indent="-342900">
              <a:spcAft>
                <a:spcPts val="600"/>
              </a:spcAft>
              <a:buFont typeface="Arial" panose="020B0604020202020204" pitchFamily="34" charset="0"/>
              <a:buChar char="•"/>
            </a:pPr>
            <a:r>
              <a:rPr lang="en-GB" sz="2400" dirty="0">
                <a:solidFill>
                  <a:schemeClr val="bg1"/>
                </a:solidFill>
              </a:rPr>
              <a:t>Reassertion of papal authority</a:t>
            </a:r>
          </a:p>
          <a:p>
            <a:pPr marL="800100" lvl="1" indent="-342900">
              <a:spcAft>
                <a:spcPts val="600"/>
              </a:spcAft>
              <a:buFont typeface="Arial" panose="020B0604020202020204" pitchFamily="34" charset="0"/>
              <a:buChar char="•"/>
            </a:pPr>
            <a:r>
              <a:rPr lang="en-GB" sz="2400" dirty="0">
                <a:solidFill>
                  <a:schemeClr val="bg1"/>
                </a:solidFill>
              </a:rPr>
              <a:t>Banning of heretical books: </a:t>
            </a:r>
            <a:r>
              <a:rPr lang="en-GB" sz="2400" b="1" i="1" dirty="0">
                <a:solidFill>
                  <a:schemeClr val="accent6">
                    <a:lumMod val="50000"/>
                  </a:schemeClr>
                </a:solidFill>
              </a:rPr>
              <a:t>Index </a:t>
            </a:r>
            <a:r>
              <a:rPr lang="en-GB" sz="2400" b="1" i="1" dirty="0" err="1">
                <a:solidFill>
                  <a:schemeClr val="accent6">
                    <a:lumMod val="50000"/>
                  </a:schemeClr>
                </a:solidFill>
              </a:rPr>
              <a:t>Librorum</a:t>
            </a:r>
            <a:r>
              <a:rPr lang="en-GB" sz="2400" b="1" i="1" dirty="0">
                <a:solidFill>
                  <a:schemeClr val="accent6">
                    <a:lumMod val="50000"/>
                  </a:schemeClr>
                </a:solidFill>
              </a:rPr>
              <a:t> </a:t>
            </a:r>
            <a:r>
              <a:rPr lang="en-GB" sz="2400" b="1" i="1" dirty="0" err="1">
                <a:solidFill>
                  <a:schemeClr val="accent6">
                    <a:lumMod val="50000"/>
                  </a:schemeClr>
                </a:solidFill>
              </a:rPr>
              <a:t>Prohibitorum</a:t>
            </a:r>
            <a:r>
              <a:rPr lang="en-GB" sz="2400" b="1" i="1" dirty="0">
                <a:solidFill>
                  <a:schemeClr val="accent6">
                    <a:lumMod val="50000"/>
                  </a:schemeClr>
                </a:solidFill>
              </a:rPr>
              <a:t> </a:t>
            </a:r>
            <a:r>
              <a:rPr lang="en-GB" sz="2400" b="1" dirty="0">
                <a:solidFill>
                  <a:schemeClr val="accent6">
                    <a:lumMod val="50000"/>
                  </a:schemeClr>
                </a:solidFill>
              </a:rPr>
              <a:t>(1564)</a:t>
            </a:r>
          </a:p>
          <a:p>
            <a:pPr marL="800100" lvl="1" indent="-342900">
              <a:spcAft>
                <a:spcPts val="600"/>
              </a:spcAft>
              <a:buFont typeface="Arial" panose="020B0604020202020204" pitchFamily="34" charset="0"/>
              <a:buChar char="•"/>
            </a:pPr>
            <a:r>
              <a:rPr lang="en-GB" sz="2400" dirty="0">
                <a:solidFill>
                  <a:schemeClr val="bg1"/>
                </a:solidFill>
              </a:rPr>
              <a:t>Countering Protestant doctrine</a:t>
            </a:r>
          </a:p>
          <a:p>
            <a:pPr marL="800100" lvl="1" indent="-342900">
              <a:spcAft>
                <a:spcPts val="600"/>
              </a:spcAft>
              <a:buFont typeface="Arial" panose="020B0604020202020204" pitchFamily="34" charset="0"/>
              <a:buChar char="•"/>
            </a:pPr>
            <a:r>
              <a:rPr lang="en-GB" sz="2400" dirty="0">
                <a:solidFill>
                  <a:schemeClr val="bg1"/>
                </a:solidFill>
              </a:rPr>
              <a:t>New Religious Orders (monks/nuns)</a:t>
            </a:r>
          </a:p>
          <a:p>
            <a:pPr algn="ctr">
              <a:spcAft>
                <a:spcPts val="600"/>
              </a:spcAft>
            </a:pPr>
            <a:r>
              <a:rPr lang="en-GB" sz="2400" dirty="0">
                <a:solidFill>
                  <a:schemeClr val="bg1"/>
                </a:solidFill>
              </a:rPr>
              <a:t>All a reaction to the threat of the </a:t>
            </a:r>
          </a:p>
          <a:p>
            <a:pPr algn="ctr">
              <a:spcAft>
                <a:spcPts val="600"/>
              </a:spcAft>
            </a:pPr>
            <a:r>
              <a:rPr lang="en-GB" sz="2400" dirty="0">
                <a:solidFill>
                  <a:schemeClr val="bg1"/>
                </a:solidFill>
              </a:rPr>
              <a:t>Protestant Reformation, a…</a:t>
            </a:r>
          </a:p>
          <a:p>
            <a:pPr algn="ctr"/>
            <a:endParaRPr lang="en-GB" sz="2400" dirty="0">
              <a:solidFill>
                <a:schemeClr val="bg1"/>
              </a:solidFill>
            </a:endParaRPr>
          </a:p>
          <a:p>
            <a:pPr algn="ctr"/>
            <a:endParaRPr lang="en-GB" sz="2400" dirty="0">
              <a:solidFill>
                <a:schemeClr val="bg1"/>
              </a:solidFill>
            </a:endParaRPr>
          </a:p>
        </p:txBody>
      </p:sp>
      <p:sp>
        <p:nvSpPr>
          <p:cNvPr id="5" name="TextBox 4">
            <a:extLst>
              <a:ext uri="{FF2B5EF4-FFF2-40B4-BE49-F238E27FC236}">
                <a16:creationId xmlns:a16="http://schemas.microsoft.com/office/drawing/2014/main" id="{1C70B553-CBC4-4F78-8C6A-6A10E18C05D1}"/>
              </a:ext>
            </a:extLst>
          </p:cNvPr>
          <p:cNvSpPr txBox="1"/>
          <p:nvPr/>
        </p:nvSpPr>
        <p:spPr>
          <a:xfrm>
            <a:off x="1568929" y="5449665"/>
            <a:ext cx="4052224"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Counter-Reformation</a:t>
            </a:r>
          </a:p>
        </p:txBody>
      </p:sp>
      <p:pic>
        <p:nvPicPr>
          <p:cNvPr id="3" name="Picture 2" descr="Nineteenth-century portrait of Leopold von Ranke. He has greying hair, cropped short, and is clean shaven. He wears a black caped coat, with a white shirt and a navy necktie with a order of chivalry medal attached. He also wears another similar medal on his breast.">
            <a:extLst>
              <a:ext uri="{FF2B5EF4-FFF2-40B4-BE49-F238E27FC236}">
                <a16:creationId xmlns:a16="http://schemas.microsoft.com/office/drawing/2014/main" id="{F4828106-22CE-4445-B823-9011242267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8198" y="0"/>
            <a:ext cx="4948968" cy="6857455"/>
          </a:xfrm>
          <a:prstGeom prst="rect">
            <a:avLst/>
          </a:prstGeom>
        </p:spPr>
      </p:pic>
      <p:sp>
        <p:nvSpPr>
          <p:cNvPr id="11" name="TextBox 10">
            <a:extLst>
              <a:ext uri="{FF2B5EF4-FFF2-40B4-BE49-F238E27FC236}">
                <a16:creationId xmlns:a16="http://schemas.microsoft.com/office/drawing/2014/main" id="{40FE4D80-F868-499C-B8A7-B1A525937B9E}"/>
              </a:ext>
            </a:extLst>
          </p:cNvPr>
          <p:cNvSpPr txBox="1"/>
          <p:nvPr/>
        </p:nvSpPr>
        <p:spPr>
          <a:xfrm>
            <a:off x="4004109" y="6248683"/>
            <a:ext cx="8014783" cy="380480"/>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lIns="36000" tIns="36000" rIns="36000" bIns="36000" rtlCol="0">
            <a:spAutoFit/>
          </a:bodyPr>
          <a:lstStyle/>
          <a:p>
            <a:pPr algn="ctr"/>
            <a:r>
              <a:rPr lang="en-GB" sz="2000" dirty="0"/>
              <a:t>Detail from Julius Schrader, </a:t>
            </a:r>
            <a:r>
              <a:rPr lang="en-GB" sz="2000" i="1" dirty="0"/>
              <a:t>Portrait of Leopold von Ranke </a:t>
            </a:r>
            <a:r>
              <a:rPr lang="en-GB" sz="2000" dirty="0"/>
              <a:t>(1875)</a:t>
            </a:r>
            <a:endParaRPr lang="de-DE" sz="2000" dirty="0"/>
          </a:p>
        </p:txBody>
      </p:sp>
    </p:spTree>
    <p:extLst>
      <p:ext uri="{BB962C8B-B14F-4D97-AF65-F5344CB8AC3E}">
        <p14:creationId xmlns:p14="http://schemas.microsoft.com/office/powerpoint/2010/main" val="158125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20028" t="14666" r="19031" b="13861"/>
          <a:stretch/>
        </p:blipFill>
        <p:spPr>
          <a:xfrm>
            <a:off x="8112034" y="0"/>
            <a:ext cx="4075612" cy="6871063"/>
          </a:xfrm>
          <a:prstGeom prst="rect">
            <a:avLst/>
          </a:prstGeom>
        </p:spPr>
      </p:pic>
      <p:sp>
        <p:nvSpPr>
          <p:cNvPr id="8" name="Rechteck 6">
            <a:extLst>
              <a:ext uri="{FF2B5EF4-FFF2-40B4-BE49-F238E27FC236}">
                <a16:creationId xmlns:a16="http://schemas.microsoft.com/office/drawing/2014/main" id="{0057D118-5B7B-4869-8028-A52790EDA114}"/>
              </a:ext>
            </a:extLst>
          </p:cNvPr>
          <p:cNvSpPr/>
          <p:nvPr/>
        </p:nvSpPr>
        <p:spPr>
          <a:xfrm>
            <a:off x="134755" y="99053"/>
            <a:ext cx="2098994"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spcAft>
                <a:spcPts val="600"/>
              </a:spcAft>
            </a:pPr>
            <a:r>
              <a:rPr lang="en-GB" sz="3600" b="1" dirty="0">
                <a:solidFill>
                  <a:schemeClr val="accent1">
                    <a:lumMod val="75000"/>
                  </a:schemeClr>
                </a:solidFill>
                <a:ea typeface="Times New Roman" panose="02020603050405020304" pitchFamily="18" charset="0"/>
              </a:rPr>
              <a:t>5. China</a:t>
            </a:r>
          </a:p>
        </p:txBody>
      </p:sp>
      <p:sp>
        <p:nvSpPr>
          <p:cNvPr id="10" name="Rechteck 1">
            <a:extLst>
              <a:ext uri="{FF2B5EF4-FFF2-40B4-BE49-F238E27FC236}">
                <a16:creationId xmlns:a16="http://schemas.microsoft.com/office/drawing/2014/main" id="{D1DD1B01-D4B7-4D94-9C7F-9E19BC7FC10A}"/>
              </a:ext>
            </a:extLst>
          </p:cNvPr>
          <p:cNvSpPr/>
          <p:nvPr/>
        </p:nvSpPr>
        <p:spPr>
          <a:xfrm>
            <a:off x="147819" y="889721"/>
            <a:ext cx="7859714" cy="5857158"/>
          </a:xfrm>
          <a:prstGeom prst="rect">
            <a:avLst/>
          </a:prstGeom>
          <a:solidFill>
            <a:srgbClr val="FFFFE5"/>
          </a:solidFill>
          <a:ln>
            <a:solidFill>
              <a:schemeClr val="accent1"/>
            </a:solidFill>
          </a:ln>
        </p:spPr>
        <p:txBody>
          <a:bodyPr wrap="square" lIns="252000" tIns="108000" rIns="324000" bIns="72000">
            <a:spAutoFit/>
          </a:bodyPr>
          <a:lstStyle/>
          <a:p>
            <a:pPr algn="just">
              <a:lnSpc>
                <a:spcPct val="115000"/>
              </a:lnSpc>
              <a:spcAft>
                <a:spcPts val="1200"/>
              </a:spcAft>
            </a:pPr>
            <a:r>
              <a:rPr lang="en-GB" sz="2400" b="1" dirty="0">
                <a:solidFill>
                  <a:schemeClr val="accent1">
                    <a:lumMod val="75000"/>
                  </a:schemeClr>
                </a:solidFill>
              </a:rPr>
              <a:t>“</a:t>
            </a:r>
            <a:r>
              <a:rPr lang="en-GB" sz="2400" dirty="0">
                <a:solidFill>
                  <a:schemeClr val="bg1"/>
                </a:solidFill>
              </a:rPr>
              <a:t>I have concluded that the Westerners are petty indeed. It is impossible to reason with them because they do not understand larger issues as we understand them in China. There is not a single Westerner versed in Chinese works, and their remarks are often incredible and ridiculous. To judge from this proclamation, their religion is no different from other small, bigoted sects of Buddhism or Taoism. I have never seen a document which contains so much nonsense. From now on, Westerners should not be allowed to preach in China, to avoid further trouble.</a:t>
            </a:r>
            <a:r>
              <a:rPr lang="en-GB" sz="2400" b="1" dirty="0">
                <a:solidFill>
                  <a:schemeClr val="accent1">
                    <a:lumMod val="75000"/>
                  </a:schemeClr>
                </a:solidFill>
              </a:rPr>
              <a:t>”</a:t>
            </a:r>
          </a:p>
          <a:p>
            <a:pPr algn="r">
              <a:lnSpc>
                <a:spcPct val="115000"/>
              </a:lnSpc>
            </a:pPr>
            <a:r>
              <a:rPr lang="en-GB" sz="2400" dirty="0">
                <a:solidFill>
                  <a:schemeClr val="accent1">
                    <a:lumMod val="75000"/>
                  </a:schemeClr>
                </a:solidFill>
              </a:rPr>
              <a:t>From Decree of </a:t>
            </a:r>
            <a:r>
              <a:rPr lang="en-GB" sz="2400" dirty="0" err="1">
                <a:solidFill>
                  <a:schemeClr val="accent1">
                    <a:lumMod val="75000"/>
                  </a:schemeClr>
                </a:solidFill>
              </a:rPr>
              <a:t>K'ang­hsi</a:t>
            </a:r>
            <a:r>
              <a:rPr lang="en-GB" sz="2400" dirty="0">
                <a:solidFill>
                  <a:schemeClr val="accent1">
                    <a:lumMod val="75000"/>
                  </a:schemeClr>
                </a:solidFill>
              </a:rPr>
              <a:t> (1721)</a:t>
            </a:r>
          </a:p>
        </p:txBody>
      </p:sp>
    </p:spTree>
    <p:extLst>
      <p:ext uri="{BB962C8B-B14F-4D97-AF65-F5344CB8AC3E}">
        <p14:creationId xmlns:p14="http://schemas.microsoft.com/office/powerpoint/2010/main" val="3540483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B7076D7-D7D1-713B-1ADD-9E143394E5E1}"/>
              </a:ext>
            </a:extLst>
          </p:cNvPr>
          <p:cNvPicPr>
            <a:picLocks noChangeAspect="1"/>
          </p:cNvPicPr>
          <p:nvPr/>
        </p:nvPicPr>
        <p:blipFill rotWithShape="1">
          <a:blip r:embed="rId2"/>
          <a:srcRect l="11098" r="2819" b="1237"/>
          <a:stretch/>
        </p:blipFill>
        <p:spPr>
          <a:xfrm>
            <a:off x="5962369" y="-6926"/>
            <a:ext cx="3842031" cy="6858001"/>
          </a:xfrm>
          <a:prstGeom prst="rect">
            <a:avLst/>
          </a:prstGeom>
        </p:spPr>
      </p:pic>
      <p:sp>
        <p:nvSpPr>
          <p:cNvPr id="4" name="Rechteck 1">
            <a:extLst>
              <a:ext uri="{FF2B5EF4-FFF2-40B4-BE49-F238E27FC236}">
                <a16:creationId xmlns:a16="http://schemas.microsoft.com/office/drawing/2014/main" id="{D1DD1B01-D4B7-4D94-9C7F-9E19BC7FC10A}"/>
              </a:ext>
            </a:extLst>
          </p:cNvPr>
          <p:cNvSpPr/>
          <p:nvPr/>
        </p:nvSpPr>
        <p:spPr>
          <a:xfrm>
            <a:off x="248667" y="391827"/>
            <a:ext cx="5453633" cy="6074346"/>
          </a:xfrm>
          <a:prstGeom prst="rect">
            <a:avLst/>
          </a:prstGeom>
          <a:solidFill>
            <a:srgbClr val="FFFFE5"/>
          </a:solidFill>
          <a:ln>
            <a:solidFill>
              <a:schemeClr val="accent1"/>
            </a:solidFill>
          </a:ln>
        </p:spPr>
        <p:txBody>
          <a:bodyPr wrap="square" lIns="180000" rIns="36000" bIns="72000">
            <a:spAutoFit/>
          </a:bodyPr>
          <a:lstStyle/>
          <a:p>
            <a:pPr>
              <a:spcAft>
                <a:spcPts val="1200"/>
              </a:spcAft>
            </a:pPr>
            <a:r>
              <a:rPr lang="en-GB" sz="2400" dirty="0">
                <a:solidFill>
                  <a:schemeClr val="bg1"/>
                </a:solidFill>
              </a:rPr>
              <a:t>Successful conversion tied to successful colonies:</a:t>
            </a:r>
          </a:p>
          <a:p>
            <a:pPr lvl="1">
              <a:spcAft>
                <a:spcPts val="1200"/>
              </a:spcAft>
            </a:pPr>
            <a:r>
              <a:rPr lang="en-GB" sz="2200" dirty="0">
                <a:solidFill>
                  <a:schemeClr val="bg1"/>
                </a:solidFill>
              </a:rPr>
              <a:t>“success” in South America &amp; Philippines = settler colonies</a:t>
            </a:r>
          </a:p>
          <a:p>
            <a:pPr lvl="1">
              <a:spcAft>
                <a:spcPts val="1200"/>
              </a:spcAft>
            </a:pPr>
            <a:r>
              <a:rPr lang="en-GB" sz="2200" dirty="0">
                <a:solidFill>
                  <a:schemeClr val="bg1"/>
                </a:solidFill>
              </a:rPr>
              <a:t>“failure” in India &amp; China = well-established independent states</a:t>
            </a:r>
          </a:p>
          <a:p>
            <a:pPr>
              <a:spcAft>
                <a:spcPts val="600"/>
              </a:spcAft>
            </a:pPr>
            <a:r>
              <a:rPr lang="en-GB" sz="2400" dirty="0">
                <a:solidFill>
                  <a:schemeClr val="bg1"/>
                </a:solidFill>
              </a:rPr>
              <a:t>Elite conversion key to longevity:</a:t>
            </a:r>
          </a:p>
          <a:p>
            <a:pPr>
              <a:spcAft>
                <a:spcPts val="1200"/>
              </a:spcAft>
            </a:pPr>
            <a:r>
              <a:rPr lang="en-GB" sz="2200" dirty="0">
                <a:solidFill>
                  <a:schemeClr val="bg1"/>
                </a:solidFill>
              </a:rPr>
              <a:t>Rejection behind failures in West Africa, India, and China</a:t>
            </a:r>
          </a:p>
          <a:p>
            <a:pPr>
              <a:spcAft>
                <a:spcPts val="600"/>
              </a:spcAft>
            </a:pPr>
            <a:r>
              <a:rPr lang="en-GB" sz="2400" dirty="0">
                <a:solidFill>
                  <a:schemeClr val="bg1"/>
                </a:solidFill>
              </a:rPr>
              <a:t>Cultural adaptation aided conversion: </a:t>
            </a:r>
          </a:p>
          <a:p>
            <a:pPr>
              <a:spcAft>
                <a:spcPts val="1200"/>
              </a:spcAft>
            </a:pPr>
            <a:r>
              <a:rPr lang="en-GB" sz="2200" dirty="0">
                <a:solidFill>
                  <a:schemeClr val="bg1"/>
                </a:solidFill>
              </a:rPr>
              <a:t>Feature of most conversion projects despite controversy</a:t>
            </a:r>
          </a:p>
          <a:p>
            <a:pPr>
              <a:spcAft>
                <a:spcPts val="1200"/>
              </a:spcAft>
            </a:pPr>
            <a:r>
              <a:rPr lang="en-GB" sz="2400" dirty="0">
                <a:solidFill>
                  <a:schemeClr val="bg1"/>
                </a:solidFill>
              </a:rPr>
              <a:t>Indigenous responses are varied.</a:t>
            </a:r>
            <a:endParaRPr lang="en-GB" sz="2200" dirty="0">
              <a:solidFill>
                <a:schemeClr val="bg1"/>
              </a:solidFill>
            </a:endParaRPr>
          </a:p>
        </p:txBody>
      </p:sp>
      <p:pic>
        <p:nvPicPr>
          <p:cNvPr id="5" name="Picture 4">
            <a:extLst>
              <a:ext uri="{FF2B5EF4-FFF2-40B4-BE49-F238E27FC236}">
                <a16:creationId xmlns:a16="http://schemas.microsoft.com/office/drawing/2014/main" id="{B2A8C396-4F7D-D642-828A-3E269236A444}"/>
              </a:ext>
            </a:extLst>
          </p:cNvPr>
          <p:cNvPicPr>
            <a:picLocks noChangeAspect="1"/>
          </p:cNvPicPr>
          <p:nvPr/>
        </p:nvPicPr>
        <p:blipFill>
          <a:blip r:embed="rId3">
            <a:extLst>
              <a:ext uri="{28A0092B-C50C-407E-A947-70E740481C1C}">
                <a14:useLocalDpi xmlns:a14="http://schemas.microsoft.com/office/drawing/2010/main" val="0"/>
              </a:ext>
            </a:extLst>
          </a:blip>
          <a:srcRect l="17581" r="36602"/>
          <a:stretch/>
        </p:blipFill>
        <p:spPr>
          <a:xfrm>
            <a:off x="7854669" y="6925"/>
            <a:ext cx="2209800" cy="6857564"/>
          </a:xfrm>
          <a:prstGeom prst="rect">
            <a:avLst/>
          </a:prstGeom>
        </p:spPr>
      </p:pic>
      <p:pic>
        <p:nvPicPr>
          <p:cNvPr id="6" name="Picture 5">
            <a:hlinkClick r:id="rId4"/>
            <a:extLst>
              <a:ext uri="{FF2B5EF4-FFF2-40B4-BE49-F238E27FC236}">
                <a16:creationId xmlns:a16="http://schemas.microsoft.com/office/drawing/2014/main" id="{3AA5188A-067C-CB05-9A0A-C0D9EB138627}"/>
              </a:ext>
            </a:extLst>
          </p:cNvPr>
          <p:cNvPicPr>
            <a:picLocks noChangeAspect="1"/>
          </p:cNvPicPr>
          <p:nvPr/>
        </p:nvPicPr>
        <p:blipFill rotWithShape="1">
          <a:blip r:embed="rId5"/>
          <a:srcRect l="50499" t="8522" r="12040" b="5360"/>
          <a:stretch/>
        </p:blipFill>
        <p:spPr>
          <a:xfrm>
            <a:off x="10064469" y="0"/>
            <a:ext cx="2127531" cy="6864489"/>
          </a:xfrm>
          <a:prstGeom prst="rect">
            <a:avLst/>
          </a:prstGeom>
        </p:spPr>
      </p:pic>
    </p:spTree>
    <p:extLst>
      <p:ext uri="{BB962C8B-B14F-4D97-AF65-F5344CB8AC3E}">
        <p14:creationId xmlns:p14="http://schemas.microsoft.com/office/powerpoint/2010/main" val="3431915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61" y="-10313"/>
            <a:ext cx="4116402" cy="6868314"/>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22987" t="7529" r="17790" b="21375"/>
          <a:stretch/>
        </p:blipFill>
        <p:spPr>
          <a:xfrm>
            <a:off x="8621485" y="-1"/>
            <a:ext cx="3570515" cy="6858001"/>
          </a:xfrm>
          <a:prstGeom prst="rect">
            <a:avLst/>
          </a:prstGeom>
        </p:spPr>
      </p:pic>
      <p:sp>
        <p:nvSpPr>
          <p:cNvPr id="9" name="Rechteck 1">
            <a:extLst>
              <a:ext uri="{FF2B5EF4-FFF2-40B4-BE49-F238E27FC236}">
                <a16:creationId xmlns:a16="http://schemas.microsoft.com/office/drawing/2014/main" id="{D1DD1B01-D4B7-4D94-9C7F-9E19BC7FC10A}"/>
              </a:ext>
            </a:extLst>
          </p:cNvPr>
          <p:cNvSpPr/>
          <p:nvPr/>
        </p:nvSpPr>
        <p:spPr>
          <a:xfrm>
            <a:off x="8695508" y="5361161"/>
            <a:ext cx="3435532" cy="1349976"/>
          </a:xfrm>
          <a:prstGeom prst="rect">
            <a:avLst/>
          </a:prstGeom>
          <a:solidFill>
            <a:srgbClr val="FFFFE5"/>
          </a:solidFill>
          <a:ln>
            <a:solidFill>
              <a:schemeClr val="accent1"/>
            </a:solidFill>
          </a:ln>
        </p:spPr>
        <p:txBody>
          <a:bodyPr wrap="square" rIns="36000" bIns="72000">
            <a:spAutoFit/>
          </a:bodyPr>
          <a:lstStyle/>
          <a:p>
            <a:pPr algn="ctr"/>
            <a:r>
              <a:rPr lang="en-GB" sz="2000" dirty="0">
                <a:solidFill>
                  <a:schemeClr val="bg1"/>
                </a:solidFill>
              </a:rPr>
              <a:t>Modern statue of </a:t>
            </a:r>
          </a:p>
          <a:p>
            <a:pPr algn="ctr">
              <a:spcAft>
                <a:spcPts val="1200"/>
              </a:spcAft>
            </a:pPr>
            <a:r>
              <a:rPr lang="en-GB" sz="2000" dirty="0">
                <a:solidFill>
                  <a:schemeClr val="bg1"/>
                </a:solidFill>
              </a:rPr>
              <a:t>St </a:t>
            </a:r>
            <a:r>
              <a:rPr lang="en-GB" sz="2000" dirty="0" err="1">
                <a:solidFill>
                  <a:schemeClr val="bg1"/>
                </a:solidFill>
              </a:rPr>
              <a:t>Tekakwitha</a:t>
            </a:r>
            <a:r>
              <a:rPr lang="en-GB" sz="2000" dirty="0">
                <a:solidFill>
                  <a:schemeClr val="bg1"/>
                </a:solidFill>
              </a:rPr>
              <a:t>, St John Neumann Catholic Church, Sunbury, Ohio.</a:t>
            </a:r>
          </a:p>
        </p:txBody>
      </p:sp>
      <p:sp>
        <p:nvSpPr>
          <p:cNvPr id="6" name="Rechteck 6">
            <a:extLst>
              <a:ext uri="{FF2B5EF4-FFF2-40B4-BE49-F238E27FC236}">
                <a16:creationId xmlns:a16="http://schemas.microsoft.com/office/drawing/2014/main" id="{0057D118-5B7B-4869-8028-A52790EDA114}"/>
              </a:ext>
            </a:extLst>
          </p:cNvPr>
          <p:cNvSpPr/>
          <p:nvPr/>
        </p:nvSpPr>
        <p:spPr>
          <a:xfrm>
            <a:off x="3388210" y="202982"/>
            <a:ext cx="5808846" cy="697299"/>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p>
            <a:pPr algn="ctr">
              <a:spcAft>
                <a:spcPts val="600"/>
              </a:spcAft>
            </a:pPr>
            <a:r>
              <a:rPr lang="en-GB" sz="3600" b="1" dirty="0">
                <a:solidFill>
                  <a:schemeClr val="accent1">
                    <a:lumMod val="75000"/>
                  </a:schemeClr>
                </a:solidFill>
                <a:ea typeface="Times New Roman" panose="02020603050405020304" pitchFamily="18" charset="0"/>
              </a:rPr>
              <a:t>Indigenous Perspectives</a:t>
            </a:r>
          </a:p>
        </p:txBody>
      </p:sp>
      <p:sp>
        <p:nvSpPr>
          <p:cNvPr id="5" name="Rechteck 1">
            <a:extLst>
              <a:ext uri="{FF2B5EF4-FFF2-40B4-BE49-F238E27FC236}">
                <a16:creationId xmlns:a16="http://schemas.microsoft.com/office/drawing/2014/main" id="{D1DD1B01-D4B7-4D94-9C7F-9E19BC7FC10A}"/>
              </a:ext>
            </a:extLst>
          </p:cNvPr>
          <p:cNvSpPr/>
          <p:nvPr/>
        </p:nvSpPr>
        <p:spPr>
          <a:xfrm>
            <a:off x="4250246" y="1151969"/>
            <a:ext cx="4116402" cy="4273853"/>
          </a:xfrm>
          <a:prstGeom prst="rect">
            <a:avLst/>
          </a:prstGeom>
          <a:solidFill>
            <a:srgbClr val="FFFFE5"/>
          </a:solidFill>
          <a:ln>
            <a:solidFill>
              <a:schemeClr val="accent1"/>
            </a:solidFill>
          </a:ln>
        </p:spPr>
        <p:txBody>
          <a:bodyPr wrap="square" rIns="36000" bIns="72000">
            <a:spAutoFit/>
          </a:bodyPr>
          <a:lstStyle/>
          <a:p>
            <a:pPr algn="ctr">
              <a:spcAft>
                <a:spcPts val="1200"/>
              </a:spcAft>
            </a:pPr>
            <a:r>
              <a:rPr lang="en-GB" sz="2400" dirty="0">
                <a:solidFill>
                  <a:schemeClr val="bg1"/>
                </a:solidFill>
              </a:rPr>
              <a:t>Important to take motivations &amp; perspectives of indigenous converts seriously, e.g.</a:t>
            </a:r>
          </a:p>
          <a:p>
            <a:pPr algn="ctr"/>
            <a:r>
              <a:rPr lang="en-GB" sz="2400" b="1" dirty="0">
                <a:solidFill>
                  <a:schemeClr val="accent1">
                    <a:lumMod val="75000"/>
                  </a:schemeClr>
                </a:solidFill>
              </a:rPr>
              <a:t>St Kateri Tekakwitha </a:t>
            </a:r>
          </a:p>
          <a:p>
            <a:pPr algn="ctr">
              <a:spcAft>
                <a:spcPts val="1200"/>
              </a:spcAft>
            </a:pPr>
            <a:r>
              <a:rPr lang="en-GB" sz="2400" dirty="0">
                <a:solidFill>
                  <a:schemeClr val="accent1">
                    <a:lumMod val="75000"/>
                  </a:schemeClr>
                </a:solidFill>
              </a:rPr>
              <a:t>(1656-1680) </a:t>
            </a:r>
            <a:r>
              <a:rPr lang="en-GB" sz="2400" dirty="0">
                <a:solidFill>
                  <a:schemeClr val="bg1"/>
                </a:solidFill>
              </a:rPr>
              <a:t>Algonquin-Mohawk</a:t>
            </a:r>
          </a:p>
          <a:p>
            <a:pPr algn="ctr"/>
            <a:r>
              <a:rPr lang="en-GB" sz="2400" dirty="0">
                <a:solidFill>
                  <a:schemeClr val="bg1"/>
                </a:solidFill>
              </a:rPr>
              <a:t>Important to modern </a:t>
            </a:r>
          </a:p>
          <a:p>
            <a:pPr algn="ctr">
              <a:spcAft>
                <a:spcPts val="1200"/>
              </a:spcAft>
            </a:pPr>
            <a:r>
              <a:rPr lang="en-GB" sz="2400" dirty="0">
                <a:solidFill>
                  <a:schemeClr val="bg1"/>
                </a:solidFill>
              </a:rPr>
              <a:t>Catholic Native American communities</a:t>
            </a:r>
          </a:p>
        </p:txBody>
      </p:sp>
      <p:sp>
        <p:nvSpPr>
          <p:cNvPr id="11" name="Rechteck 1">
            <a:extLst>
              <a:ext uri="{FF2B5EF4-FFF2-40B4-BE49-F238E27FC236}">
                <a16:creationId xmlns:a16="http://schemas.microsoft.com/office/drawing/2014/main" id="{D1DD1B01-D4B7-4D94-9C7F-9E19BC7FC10A}"/>
              </a:ext>
            </a:extLst>
          </p:cNvPr>
          <p:cNvSpPr/>
          <p:nvPr/>
        </p:nvSpPr>
        <p:spPr>
          <a:xfrm>
            <a:off x="3570516" y="5668938"/>
            <a:ext cx="3984172" cy="1042199"/>
          </a:xfrm>
          <a:prstGeom prst="rect">
            <a:avLst/>
          </a:prstGeom>
          <a:solidFill>
            <a:srgbClr val="FFFFE5"/>
          </a:solidFill>
          <a:ln>
            <a:solidFill>
              <a:schemeClr val="accent1"/>
            </a:solidFill>
          </a:ln>
        </p:spPr>
        <p:txBody>
          <a:bodyPr wrap="square" rIns="36000" bIns="72000">
            <a:spAutoFit/>
          </a:bodyPr>
          <a:lstStyle/>
          <a:p>
            <a:pPr algn="ctr"/>
            <a:r>
              <a:rPr lang="en-GB" sz="2000" dirty="0">
                <a:solidFill>
                  <a:schemeClr val="accent1">
                    <a:lumMod val="75000"/>
                  </a:schemeClr>
                </a:solidFill>
              </a:rPr>
              <a:t>(left) </a:t>
            </a:r>
            <a:r>
              <a:rPr lang="en-GB" sz="2000" dirty="0">
                <a:solidFill>
                  <a:schemeClr val="bg1"/>
                </a:solidFill>
              </a:rPr>
              <a:t>Only known portrait from life of </a:t>
            </a:r>
            <a:r>
              <a:rPr lang="en-GB" sz="2000" dirty="0" err="1">
                <a:solidFill>
                  <a:schemeClr val="bg1"/>
                </a:solidFill>
              </a:rPr>
              <a:t>Tekawitha</a:t>
            </a:r>
            <a:r>
              <a:rPr lang="en-GB" sz="2000" dirty="0">
                <a:solidFill>
                  <a:schemeClr val="bg1"/>
                </a:solidFill>
              </a:rPr>
              <a:t>, </a:t>
            </a:r>
            <a:r>
              <a:rPr lang="en-GB" sz="2000" i="1" dirty="0">
                <a:solidFill>
                  <a:schemeClr val="bg1"/>
                </a:solidFill>
              </a:rPr>
              <a:t>c</a:t>
            </a:r>
            <a:r>
              <a:rPr lang="en-GB" sz="2000" dirty="0">
                <a:solidFill>
                  <a:schemeClr val="bg1"/>
                </a:solidFill>
              </a:rPr>
              <a:t>.1690, by Father </a:t>
            </a:r>
            <a:r>
              <a:rPr lang="en-GB" sz="2000" dirty="0" err="1">
                <a:solidFill>
                  <a:schemeClr val="bg1"/>
                </a:solidFill>
              </a:rPr>
              <a:t>Chauchetière</a:t>
            </a:r>
            <a:endParaRPr lang="en-GB" sz="2000" dirty="0">
              <a:solidFill>
                <a:schemeClr val="bg1"/>
              </a:solidFill>
            </a:endParaRPr>
          </a:p>
        </p:txBody>
      </p:sp>
    </p:spTree>
    <p:extLst>
      <p:ext uri="{BB962C8B-B14F-4D97-AF65-F5344CB8AC3E}">
        <p14:creationId xmlns:p14="http://schemas.microsoft.com/office/powerpoint/2010/main" val="742186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upload.wikimedia.org/wikipedia/commons/thumb/7/7e/Distribution_of_Catholics.png/550px-Distribution_of_Catholics.png">
            <a:extLst>
              <a:ext uri="{FF2B5EF4-FFF2-40B4-BE49-F238E27FC236}">
                <a16:creationId xmlns:a16="http://schemas.microsoft.com/office/drawing/2014/main" id="{275D0211-AEF8-486F-B120-3008D20F4A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82999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765" t="3192" r="8501" b="5838"/>
          <a:stretch/>
        </p:blipFill>
        <p:spPr>
          <a:xfrm>
            <a:off x="9849394" y="138830"/>
            <a:ext cx="2194560" cy="2889866"/>
          </a:xfrm>
          <a:prstGeom prst="rect">
            <a:avLst/>
          </a:prstGeom>
        </p:spPr>
      </p:pic>
      <p:sp>
        <p:nvSpPr>
          <p:cNvPr id="6" name="Rechteck 1">
            <a:extLst>
              <a:ext uri="{FF2B5EF4-FFF2-40B4-BE49-F238E27FC236}">
                <a16:creationId xmlns:a16="http://schemas.microsoft.com/office/drawing/2014/main" id="{D1DD1B01-D4B7-4D94-9C7F-9E19BC7FC10A}"/>
              </a:ext>
            </a:extLst>
          </p:cNvPr>
          <p:cNvSpPr/>
          <p:nvPr/>
        </p:nvSpPr>
        <p:spPr>
          <a:xfrm>
            <a:off x="0" y="5756366"/>
            <a:ext cx="12192000" cy="1116235"/>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wrap="square" tIns="144000" rIns="36000" bIns="108000">
            <a:spAutoFit/>
          </a:bodyPr>
          <a:lstStyle/>
          <a:p>
            <a:pPr algn="ctr"/>
            <a:r>
              <a:rPr lang="en-GB" sz="2800" b="1" dirty="0">
                <a:solidFill>
                  <a:schemeClr val="bg1"/>
                </a:solidFill>
              </a:rPr>
              <a:t>Countries by percentage of Catholics (c. 2010)</a:t>
            </a:r>
          </a:p>
          <a:p>
            <a:pPr algn="ctr"/>
            <a:endParaRPr lang="en-GB" sz="2800" b="1" dirty="0">
              <a:solidFill>
                <a:schemeClr val="bg1"/>
              </a:solidFill>
            </a:endParaRPr>
          </a:p>
        </p:txBody>
      </p:sp>
      <p:sp>
        <p:nvSpPr>
          <p:cNvPr id="7" name="Rechteck 1">
            <a:extLst>
              <a:ext uri="{FF2B5EF4-FFF2-40B4-BE49-F238E27FC236}">
                <a16:creationId xmlns:a16="http://schemas.microsoft.com/office/drawing/2014/main" id="{D1DD1B01-D4B7-4D94-9C7F-9E19BC7FC10A}"/>
              </a:ext>
            </a:extLst>
          </p:cNvPr>
          <p:cNvSpPr/>
          <p:nvPr/>
        </p:nvSpPr>
        <p:spPr>
          <a:xfrm>
            <a:off x="9849395" y="2787106"/>
            <a:ext cx="2268582" cy="1042199"/>
          </a:xfrm>
          <a:prstGeom prst="rect">
            <a:avLst/>
          </a:prstGeom>
          <a:solidFill>
            <a:srgbClr val="FFFFE5"/>
          </a:solidFill>
          <a:ln>
            <a:solidFill>
              <a:schemeClr val="accent1"/>
            </a:solidFill>
          </a:ln>
        </p:spPr>
        <p:txBody>
          <a:bodyPr wrap="square" rIns="36000" bIns="72000">
            <a:spAutoFit/>
          </a:bodyPr>
          <a:lstStyle/>
          <a:p>
            <a:pPr algn="ctr"/>
            <a:r>
              <a:rPr lang="en-GB" sz="2000" dirty="0">
                <a:solidFill>
                  <a:schemeClr val="bg1"/>
                </a:solidFill>
              </a:rPr>
              <a:t>Pope Francis:</a:t>
            </a:r>
          </a:p>
          <a:p>
            <a:pPr algn="ctr"/>
            <a:r>
              <a:rPr lang="en-GB" sz="2000" dirty="0">
                <a:solidFill>
                  <a:schemeClr val="bg1"/>
                </a:solidFill>
              </a:rPr>
              <a:t>syncretism with secularism?</a:t>
            </a:r>
          </a:p>
        </p:txBody>
      </p:sp>
      <p:pic>
        <p:nvPicPr>
          <p:cNvPr id="1026" name="Picture 2" descr="Photograph of Pope Leo XIV wearing papal regalia and slightly smiling. His dress consists of a white cassock with matching pellegrina and with white-fringed fascia, silver pectoral cross, and white zucchetto.">
            <a:extLst>
              <a:ext uri="{FF2B5EF4-FFF2-40B4-BE49-F238E27FC236}">
                <a16:creationId xmlns:a16="http://schemas.microsoft.com/office/drawing/2014/main" id="{0C73DEFF-8143-45FC-389B-0120455EE30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466" r="25129" b="33757"/>
          <a:stretch>
            <a:fillRect/>
          </a:stretch>
        </p:blipFill>
        <p:spPr bwMode="auto">
          <a:xfrm>
            <a:off x="7213600" y="138830"/>
            <a:ext cx="1518194" cy="2610960"/>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a:extLst>
              <a:ext uri="{FF2B5EF4-FFF2-40B4-BE49-F238E27FC236}">
                <a16:creationId xmlns:a16="http://schemas.microsoft.com/office/drawing/2014/main" id="{565704C3-2971-54C3-FFBB-5D03516B9863}"/>
              </a:ext>
            </a:extLst>
          </p:cNvPr>
          <p:cNvSpPr/>
          <p:nvPr/>
        </p:nvSpPr>
        <p:spPr>
          <a:xfrm>
            <a:off x="7213599" y="2689779"/>
            <a:ext cx="1518194" cy="426646"/>
          </a:xfrm>
          <a:prstGeom prst="rect">
            <a:avLst/>
          </a:prstGeom>
          <a:solidFill>
            <a:srgbClr val="FFFFE5"/>
          </a:solidFill>
          <a:ln>
            <a:solidFill>
              <a:schemeClr val="accent1"/>
            </a:solidFill>
          </a:ln>
        </p:spPr>
        <p:txBody>
          <a:bodyPr wrap="square" rIns="36000" bIns="72000">
            <a:spAutoFit/>
          </a:bodyPr>
          <a:lstStyle/>
          <a:p>
            <a:pPr algn="ctr"/>
            <a:r>
              <a:rPr lang="en-GB" sz="2000" dirty="0">
                <a:solidFill>
                  <a:schemeClr val="bg1"/>
                </a:solidFill>
              </a:rPr>
              <a:t>Leo XIV</a:t>
            </a:r>
          </a:p>
        </p:txBody>
      </p:sp>
    </p:spTree>
    <p:extLst>
      <p:ext uri="{BB962C8B-B14F-4D97-AF65-F5344CB8AC3E}">
        <p14:creationId xmlns:p14="http://schemas.microsoft.com/office/powerpoint/2010/main" val="4008348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411" t="11809" r="2762" b="2286"/>
          <a:stretch/>
        </p:blipFill>
        <p:spPr>
          <a:xfrm>
            <a:off x="4088675" y="0"/>
            <a:ext cx="8103326" cy="6869550"/>
          </a:xfrm>
          <a:prstGeom prst="rect">
            <a:avLst/>
          </a:prstGeom>
        </p:spPr>
      </p:pic>
      <p:sp>
        <p:nvSpPr>
          <p:cNvPr id="7" name="Rechteck 1">
            <a:extLst>
              <a:ext uri="{FF2B5EF4-FFF2-40B4-BE49-F238E27FC236}">
                <a16:creationId xmlns:a16="http://schemas.microsoft.com/office/drawing/2014/main" id="{D1DD1B01-D4B7-4D94-9C7F-9E19BC7FC10A}"/>
              </a:ext>
            </a:extLst>
          </p:cNvPr>
          <p:cNvSpPr/>
          <p:nvPr/>
        </p:nvSpPr>
        <p:spPr>
          <a:xfrm>
            <a:off x="209006" y="266647"/>
            <a:ext cx="3653245" cy="2273306"/>
          </a:xfrm>
          <a:prstGeom prst="rect">
            <a:avLst/>
          </a:prstGeom>
          <a:solidFill>
            <a:srgbClr val="FFFFE5"/>
          </a:solidFill>
          <a:ln/>
        </p:spPr>
        <p:style>
          <a:lnRef idx="2">
            <a:schemeClr val="accent1"/>
          </a:lnRef>
          <a:fillRef idx="1">
            <a:schemeClr val="lt1"/>
          </a:fillRef>
          <a:effectRef idx="0">
            <a:schemeClr val="accent1"/>
          </a:effectRef>
          <a:fontRef idx="minor">
            <a:schemeClr val="dk1"/>
          </a:fontRef>
        </p:style>
        <p:txBody>
          <a:bodyPr wrap="square" rIns="36000" bIns="72000">
            <a:spAutoFit/>
          </a:bodyPr>
          <a:lstStyle/>
          <a:p>
            <a:pPr algn="ctr"/>
            <a:r>
              <a:rPr lang="en-GB" sz="2000" dirty="0">
                <a:solidFill>
                  <a:schemeClr val="bg1"/>
                </a:solidFill>
              </a:rPr>
              <a:t>Columbus’ arrival in the West Indies, as depicted by Protestant critic, </a:t>
            </a:r>
          </a:p>
          <a:p>
            <a:pPr algn="ctr"/>
            <a:r>
              <a:rPr lang="en-GB" sz="2000" b="1" dirty="0">
                <a:solidFill>
                  <a:schemeClr val="accent1">
                    <a:lumMod val="75000"/>
                  </a:schemeClr>
                </a:solidFill>
              </a:rPr>
              <a:t>Theodor de </a:t>
            </a:r>
            <a:r>
              <a:rPr lang="en-GB" sz="2000" b="1" dirty="0" err="1">
                <a:solidFill>
                  <a:schemeClr val="accent1">
                    <a:lumMod val="75000"/>
                  </a:schemeClr>
                </a:solidFill>
              </a:rPr>
              <a:t>Bry</a:t>
            </a:r>
            <a:r>
              <a:rPr lang="en-GB" sz="2000" b="1" dirty="0">
                <a:solidFill>
                  <a:schemeClr val="accent1">
                    <a:lumMod val="75000"/>
                  </a:schemeClr>
                </a:solidFill>
              </a:rPr>
              <a:t>, </a:t>
            </a:r>
          </a:p>
          <a:p>
            <a:pPr algn="ctr"/>
            <a:r>
              <a:rPr lang="it-IT" sz="2000" b="1" i="1" dirty="0">
                <a:solidFill>
                  <a:schemeClr val="accent1">
                    <a:lumMod val="75000"/>
                  </a:schemeClr>
                </a:solidFill>
              </a:rPr>
              <a:t>Columbus in India primo appellens, magnis excipitur muneribus ab incolis </a:t>
            </a:r>
            <a:r>
              <a:rPr lang="it-IT" sz="2000" b="1" dirty="0">
                <a:solidFill>
                  <a:schemeClr val="accent1">
                    <a:lumMod val="75000"/>
                  </a:schemeClr>
                </a:solidFill>
              </a:rPr>
              <a:t>(1590)</a:t>
            </a:r>
            <a:endParaRPr lang="en-GB" sz="2000" b="1" dirty="0">
              <a:solidFill>
                <a:schemeClr val="accent1">
                  <a:lumMod val="75000"/>
                </a:schemeClr>
              </a:solidFill>
            </a:endParaRPr>
          </a:p>
        </p:txBody>
      </p:sp>
    </p:spTree>
    <p:extLst>
      <p:ext uri="{BB962C8B-B14F-4D97-AF65-F5344CB8AC3E}">
        <p14:creationId xmlns:p14="http://schemas.microsoft.com/office/powerpoint/2010/main" val="152630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418F04-CFEB-4D26-BE2C-EC70745D5C2C}"/>
              </a:ext>
            </a:extLst>
          </p:cNvPr>
          <p:cNvSpPr txBox="1"/>
          <p:nvPr/>
        </p:nvSpPr>
        <p:spPr>
          <a:xfrm>
            <a:off x="808533" y="166865"/>
            <a:ext cx="4793369" cy="1015663"/>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Counter-Reformation </a:t>
            </a:r>
            <a:r>
              <a:rPr lang="en-GB" sz="3000" b="1" i="1" dirty="0">
                <a:solidFill>
                  <a:schemeClr val="accent1">
                    <a:lumMod val="75000"/>
                  </a:schemeClr>
                </a:solidFill>
              </a:rPr>
              <a:t>or</a:t>
            </a:r>
            <a:r>
              <a:rPr lang="en-GB" sz="3000" b="1" dirty="0">
                <a:solidFill>
                  <a:schemeClr val="accent1">
                    <a:lumMod val="75000"/>
                  </a:schemeClr>
                </a:solidFill>
              </a:rPr>
              <a:t> Catholic Reformation?</a:t>
            </a:r>
          </a:p>
        </p:txBody>
      </p:sp>
      <p:sp>
        <p:nvSpPr>
          <p:cNvPr id="11" name="TextBox 10">
            <a:extLst>
              <a:ext uri="{FF2B5EF4-FFF2-40B4-BE49-F238E27FC236}">
                <a16:creationId xmlns:a16="http://schemas.microsoft.com/office/drawing/2014/main" id="{A20D3251-A385-4213-AF0B-3934C65DB1DC}"/>
              </a:ext>
            </a:extLst>
          </p:cNvPr>
          <p:cNvSpPr txBox="1"/>
          <p:nvPr/>
        </p:nvSpPr>
        <p:spPr>
          <a:xfrm>
            <a:off x="304802" y="4598364"/>
            <a:ext cx="5813646" cy="1938992"/>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400" dirty="0">
                <a:solidFill>
                  <a:schemeClr val="bg1"/>
                </a:solidFill>
              </a:rPr>
              <a:t>1990s - </a:t>
            </a:r>
            <a:r>
              <a:rPr lang="en-GB" sz="2400" i="1" dirty="0">
                <a:solidFill>
                  <a:schemeClr val="bg1"/>
                </a:solidFill>
              </a:rPr>
              <a:t>c.</a:t>
            </a:r>
            <a:r>
              <a:rPr lang="en-GB" sz="2400" dirty="0">
                <a:solidFill>
                  <a:schemeClr val="bg1"/>
                </a:solidFill>
              </a:rPr>
              <a:t>2000: </a:t>
            </a:r>
          </a:p>
          <a:p>
            <a:pPr marL="1257300" lvl="2" indent="-342900">
              <a:buFont typeface="Arial" panose="020B0604020202020204" pitchFamily="34" charset="0"/>
              <a:buChar char="•"/>
            </a:pPr>
            <a:r>
              <a:rPr lang="en-GB" sz="2400" dirty="0">
                <a:solidFill>
                  <a:schemeClr val="bg1"/>
                </a:solidFill>
              </a:rPr>
              <a:t>Robert L. </a:t>
            </a:r>
            <a:r>
              <a:rPr lang="en-GB" sz="2400" dirty="0" err="1">
                <a:solidFill>
                  <a:schemeClr val="bg1"/>
                </a:solidFill>
              </a:rPr>
              <a:t>Bireley</a:t>
            </a:r>
            <a:r>
              <a:rPr lang="en-GB" sz="2400" dirty="0">
                <a:solidFill>
                  <a:schemeClr val="bg1"/>
                </a:solidFill>
              </a:rPr>
              <a:t>, </a:t>
            </a:r>
          </a:p>
          <a:p>
            <a:pPr marL="1257300" lvl="2" indent="-342900">
              <a:buFont typeface="Arial" panose="020B0604020202020204" pitchFamily="34" charset="0"/>
              <a:buChar char="•"/>
            </a:pPr>
            <a:r>
              <a:rPr lang="en-GB" sz="2400" dirty="0">
                <a:solidFill>
                  <a:schemeClr val="bg1"/>
                </a:solidFill>
              </a:rPr>
              <a:t>Michael Mullet,</a:t>
            </a:r>
          </a:p>
          <a:p>
            <a:pPr marL="1257300" lvl="2" indent="-342900">
              <a:buFont typeface="Arial" panose="020B0604020202020204" pitchFamily="34" charset="0"/>
              <a:buChar char="•"/>
            </a:pPr>
            <a:r>
              <a:rPr lang="en-GB" sz="2400" dirty="0">
                <a:solidFill>
                  <a:schemeClr val="bg1"/>
                </a:solidFill>
              </a:rPr>
              <a:t>John W. O’Malley, </a:t>
            </a:r>
          </a:p>
          <a:p>
            <a:pPr lvl="2"/>
            <a:r>
              <a:rPr lang="en-GB" sz="2400" i="1" dirty="0">
                <a:solidFill>
                  <a:schemeClr val="bg1"/>
                </a:solidFill>
              </a:rPr>
              <a:t>       Trent and All That</a:t>
            </a:r>
            <a:r>
              <a:rPr lang="en-GB" sz="2400" dirty="0">
                <a:solidFill>
                  <a:schemeClr val="bg1"/>
                </a:solidFill>
              </a:rPr>
              <a:t> (2000)</a:t>
            </a:r>
            <a:endParaRPr lang="en-GB" sz="2400" i="1" dirty="0">
              <a:solidFill>
                <a:schemeClr val="bg1"/>
              </a:solidFill>
            </a:endParaRPr>
          </a:p>
        </p:txBody>
      </p:sp>
      <p:sp>
        <p:nvSpPr>
          <p:cNvPr id="12" name="TextBox 11">
            <a:extLst>
              <a:ext uri="{FF2B5EF4-FFF2-40B4-BE49-F238E27FC236}">
                <a16:creationId xmlns:a16="http://schemas.microsoft.com/office/drawing/2014/main" id="{1F194506-2DC7-4CDF-BEFC-58D25DF20004}"/>
              </a:ext>
            </a:extLst>
          </p:cNvPr>
          <p:cNvSpPr txBox="1"/>
          <p:nvPr/>
        </p:nvSpPr>
        <p:spPr>
          <a:xfrm>
            <a:off x="304802" y="1471003"/>
            <a:ext cx="5813646" cy="1938992"/>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400" dirty="0">
                <a:solidFill>
                  <a:schemeClr val="bg1"/>
                </a:solidFill>
              </a:rPr>
              <a:t>“Counter” Reformation places too much emphasis on Catholicism as </a:t>
            </a:r>
          </a:p>
          <a:p>
            <a:pPr marL="1257300" lvl="2" indent="-342900">
              <a:buFont typeface="Arial" panose="020B0604020202020204" pitchFamily="34" charset="0"/>
              <a:buChar char="•"/>
            </a:pPr>
            <a:r>
              <a:rPr lang="en-GB" sz="2400" dirty="0">
                <a:solidFill>
                  <a:schemeClr val="bg1"/>
                </a:solidFill>
              </a:rPr>
              <a:t>reactionary, </a:t>
            </a:r>
          </a:p>
          <a:p>
            <a:pPr marL="1257300" lvl="2" indent="-342900">
              <a:buFont typeface="Arial" panose="020B0604020202020204" pitchFamily="34" charset="0"/>
              <a:buChar char="•"/>
            </a:pPr>
            <a:r>
              <a:rPr lang="en-GB" sz="2400" dirty="0">
                <a:solidFill>
                  <a:schemeClr val="bg1"/>
                </a:solidFill>
              </a:rPr>
              <a:t>reluctant to reform,</a:t>
            </a:r>
          </a:p>
          <a:p>
            <a:pPr marL="1257300" lvl="2" indent="-342900">
              <a:buFont typeface="Arial" panose="020B0604020202020204" pitchFamily="34" charset="0"/>
              <a:buChar char="•"/>
            </a:pPr>
            <a:r>
              <a:rPr lang="en-GB" sz="2400" dirty="0">
                <a:solidFill>
                  <a:schemeClr val="bg1"/>
                </a:solidFill>
              </a:rPr>
              <a:t>Unoriginal.</a:t>
            </a:r>
          </a:p>
        </p:txBody>
      </p:sp>
      <p:sp>
        <p:nvSpPr>
          <p:cNvPr id="13" name="TextBox 12">
            <a:extLst>
              <a:ext uri="{FF2B5EF4-FFF2-40B4-BE49-F238E27FC236}">
                <a16:creationId xmlns:a16="http://schemas.microsoft.com/office/drawing/2014/main" id="{85FFAD3C-F944-452B-9E43-80FB613E290F}"/>
              </a:ext>
            </a:extLst>
          </p:cNvPr>
          <p:cNvSpPr txBox="1"/>
          <p:nvPr/>
        </p:nvSpPr>
        <p:spPr>
          <a:xfrm>
            <a:off x="304802" y="3583262"/>
            <a:ext cx="5813646" cy="830997"/>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2400" b="1" dirty="0">
                <a:solidFill>
                  <a:schemeClr val="bg1"/>
                </a:solidFill>
              </a:rPr>
              <a:t>J. J. Scarisbrick, </a:t>
            </a:r>
            <a:r>
              <a:rPr lang="en-GB" sz="2400" b="1" i="1" dirty="0">
                <a:solidFill>
                  <a:schemeClr val="bg1"/>
                </a:solidFill>
              </a:rPr>
              <a:t>The Jesuits and the </a:t>
            </a:r>
            <a:r>
              <a:rPr lang="en-GB" sz="2400" b="1" i="1" dirty="0">
                <a:solidFill>
                  <a:schemeClr val="accent1">
                    <a:lumMod val="75000"/>
                  </a:schemeClr>
                </a:solidFill>
              </a:rPr>
              <a:t>Catholic Reformation </a:t>
            </a:r>
            <a:r>
              <a:rPr lang="en-GB" sz="2400" b="1" dirty="0">
                <a:solidFill>
                  <a:schemeClr val="bg1"/>
                </a:solidFill>
              </a:rPr>
              <a:t>(1988)</a:t>
            </a:r>
          </a:p>
        </p:txBody>
      </p:sp>
      <p:pic>
        <p:nvPicPr>
          <p:cNvPr id="14" name="Picture 13" descr="Photograph by Dr Johanesen of St Peter's in Rome, taken from the roof of the Castel San Angelo. The dome stands out clearly against the skyline.">
            <a:extLst>
              <a:ext uri="{FF2B5EF4-FFF2-40B4-BE49-F238E27FC236}">
                <a16:creationId xmlns:a16="http://schemas.microsoft.com/office/drawing/2014/main" id="{54800609-2E6F-438C-94B5-12222B2D286B}"/>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26939" t="16150" r="31422" b="18285"/>
          <a:stretch/>
        </p:blipFill>
        <p:spPr>
          <a:xfrm>
            <a:off x="6378355" y="0"/>
            <a:ext cx="5813645" cy="6865701"/>
          </a:xfrm>
          <a:prstGeom prst="rect">
            <a:avLst/>
          </a:prstGeom>
        </p:spPr>
      </p:pic>
    </p:spTree>
    <p:extLst>
      <p:ext uri="{BB962C8B-B14F-4D97-AF65-F5344CB8AC3E}">
        <p14:creationId xmlns:p14="http://schemas.microsoft.com/office/powerpoint/2010/main" val="382037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wall mural commemorating the Council of Trent. Ecclesiastical dignitaries in black and white sit on a temporary raised seating, made of wood, in rows like a lecture theatre, in a semi-circle around a raised dais.  On the raised dais some Cardinals sit beneath a coat of arms. In the middle of the semi-circle is a man at a table taking notes, and another man seated. In the foreground is an allegory of papal power defeating heresy using female figures and papal symbols.">
            <a:extLst>
              <a:ext uri="{FF2B5EF4-FFF2-40B4-BE49-F238E27FC236}">
                <a16:creationId xmlns:a16="http://schemas.microsoft.com/office/drawing/2014/main" id="{C2D927FC-6B0B-47EE-84B9-B1813496D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147" y="0"/>
            <a:ext cx="6346853" cy="6860948"/>
          </a:xfrm>
          <a:prstGeom prst="rect">
            <a:avLst/>
          </a:prstGeom>
        </p:spPr>
      </p:pic>
      <p:sp>
        <p:nvSpPr>
          <p:cNvPr id="8" name="TextBox 7">
            <a:extLst>
              <a:ext uri="{FF2B5EF4-FFF2-40B4-BE49-F238E27FC236}">
                <a16:creationId xmlns:a16="http://schemas.microsoft.com/office/drawing/2014/main" id="{767D1FE9-76CE-41C2-A34F-D36DEEA29547}"/>
              </a:ext>
            </a:extLst>
          </p:cNvPr>
          <p:cNvSpPr txBox="1"/>
          <p:nvPr/>
        </p:nvSpPr>
        <p:spPr>
          <a:xfrm>
            <a:off x="148445" y="1346199"/>
            <a:ext cx="5579255" cy="5324535"/>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spcAft>
                <a:spcPts val="1200"/>
              </a:spcAft>
            </a:pPr>
            <a:r>
              <a:rPr lang="en-GB" sz="2400" b="1" dirty="0">
                <a:solidFill>
                  <a:schemeClr val="accent1">
                    <a:lumMod val="75000"/>
                  </a:schemeClr>
                </a:solidFill>
              </a:rPr>
              <a:t>Council of Trent</a:t>
            </a:r>
          </a:p>
          <a:p>
            <a:pPr marL="342900" indent="-342900">
              <a:buFont typeface="Arial" panose="020B0604020202020204" pitchFamily="34" charset="0"/>
              <a:buChar char="•"/>
            </a:pPr>
            <a:r>
              <a:rPr lang="en-GB" sz="2000" dirty="0">
                <a:solidFill>
                  <a:schemeClr val="bg1"/>
                </a:solidFill>
              </a:rPr>
              <a:t>Senior ecclesiastical leaders, theologians &amp; canon lawyers.</a:t>
            </a:r>
          </a:p>
          <a:p>
            <a:pPr marL="342900" indent="-342900">
              <a:spcAft>
                <a:spcPts val="600"/>
              </a:spcAft>
              <a:buFont typeface="Arial" panose="020B0604020202020204" pitchFamily="34" charset="0"/>
              <a:buChar char="•"/>
            </a:pPr>
            <a:r>
              <a:rPr lang="en-GB" sz="2000" dirty="0">
                <a:solidFill>
                  <a:schemeClr val="bg1"/>
                </a:solidFill>
              </a:rPr>
              <a:t>Tridentine Decrees ratified by Pope.</a:t>
            </a:r>
          </a:p>
          <a:p>
            <a:pPr marL="342900" indent="-342900">
              <a:spcAft>
                <a:spcPts val="600"/>
              </a:spcAft>
              <a:buFont typeface="Arial" panose="020B0604020202020204" pitchFamily="34" charset="0"/>
              <a:buChar char="•"/>
            </a:pPr>
            <a:r>
              <a:rPr lang="en-GB" sz="2000" dirty="0">
                <a:solidFill>
                  <a:schemeClr val="bg1"/>
                </a:solidFill>
              </a:rPr>
              <a:t>Discussed issues pre-dating Martin Luther (Erasmus, Lollards etc.).</a:t>
            </a:r>
          </a:p>
          <a:p>
            <a:pPr marL="342900" indent="-342900">
              <a:spcAft>
                <a:spcPts val="600"/>
              </a:spcAft>
              <a:buFont typeface="Arial" panose="020B0604020202020204" pitchFamily="34" charset="0"/>
              <a:buChar char="•"/>
            </a:pPr>
            <a:r>
              <a:rPr lang="en-GB" sz="2000" dirty="0">
                <a:solidFill>
                  <a:schemeClr val="bg1"/>
                </a:solidFill>
              </a:rPr>
              <a:t>Clarified Church’s doctrine.</a:t>
            </a:r>
          </a:p>
          <a:p>
            <a:pPr marL="342900" indent="-342900">
              <a:spcAft>
                <a:spcPts val="600"/>
              </a:spcAft>
              <a:buFont typeface="Arial" panose="020B0604020202020204" pitchFamily="34" charset="0"/>
              <a:buChar char="•"/>
            </a:pPr>
            <a:r>
              <a:rPr lang="en-GB" sz="2000" dirty="0">
                <a:solidFill>
                  <a:schemeClr val="bg1"/>
                </a:solidFill>
              </a:rPr>
              <a:t>Pastoral in nature: </a:t>
            </a:r>
          </a:p>
          <a:p>
            <a:pPr lvl="1">
              <a:spcAft>
                <a:spcPts val="1200"/>
              </a:spcAft>
            </a:pPr>
            <a:r>
              <a:rPr lang="en-GB" sz="2000" dirty="0">
                <a:solidFill>
                  <a:schemeClr val="bg1"/>
                </a:solidFill>
              </a:rPr>
              <a:t>reform abuses in ceremonies, clerical standards (education), insists bishops are resident &amp; manage moral discipline.</a:t>
            </a:r>
          </a:p>
          <a:p>
            <a:pPr algn="ctr"/>
            <a:r>
              <a:rPr lang="en-GB" sz="2200" b="1" dirty="0">
                <a:solidFill>
                  <a:schemeClr val="accent1">
                    <a:lumMod val="75000"/>
                  </a:schemeClr>
                </a:solidFill>
              </a:rPr>
              <a:t>Archbishop Cardinal </a:t>
            </a:r>
          </a:p>
          <a:p>
            <a:pPr algn="ctr">
              <a:spcAft>
                <a:spcPts val="1200"/>
              </a:spcAft>
            </a:pPr>
            <a:r>
              <a:rPr lang="en-GB" sz="2200" b="1" dirty="0">
                <a:solidFill>
                  <a:schemeClr val="accent1">
                    <a:lumMod val="75000"/>
                  </a:schemeClr>
                </a:solidFill>
              </a:rPr>
              <a:t>Carlo Borromeo of Milan (d.1584)</a:t>
            </a:r>
            <a:r>
              <a:rPr lang="en-GB" sz="2200" b="1" dirty="0">
                <a:solidFill>
                  <a:schemeClr val="bg1"/>
                </a:solidFill>
              </a:rPr>
              <a:t> </a:t>
            </a:r>
          </a:p>
          <a:p>
            <a:pPr algn="ctr">
              <a:spcAft>
                <a:spcPts val="1200"/>
              </a:spcAft>
            </a:pPr>
            <a:r>
              <a:rPr lang="en-GB" sz="2200" dirty="0">
                <a:solidFill>
                  <a:schemeClr val="bg1"/>
                </a:solidFill>
              </a:rPr>
              <a:t>Reform the system, rather than alter it. </a:t>
            </a:r>
          </a:p>
        </p:txBody>
      </p:sp>
      <p:sp>
        <p:nvSpPr>
          <p:cNvPr id="7" name="TextBox 6">
            <a:extLst>
              <a:ext uri="{FF2B5EF4-FFF2-40B4-BE49-F238E27FC236}">
                <a16:creationId xmlns:a16="http://schemas.microsoft.com/office/drawing/2014/main" id="{4E6EDBDC-94A1-4685-9114-BE5A19ADA3A9}"/>
              </a:ext>
            </a:extLst>
          </p:cNvPr>
          <p:cNvSpPr txBox="1"/>
          <p:nvPr/>
        </p:nvSpPr>
        <p:spPr>
          <a:xfrm>
            <a:off x="546352" y="210534"/>
            <a:ext cx="4793369" cy="1015663"/>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Counter-Reformation </a:t>
            </a:r>
            <a:r>
              <a:rPr lang="en-GB" sz="3000" b="1" i="1" dirty="0">
                <a:solidFill>
                  <a:schemeClr val="accent1">
                    <a:lumMod val="75000"/>
                  </a:schemeClr>
                </a:solidFill>
              </a:rPr>
              <a:t>or</a:t>
            </a:r>
            <a:r>
              <a:rPr lang="en-GB" sz="3000" b="1" dirty="0">
                <a:solidFill>
                  <a:schemeClr val="accent1">
                    <a:lumMod val="75000"/>
                  </a:schemeClr>
                </a:solidFill>
              </a:rPr>
              <a:t> Catholic Reformation?</a:t>
            </a:r>
          </a:p>
        </p:txBody>
      </p:sp>
    </p:spTree>
    <p:extLst>
      <p:ext uri="{BB962C8B-B14F-4D97-AF65-F5344CB8AC3E}">
        <p14:creationId xmlns:p14="http://schemas.microsoft.com/office/powerpoint/2010/main" val="1039502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ortrait of St Ignatius Loyola as a soldier. He has brown hair, a moustache and beard. He wears dark plate armour of time, with an IHS symbol emblazoned on his chest, which he is touching slightly with his right thumb. In his left hand he holds a spear with the head pointing upwards and leaning against his left shoulder. There is his coat of arms behind him, and a latin motto underneath.">
            <a:extLst>
              <a:ext uri="{FF2B5EF4-FFF2-40B4-BE49-F238E27FC236}">
                <a16:creationId xmlns:a16="http://schemas.microsoft.com/office/drawing/2014/main" id="{7FD371A1-26A5-453A-9145-AC89B5031B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6900" y="-1142"/>
            <a:ext cx="5075100" cy="6851385"/>
          </a:xfrm>
          <a:prstGeom prst="rect">
            <a:avLst/>
          </a:prstGeom>
        </p:spPr>
      </p:pic>
      <p:sp>
        <p:nvSpPr>
          <p:cNvPr id="8" name="TextBox 7">
            <a:extLst>
              <a:ext uri="{FF2B5EF4-FFF2-40B4-BE49-F238E27FC236}">
                <a16:creationId xmlns:a16="http://schemas.microsoft.com/office/drawing/2014/main" id="{767D1FE9-76CE-41C2-A34F-D36DEEA29547}"/>
              </a:ext>
            </a:extLst>
          </p:cNvPr>
          <p:cNvSpPr txBox="1"/>
          <p:nvPr/>
        </p:nvSpPr>
        <p:spPr>
          <a:xfrm>
            <a:off x="253968" y="1002375"/>
            <a:ext cx="6962081" cy="1815882"/>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Society of Jesus (Jesuits)</a:t>
            </a:r>
          </a:p>
          <a:p>
            <a:pPr algn="ctr">
              <a:spcAft>
                <a:spcPts val="600"/>
              </a:spcAft>
            </a:pPr>
            <a:r>
              <a:rPr lang="en-GB" sz="2400" b="1" dirty="0">
                <a:solidFill>
                  <a:schemeClr val="accent1">
                    <a:lumMod val="75000"/>
                  </a:schemeClr>
                </a:solidFill>
              </a:rPr>
              <a:t>1540: Pope Paul III </a:t>
            </a:r>
            <a:r>
              <a:rPr lang="en-GB" sz="2400" dirty="0">
                <a:solidFill>
                  <a:schemeClr val="bg1"/>
                </a:solidFill>
              </a:rPr>
              <a:t>approves Religious Order</a:t>
            </a:r>
            <a:endParaRPr lang="en-GB" sz="2400" b="1" dirty="0">
              <a:solidFill>
                <a:schemeClr val="accent1">
                  <a:lumMod val="75000"/>
                </a:schemeClr>
              </a:solidFill>
            </a:endParaRPr>
          </a:p>
          <a:p>
            <a:r>
              <a:rPr lang="en-GB" sz="2400" b="1" dirty="0">
                <a:solidFill>
                  <a:schemeClr val="accent1">
                    <a:lumMod val="75000"/>
                  </a:schemeClr>
                </a:solidFill>
              </a:rPr>
              <a:t>1534: </a:t>
            </a:r>
            <a:r>
              <a:rPr lang="en-GB" sz="2400" dirty="0">
                <a:solidFill>
                  <a:schemeClr val="bg1"/>
                </a:solidFill>
              </a:rPr>
              <a:t>St </a:t>
            </a:r>
            <a:r>
              <a:rPr lang="en-GB" sz="2400" b="1" dirty="0">
                <a:solidFill>
                  <a:schemeClr val="accent1">
                    <a:lumMod val="75000"/>
                  </a:schemeClr>
                </a:solidFill>
              </a:rPr>
              <a:t>Ignatius Loyola </a:t>
            </a:r>
            <a:r>
              <a:rPr lang="en-GB" sz="2400" dirty="0">
                <a:solidFill>
                  <a:schemeClr val="bg1"/>
                </a:solidFill>
              </a:rPr>
              <a:t>&amp; 6 others (including</a:t>
            </a:r>
          </a:p>
          <a:p>
            <a:pPr lvl="1"/>
            <a:r>
              <a:rPr lang="en-GB" sz="2400" dirty="0">
                <a:solidFill>
                  <a:schemeClr val="bg1"/>
                </a:solidFill>
              </a:rPr>
              <a:t>     St </a:t>
            </a:r>
            <a:r>
              <a:rPr lang="en-GB" sz="2400" b="1" dirty="0">
                <a:solidFill>
                  <a:schemeClr val="accent1">
                    <a:lumMod val="75000"/>
                  </a:schemeClr>
                </a:solidFill>
              </a:rPr>
              <a:t>Francis Xavier</a:t>
            </a:r>
            <a:r>
              <a:rPr lang="en-GB" sz="2400" dirty="0">
                <a:solidFill>
                  <a:schemeClr val="bg1"/>
                </a:solidFill>
              </a:rPr>
              <a:t>) take religious vows</a:t>
            </a:r>
          </a:p>
        </p:txBody>
      </p:sp>
      <p:sp>
        <p:nvSpPr>
          <p:cNvPr id="9" name="TextBox 8">
            <a:extLst>
              <a:ext uri="{FF2B5EF4-FFF2-40B4-BE49-F238E27FC236}">
                <a16:creationId xmlns:a16="http://schemas.microsoft.com/office/drawing/2014/main" id="{6B2FC178-54C1-4AF3-A595-B34FDEFF38C8}"/>
              </a:ext>
            </a:extLst>
          </p:cNvPr>
          <p:cNvSpPr txBox="1"/>
          <p:nvPr/>
        </p:nvSpPr>
        <p:spPr>
          <a:xfrm>
            <a:off x="719030" y="2976972"/>
            <a:ext cx="6158957" cy="2658026"/>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lIns="72000" tIns="36000" rIns="72000" bIns="36000" rtlCol="0">
            <a:spAutoFit/>
          </a:bodyPr>
          <a:lstStyle/>
          <a:p>
            <a:pPr algn="ctr"/>
            <a:r>
              <a:rPr lang="en-GB" sz="2400" b="1" dirty="0">
                <a:solidFill>
                  <a:schemeClr val="accent1">
                    <a:lumMod val="75000"/>
                  </a:schemeClr>
                </a:solidFill>
              </a:rPr>
              <a:t>Vow of obedience to the Pope</a:t>
            </a:r>
            <a:endParaRPr lang="en-GB" sz="2400" dirty="0">
              <a:solidFill>
                <a:schemeClr val="bg1"/>
              </a:solidFill>
            </a:endParaRPr>
          </a:p>
          <a:p>
            <a:pPr algn="ctr"/>
            <a:r>
              <a:rPr lang="en-GB" sz="2400" dirty="0">
                <a:solidFill>
                  <a:schemeClr val="bg1"/>
                </a:solidFill>
              </a:rPr>
              <a:t>to counter anti-popery</a:t>
            </a:r>
          </a:p>
          <a:p>
            <a:pPr algn="ctr"/>
            <a:r>
              <a:rPr lang="en-GB" sz="2400" b="1" dirty="0">
                <a:solidFill>
                  <a:schemeClr val="accent1">
                    <a:lumMod val="75000"/>
                  </a:schemeClr>
                </a:solidFill>
              </a:rPr>
              <a:t>Militaristic organisation</a:t>
            </a:r>
            <a:r>
              <a:rPr lang="en-GB" sz="2400" b="1" dirty="0">
                <a:solidFill>
                  <a:schemeClr val="bg1"/>
                </a:solidFill>
              </a:rPr>
              <a:t> </a:t>
            </a:r>
            <a:endParaRPr lang="en-GB" sz="2400" dirty="0">
              <a:solidFill>
                <a:schemeClr val="bg1"/>
              </a:solidFill>
            </a:endParaRPr>
          </a:p>
          <a:p>
            <a:pPr algn="ctr"/>
            <a:r>
              <a:rPr lang="en-GB" sz="2400" dirty="0">
                <a:solidFill>
                  <a:schemeClr val="bg1"/>
                </a:solidFill>
              </a:rPr>
              <a:t>to counter spread of heresy</a:t>
            </a:r>
          </a:p>
          <a:p>
            <a:pPr marL="800100" lvl="1" indent="-342900">
              <a:buFont typeface="Arial" panose="020B0604020202020204" pitchFamily="34" charset="0"/>
              <a:buChar char="•"/>
            </a:pPr>
            <a:r>
              <a:rPr lang="en-GB" sz="2400" dirty="0">
                <a:solidFill>
                  <a:schemeClr val="bg1"/>
                </a:solidFill>
              </a:rPr>
              <a:t>members as soldiers of Christ, </a:t>
            </a:r>
          </a:p>
          <a:p>
            <a:pPr marL="800100" lvl="1" indent="-342900">
              <a:buFont typeface="Arial" panose="020B0604020202020204" pitchFamily="34" charset="0"/>
              <a:buChar char="•"/>
            </a:pPr>
            <a:r>
              <a:rPr lang="en-GB" sz="2400" dirty="0">
                <a:solidFill>
                  <a:schemeClr val="bg1"/>
                </a:solidFill>
              </a:rPr>
              <a:t>“Church Militant” (at war with evil), </a:t>
            </a:r>
          </a:p>
          <a:p>
            <a:pPr marL="800100" lvl="1" indent="-342900">
              <a:buFont typeface="Arial" panose="020B0604020202020204" pitchFamily="34" charset="0"/>
              <a:buChar char="•"/>
            </a:pPr>
            <a:r>
              <a:rPr lang="en-GB" sz="2400" dirty="0">
                <a:solidFill>
                  <a:schemeClr val="bg1"/>
                </a:solidFill>
              </a:rPr>
              <a:t>Loyola’s military background</a:t>
            </a:r>
          </a:p>
        </p:txBody>
      </p:sp>
      <p:sp>
        <p:nvSpPr>
          <p:cNvPr id="11" name="TextBox 10">
            <a:extLst>
              <a:ext uri="{FF2B5EF4-FFF2-40B4-BE49-F238E27FC236}">
                <a16:creationId xmlns:a16="http://schemas.microsoft.com/office/drawing/2014/main" id="{91579E1E-2098-4D23-9280-CCE878F6A6D8}"/>
              </a:ext>
            </a:extLst>
          </p:cNvPr>
          <p:cNvSpPr txBox="1"/>
          <p:nvPr/>
        </p:nvSpPr>
        <p:spPr>
          <a:xfrm>
            <a:off x="154819" y="5793713"/>
            <a:ext cx="7160381" cy="811367"/>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lIns="72000" tIns="36000" rIns="72000" bIns="36000" rtlCol="0">
            <a:spAutoFit/>
          </a:bodyPr>
          <a:lstStyle/>
          <a:p>
            <a:pPr algn="ctr"/>
            <a:r>
              <a:rPr lang="en-GB" sz="2400" dirty="0">
                <a:solidFill>
                  <a:schemeClr val="bg1"/>
                </a:solidFill>
              </a:rPr>
              <a:t>Jesuit Missions active in Protestant areas: </a:t>
            </a:r>
          </a:p>
          <a:p>
            <a:pPr algn="ctr"/>
            <a:r>
              <a:rPr lang="en-GB" sz="2400" dirty="0">
                <a:solidFill>
                  <a:schemeClr val="bg1"/>
                </a:solidFill>
              </a:rPr>
              <a:t>Britain, Dutch Republic, Bohemia, Scandinavia</a:t>
            </a:r>
          </a:p>
        </p:txBody>
      </p:sp>
      <p:sp>
        <p:nvSpPr>
          <p:cNvPr id="2" name="TextBox 1">
            <a:extLst>
              <a:ext uri="{FF2B5EF4-FFF2-40B4-BE49-F238E27FC236}">
                <a16:creationId xmlns:a16="http://schemas.microsoft.com/office/drawing/2014/main" id="{4E98E68B-9017-5D71-1742-BCA8EF21C9EB}"/>
              </a:ext>
            </a:extLst>
          </p:cNvPr>
          <p:cNvSpPr txBox="1"/>
          <p:nvPr/>
        </p:nvSpPr>
        <p:spPr>
          <a:xfrm>
            <a:off x="1642997" y="252920"/>
            <a:ext cx="4311021"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Counter-Reformation?</a:t>
            </a:r>
          </a:p>
        </p:txBody>
      </p:sp>
    </p:spTree>
    <p:extLst>
      <p:ext uri="{BB962C8B-B14F-4D97-AF65-F5344CB8AC3E}">
        <p14:creationId xmlns:p14="http://schemas.microsoft.com/office/powerpoint/2010/main" val="86082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ainting of a Capuchin with a brown beard, gazing at Christ on a crucifix, held in his hands, and meditating on the Passion. He wears a brown habit with a good, pulled up over his head.">
            <a:extLst>
              <a:ext uri="{FF2B5EF4-FFF2-40B4-BE49-F238E27FC236}">
                <a16:creationId xmlns:a16="http://schemas.microsoft.com/office/drawing/2014/main" id="{8E0679AF-BC18-4FCC-8FD7-43780AF871EE}"/>
              </a:ext>
            </a:extLst>
          </p:cNvPr>
          <p:cNvPicPr>
            <a:picLocks noChangeAspect="1"/>
          </p:cNvPicPr>
          <p:nvPr/>
        </p:nvPicPr>
        <p:blipFill rotWithShape="1">
          <a:blip r:embed="rId2">
            <a:extLst>
              <a:ext uri="{28A0092B-C50C-407E-A947-70E740481C1C}">
                <a14:useLocalDpi xmlns:a14="http://schemas.microsoft.com/office/drawing/2010/main" val="0"/>
              </a:ext>
            </a:extLst>
          </a:blip>
          <a:srcRect b="21550"/>
          <a:stretch/>
        </p:blipFill>
        <p:spPr>
          <a:xfrm>
            <a:off x="160272" y="805333"/>
            <a:ext cx="5304860" cy="5831501"/>
          </a:xfrm>
          <a:prstGeom prst="rect">
            <a:avLst/>
          </a:prstGeom>
        </p:spPr>
      </p:pic>
      <p:sp>
        <p:nvSpPr>
          <p:cNvPr id="7" name="TextBox 6">
            <a:extLst>
              <a:ext uri="{FF2B5EF4-FFF2-40B4-BE49-F238E27FC236}">
                <a16:creationId xmlns:a16="http://schemas.microsoft.com/office/drawing/2014/main" id="{0A603CE4-F8D7-47EF-B689-B605514B0E06}"/>
              </a:ext>
            </a:extLst>
          </p:cNvPr>
          <p:cNvSpPr txBox="1"/>
          <p:nvPr/>
        </p:nvSpPr>
        <p:spPr>
          <a:xfrm>
            <a:off x="1320995" y="151133"/>
            <a:ext cx="4576530"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Catholic Reformation?</a:t>
            </a:r>
          </a:p>
        </p:txBody>
      </p:sp>
      <p:pic>
        <p:nvPicPr>
          <p:cNvPr id="13" name="Picture 12" descr="A painting of St Theresa de Ávila, depicted in middle age, gazing towards God. She wears a nun's habit with a black and white veil, cream cape and brown tunic.">
            <a:extLst>
              <a:ext uri="{FF2B5EF4-FFF2-40B4-BE49-F238E27FC236}">
                <a16:creationId xmlns:a16="http://schemas.microsoft.com/office/drawing/2014/main" id="{09D89232-9A0C-4E2C-ACF3-AE776470D909}"/>
              </a:ext>
            </a:extLst>
          </p:cNvPr>
          <p:cNvPicPr>
            <a:picLocks noChangeAspect="1"/>
          </p:cNvPicPr>
          <p:nvPr/>
        </p:nvPicPr>
        <p:blipFill rotWithShape="1">
          <a:blip r:embed="rId3">
            <a:extLst>
              <a:ext uri="{28A0092B-C50C-407E-A947-70E740481C1C}">
                <a14:useLocalDpi xmlns:a14="http://schemas.microsoft.com/office/drawing/2010/main" val="0"/>
              </a:ext>
            </a:extLst>
          </a:blip>
          <a:srcRect l="1469" t="2656" r="1345" b="6373"/>
          <a:stretch/>
        </p:blipFill>
        <p:spPr>
          <a:xfrm>
            <a:off x="5897525" y="-1"/>
            <a:ext cx="5971167" cy="5533337"/>
          </a:xfrm>
          <a:prstGeom prst="rect">
            <a:avLst/>
          </a:prstGeom>
        </p:spPr>
      </p:pic>
      <p:sp>
        <p:nvSpPr>
          <p:cNvPr id="14" name="TextBox 13">
            <a:extLst>
              <a:ext uri="{FF2B5EF4-FFF2-40B4-BE49-F238E27FC236}">
                <a16:creationId xmlns:a16="http://schemas.microsoft.com/office/drawing/2014/main" id="{7901A6D8-F622-4EB5-A9C6-47BD29B12FFC}"/>
              </a:ext>
            </a:extLst>
          </p:cNvPr>
          <p:cNvSpPr txBox="1"/>
          <p:nvPr/>
        </p:nvSpPr>
        <p:spPr>
          <a:xfrm>
            <a:off x="160272" y="5097693"/>
            <a:ext cx="5304860" cy="1646605"/>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2400" b="1" dirty="0">
                <a:solidFill>
                  <a:schemeClr val="accent1">
                    <a:lumMod val="75000"/>
                  </a:schemeClr>
                </a:solidFill>
              </a:rPr>
              <a:t>1520s</a:t>
            </a:r>
            <a:r>
              <a:rPr lang="en-GB" sz="2400" dirty="0">
                <a:solidFill>
                  <a:schemeClr val="bg1"/>
                </a:solidFill>
              </a:rPr>
              <a:t>: </a:t>
            </a:r>
            <a:r>
              <a:rPr lang="en-GB" sz="2400" b="1" dirty="0">
                <a:solidFill>
                  <a:schemeClr val="accent1">
                    <a:lumMod val="75000"/>
                  </a:schemeClr>
                </a:solidFill>
              </a:rPr>
              <a:t>Capuchin Order of Franciscans</a:t>
            </a:r>
          </a:p>
          <a:p>
            <a:pPr algn="ctr">
              <a:spcAft>
                <a:spcPts val="1200"/>
              </a:spcAft>
            </a:pPr>
            <a:r>
              <a:rPr lang="en-GB" sz="2400" dirty="0">
                <a:solidFill>
                  <a:schemeClr val="bg1"/>
                </a:solidFill>
              </a:rPr>
              <a:t>Concern that Franciscans drifting from poverty and service to poor</a:t>
            </a:r>
          </a:p>
        </p:txBody>
      </p:sp>
      <p:sp>
        <p:nvSpPr>
          <p:cNvPr id="15" name="TextBox 14">
            <a:extLst>
              <a:ext uri="{FF2B5EF4-FFF2-40B4-BE49-F238E27FC236}">
                <a16:creationId xmlns:a16="http://schemas.microsoft.com/office/drawing/2014/main" id="{F119DF4A-DD1B-42E3-9BFB-7207045B0D74}"/>
              </a:ext>
            </a:extLst>
          </p:cNvPr>
          <p:cNvSpPr txBox="1"/>
          <p:nvPr/>
        </p:nvSpPr>
        <p:spPr>
          <a:xfrm>
            <a:off x="5897525" y="4259192"/>
            <a:ext cx="5971167" cy="1646605"/>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400" b="1" dirty="0">
                <a:solidFill>
                  <a:schemeClr val="accent1">
                    <a:lumMod val="75000"/>
                  </a:schemeClr>
                </a:solidFill>
              </a:rPr>
              <a:t>1560s</a:t>
            </a:r>
            <a:r>
              <a:rPr lang="en-GB" sz="2400" dirty="0">
                <a:solidFill>
                  <a:schemeClr val="bg1"/>
                </a:solidFill>
              </a:rPr>
              <a:t>: </a:t>
            </a:r>
            <a:r>
              <a:rPr lang="en-GB" sz="2400" b="1" dirty="0">
                <a:solidFill>
                  <a:schemeClr val="accent1">
                    <a:lumMod val="75000"/>
                  </a:schemeClr>
                </a:solidFill>
              </a:rPr>
              <a:t>Discalced Carmelite Order</a:t>
            </a:r>
            <a:r>
              <a:rPr lang="en-GB" sz="2400" dirty="0">
                <a:solidFill>
                  <a:schemeClr val="accent1">
                    <a:lumMod val="75000"/>
                  </a:schemeClr>
                </a:solidFill>
              </a:rPr>
              <a:t> </a:t>
            </a:r>
            <a:r>
              <a:rPr lang="en-GB" sz="2400" dirty="0">
                <a:solidFill>
                  <a:schemeClr val="bg1"/>
                </a:solidFill>
              </a:rPr>
              <a:t>– </a:t>
            </a:r>
          </a:p>
          <a:p>
            <a:pPr>
              <a:spcAft>
                <a:spcPts val="600"/>
              </a:spcAft>
            </a:pPr>
            <a:r>
              <a:rPr lang="en-GB" sz="2400" dirty="0">
                <a:solidFill>
                  <a:schemeClr val="bg1"/>
                </a:solidFill>
              </a:rPr>
              <a:t>    Theresa of Avila &amp; John of the Cross</a:t>
            </a:r>
          </a:p>
          <a:p>
            <a:pPr algn="ctr">
              <a:spcAft>
                <a:spcPts val="1200"/>
              </a:spcAft>
            </a:pPr>
            <a:r>
              <a:rPr lang="en-GB" sz="2400" dirty="0">
                <a:solidFill>
                  <a:schemeClr val="bg1"/>
                </a:solidFill>
              </a:rPr>
              <a:t>Concern that Carmelites drifting from hermetical solitude and austerity</a:t>
            </a:r>
          </a:p>
        </p:txBody>
      </p:sp>
      <p:sp>
        <p:nvSpPr>
          <p:cNvPr id="16" name="TextBox 15">
            <a:extLst>
              <a:ext uri="{FF2B5EF4-FFF2-40B4-BE49-F238E27FC236}">
                <a16:creationId xmlns:a16="http://schemas.microsoft.com/office/drawing/2014/main" id="{F179529D-57C6-4FC4-AF5C-95CB770AB951}"/>
              </a:ext>
            </a:extLst>
          </p:cNvPr>
          <p:cNvSpPr txBox="1"/>
          <p:nvPr/>
        </p:nvSpPr>
        <p:spPr>
          <a:xfrm>
            <a:off x="5897525" y="6106202"/>
            <a:ext cx="5971168" cy="523220"/>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800" dirty="0">
                <a:solidFill>
                  <a:schemeClr val="bg1"/>
                </a:solidFill>
              </a:rPr>
              <a:t>Returning to founding principles.</a:t>
            </a:r>
          </a:p>
        </p:txBody>
      </p:sp>
    </p:spTree>
    <p:extLst>
      <p:ext uri="{BB962C8B-B14F-4D97-AF65-F5344CB8AC3E}">
        <p14:creationId xmlns:p14="http://schemas.microsoft.com/office/powerpoint/2010/main" val="1181783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id="{FDE9F85A-2689-233C-08AC-40C62F4CBE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7804" y="0"/>
            <a:ext cx="4741863"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91347E3-3F3E-4512-AE82-F128A28307C4}"/>
              </a:ext>
            </a:extLst>
          </p:cNvPr>
          <p:cNvSpPr txBox="1"/>
          <p:nvPr/>
        </p:nvSpPr>
        <p:spPr>
          <a:xfrm>
            <a:off x="9480698" y="0"/>
            <a:ext cx="2711302" cy="3231654"/>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endParaRPr lang="en-GB" sz="2400" dirty="0">
              <a:solidFill>
                <a:schemeClr val="bg1"/>
              </a:solidFill>
            </a:endParaRPr>
          </a:p>
          <a:p>
            <a:pPr algn="ctr"/>
            <a:endParaRPr lang="en-GB" sz="2000" dirty="0">
              <a:solidFill>
                <a:schemeClr val="bg1"/>
              </a:solidFill>
            </a:endParaRPr>
          </a:p>
          <a:p>
            <a:pPr algn="ctr"/>
            <a:r>
              <a:rPr lang="en-GB" sz="2000" dirty="0">
                <a:solidFill>
                  <a:schemeClr val="bg1"/>
                </a:solidFill>
              </a:rPr>
              <a:t>Badge of the Society of Jesus</a:t>
            </a:r>
          </a:p>
        </p:txBody>
      </p:sp>
      <p:sp>
        <p:nvSpPr>
          <p:cNvPr id="8" name="TextBox 7">
            <a:extLst>
              <a:ext uri="{FF2B5EF4-FFF2-40B4-BE49-F238E27FC236}">
                <a16:creationId xmlns:a16="http://schemas.microsoft.com/office/drawing/2014/main" id="{767D1FE9-76CE-41C2-A34F-D36DEEA29547}"/>
              </a:ext>
            </a:extLst>
          </p:cNvPr>
          <p:cNvSpPr txBox="1"/>
          <p:nvPr/>
        </p:nvSpPr>
        <p:spPr>
          <a:xfrm>
            <a:off x="234668" y="1417726"/>
            <a:ext cx="4793369" cy="5201424"/>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dirty="0">
                <a:solidFill>
                  <a:schemeClr val="bg1"/>
                </a:solidFill>
              </a:rPr>
              <a:t>Jesuits controversial – </a:t>
            </a:r>
          </a:p>
          <a:p>
            <a:pPr algn="ctr">
              <a:spcAft>
                <a:spcPts val="1200"/>
              </a:spcAft>
            </a:pPr>
            <a:r>
              <a:rPr lang="en-GB" sz="2400" dirty="0">
                <a:solidFill>
                  <a:schemeClr val="bg1"/>
                </a:solidFill>
              </a:rPr>
              <a:t>initial numbers limited</a:t>
            </a:r>
          </a:p>
          <a:p>
            <a:pPr marL="342900" indent="-342900">
              <a:spcAft>
                <a:spcPts val="600"/>
              </a:spcAft>
              <a:buFont typeface="Arial" panose="020B0604020202020204" pitchFamily="34" charset="0"/>
              <a:buChar char="•"/>
            </a:pPr>
            <a:r>
              <a:rPr lang="en-GB" sz="2400" dirty="0">
                <a:solidFill>
                  <a:schemeClr val="bg1"/>
                </a:solidFill>
              </a:rPr>
              <a:t>Another </a:t>
            </a:r>
            <a:r>
              <a:rPr lang="en-GB" sz="2400" b="1" i="1" dirty="0">
                <a:solidFill>
                  <a:schemeClr val="accent1">
                    <a:lumMod val="75000"/>
                  </a:schemeClr>
                </a:solidFill>
              </a:rPr>
              <a:t>new</a:t>
            </a:r>
            <a:r>
              <a:rPr lang="en-GB" sz="2400" dirty="0">
                <a:solidFill>
                  <a:schemeClr val="bg1"/>
                </a:solidFill>
              </a:rPr>
              <a:t> monastic Order</a:t>
            </a:r>
          </a:p>
          <a:p>
            <a:pPr marL="342900" indent="-342900">
              <a:buFont typeface="Arial" panose="020B0604020202020204" pitchFamily="34" charset="0"/>
              <a:buChar char="•"/>
            </a:pPr>
            <a:r>
              <a:rPr lang="en-GB" sz="2400" b="1" dirty="0">
                <a:solidFill>
                  <a:schemeClr val="accent1">
                    <a:lumMod val="75000"/>
                  </a:schemeClr>
                </a:solidFill>
              </a:rPr>
              <a:t>Papal Oath </a:t>
            </a:r>
            <a:r>
              <a:rPr lang="en-GB" sz="2400" dirty="0">
                <a:solidFill>
                  <a:schemeClr val="bg1"/>
                </a:solidFill>
              </a:rPr>
              <a:t>as undermining ecclesiastical hierarchy </a:t>
            </a:r>
          </a:p>
          <a:p>
            <a:pPr marL="342900" indent="-342900">
              <a:buFont typeface="Arial" panose="020B0604020202020204" pitchFamily="34" charset="0"/>
              <a:buChar char="•"/>
            </a:pPr>
            <a:r>
              <a:rPr lang="en-GB" sz="2400" dirty="0">
                <a:solidFill>
                  <a:schemeClr val="bg1"/>
                </a:solidFill>
              </a:rPr>
              <a:t>Perceived as </a:t>
            </a:r>
            <a:r>
              <a:rPr lang="en-GB" sz="2400" b="1" dirty="0">
                <a:solidFill>
                  <a:schemeClr val="accent1">
                    <a:lumMod val="75000"/>
                  </a:schemeClr>
                </a:solidFill>
              </a:rPr>
              <a:t>arrogant</a:t>
            </a:r>
          </a:p>
          <a:p>
            <a:pPr lvl="1">
              <a:spcAft>
                <a:spcPts val="600"/>
              </a:spcAft>
            </a:pPr>
            <a:r>
              <a:rPr lang="en-GB" sz="2400" dirty="0">
                <a:solidFill>
                  <a:schemeClr val="bg1"/>
                </a:solidFill>
              </a:rPr>
              <a:t>Emphasis on education implied other clergy (Dominicans) not good enough</a:t>
            </a:r>
          </a:p>
          <a:p>
            <a:pPr algn="ctr"/>
            <a:r>
              <a:rPr lang="en-GB" sz="2400" b="1" i="1" dirty="0" err="1">
                <a:solidFill>
                  <a:schemeClr val="accent1">
                    <a:lumMod val="75000"/>
                  </a:schemeClr>
                </a:solidFill>
              </a:rPr>
              <a:t>devotio</a:t>
            </a:r>
            <a:r>
              <a:rPr lang="en-GB" sz="2400" b="1" i="1" dirty="0">
                <a:solidFill>
                  <a:schemeClr val="accent1">
                    <a:lumMod val="75000"/>
                  </a:schemeClr>
                </a:solidFill>
              </a:rPr>
              <a:t> moderna</a:t>
            </a:r>
            <a:r>
              <a:rPr lang="en-GB" sz="2400" dirty="0">
                <a:solidFill>
                  <a:schemeClr val="accent1">
                    <a:lumMod val="75000"/>
                  </a:schemeClr>
                </a:solidFill>
              </a:rPr>
              <a:t>: </a:t>
            </a:r>
            <a:r>
              <a:rPr lang="en-GB" sz="2400" dirty="0">
                <a:solidFill>
                  <a:schemeClr val="bg1"/>
                </a:solidFill>
              </a:rPr>
              <a:t>15</a:t>
            </a:r>
            <a:r>
              <a:rPr lang="en-GB" sz="2400" baseline="30000" dirty="0">
                <a:solidFill>
                  <a:schemeClr val="bg1"/>
                </a:solidFill>
              </a:rPr>
              <a:t>th</a:t>
            </a:r>
            <a:r>
              <a:rPr lang="en-GB" sz="2400" dirty="0">
                <a:solidFill>
                  <a:schemeClr val="bg1"/>
                </a:solidFill>
              </a:rPr>
              <a:t> century reform movement</a:t>
            </a:r>
          </a:p>
        </p:txBody>
      </p:sp>
      <p:sp>
        <p:nvSpPr>
          <p:cNvPr id="7" name="TextBox 6">
            <a:extLst>
              <a:ext uri="{FF2B5EF4-FFF2-40B4-BE49-F238E27FC236}">
                <a16:creationId xmlns:a16="http://schemas.microsoft.com/office/drawing/2014/main" id="{4E6EDBDC-94A1-4685-9114-BE5A19ADA3A9}"/>
              </a:ext>
            </a:extLst>
          </p:cNvPr>
          <p:cNvSpPr txBox="1"/>
          <p:nvPr/>
        </p:nvSpPr>
        <p:spPr>
          <a:xfrm>
            <a:off x="239984" y="188613"/>
            <a:ext cx="4793369" cy="1015663"/>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Counter-Reformation </a:t>
            </a:r>
            <a:r>
              <a:rPr lang="en-GB" sz="3000" b="1" i="1" dirty="0">
                <a:solidFill>
                  <a:schemeClr val="accent1">
                    <a:lumMod val="75000"/>
                  </a:schemeClr>
                </a:solidFill>
              </a:rPr>
              <a:t>or</a:t>
            </a:r>
            <a:r>
              <a:rPr lang="en-GB" sz="3000" b="1" dirty="0">
                <a:solidFill>
                  <a:schemeClr val="accent1">
                    <a:lumMod val="75000"/>
                  </a:schemeClr>
                </a:solidFill>
              </a:rPr>
              <a:t> Catholic Reformation?</a:t>
            </a:r>
          </a:p>
        </p:txBody>
      </p:sp>
      <p:pic>
        <p:nvPicPr>
          <p:cNvPr id="11" name="Picture 10" descr="An I H S sits within a circle, with rays of light emanating out from it. A cross pieces the H in the middle of the cross bar. Three small nails sit underneath the H. ">
            <a:extLst>
              <a:ext uri="{FF2B5EF4-FFF2-40B4-BE49-F238E27FC236}">
                <a16:creationId xmlns:a16="http://schemas.microsoft.com/office/drawing/2014/main" id="{05760F4C-0C78-4296-B1D5-AF19470B53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0465" y="155014"/>
            <a:ext cx="2238375" cy="2238375"/>
          </a:xfrm>
          <a:prstGeom prst="rect">
            <a:avLst/>
          </a:prstGeom>
        </p:spPr>
      </p:pic>
      <p:sp>
        <p:nvSpPr>
          <p:cNvPr id="2" name="TextBox 1">
            <a:extLst>
              <a:ext uri="{FF2B5EF4-FFF2-40B4-BE49-F238E27FC236}">
                <a16:creationId xmlns:a16="http://schemas.microsoft.com/office/drawing/2014/main" id="{59A19430-D101-EC0F-2743-B244E0EE2DCA}"/>
              </a:ext>
            </a:extLst>
          </p:cNvPr>
          <p:cNvSpPr txBox="1"/>
          <p:nvPr/>
        </p:nvSpPr>
        <p:spPr>
          <a:xfrm>
            <a:off x="7939314" y="4310826"/>
            <a:ext cx="4018018" cy="2308324"/>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dirty="0">
                <a:solidFill>
                  <a:schemeClr val="bg1"/>
                </a:solidFill>
              </a:rPr>
              <a:t>Jesuit militancy: </a:t>
            </a:r>
          </a:p>
          <a:p>
            <a:pPr algn="ctr"/>
            <a:r>
              <a:rPr lang="en-GB" sz="2400" dirty="0">
                <a:solidFill>
                  <a:schemeClr val="bg1"/>
                </a:solidFill>
              </a:rPr>
              <a:t>Spanish </a:t>
            </a:r>
            <a:r>
              <a:rPr lang="en-GB" sz="2400" i="1" dirty="0">
                <a:solidFill>
                  <a:schemeClr val="bg1"/>
                </a:solidFill>
              </a:rPr>
              <a:t>Reconquista</a:t>
            </a:r>
            <a:r>
              <a:rPr lang="en-GB" sz="2400" dirty="0">
                <a:solidFill>
                  <a:schemeClr val="bg1"/>
                </a:solidFill>
              </a:rPr>
              <a:t> mentality and New World conquest,</a:t>
            </a:r>
          </a:p>
          <a:p>
            <a:pPr algn="ctr"/>
            <a:r>
              <a:rPr lang="en-GB" sz="2400" dirty="0">
                <a:solidFill>
                  <a:schemeClr val="bg1"/>
                </a:solidFill>
              </a:rPr>
              <a:t>concern over spread of heresy</a:t>
            </a:r>
          </a:p>
        </p:txBody>
      </p:sp>
    </p:spTree>
    <p:extLst>
      <p:ext uri="{BB962C8B-B14F-4D97-AF65-F5344CB8AC3E}">
        <p14:creationId xmlns:p14="http://schemas.microsoft.com/office/powerpoint/2010/main" val="707739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E6EDBDC-94A1-4685-9114-BE5A19ADA3A9}"/>
              </a:ext>
            </a:extLst>
          </p:cNvPr>
          <p:cNvSpPr txBox="1"/>
          <p:nvPr/>
        </p:nvSpPr>
        <p:spPr>
          <a:xfrm>
            <a:off x="383664" y="282102"/>
            <a:ext cx="2345682"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Motivations</a:t>
            </a:r>
          </a:p>
        </p:txBody>
      </p:sp>
      <p:pic>
        <p:nvPicPr>
          <p:cNvPr id="2" name="Picture 1">
            <a:extLst>
              <a:ext uri="{FF2B5EF4-FFF2-40B4-BE49-F238E27FC236}">
                <a16:creationId xmlns:a16="http://schemas.microsoft.com/office/drawing/2014/main" id="{086B4FFA-1F6C-817F-9042-68D3BD151895}"/>
              </a:ext>
            </a:extLst>
          </p:cNvPr>
          <p:cNvPicPr>
            <a:picLocks noChangeAspect="1"/>
          </p:cNvPicPr>
          <p:nvPr/>
        </p:nvPicPr>
        <p:blipFill>
          <a:blip r:embed="rId2"/>
          <a:stretch>
            <a:fillRect/>
          </a:stretch>
        </p:blipFill>
        <p:spPr>
          <a:xfrm>
            <a:off x="8739051" y="0"/>
            <a:ext cx="3452949" cy="6865273"/>
          </a:xfrm>
          <a:prstGeom prst="rect">
            <a:avLst/>
          </a:prstGeom>
        </p:spPr>
      </p:pic>
      <p:sp>
        <p:nvSpPr>
          <p:cNvPr id="4" name="Rechteck 1">
            <a:extLst>
              <a:ext uri="{FF2B5EF4-FFF2-40B4-BE49-F238E27FC236}">
                <a16:creationId xmlns:a16="http://schemas.microsoft.com/office/drawing/2014/main" id="{8B854867-CE1E-D180-F247-8041D443106E}"/>
              </a:ext>
            </a:extLst>
          </p:cNvPr>
          <p:cNvSpPr/>
          <p:nvPr/>
        </p:nvSpPr>
        <p:spPr>
          <a:xfrm>
            <a:off x="3752248" y="477072"/>
            <a:ext cx="4687503" cy="1600438"/>
          </a:xfrm>
          <a:prstGeom prst="rect">
            <a:avLst/>
          </a:prstGeom>
          <a:solidFill>
            <a:srgbClr val="FFFFE5"/>
          </a:solidFill>
          <a:ln>
            <a:solidFill>
              <a:schemeClr val="accent1"/>
            </a:solidFill>
          </a:ln>
        </p:spPr>
        <p:txBody>
          <a:bodyPr wrap="square">
            <a:spAutoFit/>
          </a:bodyPr>
          <a:lstStyle/>
          <a:p>
            <a:r>
              <a:rPr lang="en-GB" sz="2600" b="1" dirty="0">
                <a:solidFill>
                  <a:schemeClr val="accent1">
                    <a:lumMod val="75000"/>
                  </a:schemeClr>
                </a:solidFill>
              </a:rPr>
              <a:t>Inter </a:t>
            </a:r>
            <a:r>
              <a:rPr lang="en-GB" sz="2600" b="1" dirty="0" err="1">
                <a:solidFill>
                  <a:schemeClr val="accent1">
                    <a:lumMod val="75000"/>
                  </a:schemeClr>
                </a:solidFill>
              </a:rPr>
              <a:t>caetera</a:t>
            </a:r>
            <a:r>
              <a:rPr lang="en-GB" sz="2600" b="1" dirty="0">
                <a:solidFill>
                  <a:schemeClr val="accent1">
                    <a:lumMod val="75000"/>
                  </a:schemeClr>
                </a:solidFill>
              </a:rPr>
              <a:t> (1493): </a:t>
            </a:r>
            <a:r>
              <a:rPr lang="en-GB" sz="2600" dirty="0">
                <a:solidFill>
                  <a:schemeClr val="bg1"/>
                </a:solidFill>
              </a:rPr>
              <a:t>issued by </a:t>
            </a:r>
            <a:r>
              <a:rPr lang="en-GB" sz="2600" b="1" dirty="0">
                <a:solidFill>
                  <a:schemeClr val="accent1">
                    <a:lumMod val="75000"/>
                  </a:schemeClr>
                </a:solidFill>
              </a:rPr>
              <a:t>Pope Alexander VI</a:t>
            </a:r>
            <a:r>
              <a:rPr lang="en-GB" sz="2600" dirty="0">
                <a:solidFill>
                  <a:schemeClr val="bg1"/>
                </a:solidFill>
              </a:rPr>
              <a:t>, </a:t>
            </a:r>
            <a:r>
              <a:rPr lang="en-GB" sz="2300" dirty="0">
                <a:solidFill>
                  <a:schemeClr val="bg1"/>
                </a:solidFill>
              </a:rPr>
              <a:t>gives right to conquer new lands </a:t>
            </a:r>
            <a:r>
              <a:rPr lang="en-GB" sz="2300" b="1" dirty="0">
                <a:solidFill>
                  <a:schemeClr val="bg1"/>
                </a:solidFill>
              </a:rPr>
              <a:t>BUT</a:t>
            </a:r>
            <a:r>
              <a:rPr lang="en-GB" sz="2300" dirty="0">
                <a:solidFill>
                  <a:schemeClr val="bg1"/>
                </a:solidFill>
              </a:rPr>
              <a:t> also required that:</a:t>
            </a:r>
            <a:endParaRPr lang="en-GB" sz="2300" b="1" dirty="0">
              <a:solidFill>
                <a:schemeClr val="bg1"/>
              </a:solidFill>
            </a:endParaRPr>
          </a:p>
        </p:txBody>
      </p:sp>
      <p:sp>
        <p:nvSpPr>
          <p:cNvPr id="9" name="Rechteck 1">
            <a:extLst>
              <a:ext uri="{FF2B5EF4-FFF2-40B4-BE49-F238E27FC236}">
                <a16:creationId xmlns:a16="http://schemas.microsoft.com/office/drawing/2014/main" id="{403D252B-6FA0-9D19-F41A-9167773DB6E8}"/>
              </a:ext>
            </a:extLst>
          </p:cNvPr>
          <p:cNvSpPr/>
          <p:nvPr/>
        </p:nvSpPr>
        <p:spPr>
          <a:xfrm>
            <a:off x="962527" y="5104870"/>
            <a:ext cx="6892373" cy="1231106"/>
          </a:xfrm>
          <a:prstGeom prst="rect">
            <a:avLst/>
          </a:prstGeom>
          <a:solidFill>
            <a:srgbClr val="FFFFE5"/>
          </a:solidFill>
          <a:ln>
            <a:solidFill>
              <a:schemeClr val="accent1"/>
            </a:solidFill>
          </a:ln>
        </p:spPr>
        <p:txBody>
          <a:bodyPr wrap="square">
            <a:spAutoFit/>
          </a:bodyPr>
          <a:lstStyle/>
          <a:p>
            <a:pPr algn="ctr"/>
            <a:r>
              <a:rPr lang="en-GB" sz="2600" b="1" dirty="0">
                <a:solidFill>
                  <a:schemeClr val="accent1">
                    <a:lumMod val="75000"/>
                  </a:schemeClr>
                </a:solidFill>
              </a:rPr>
              <a:t>Treaty of Tordesillas (1494)</a:t>
            </a:r>
            <a:r>
              <a:rPr lang="en-GB" sz="2600" dirty="0">
                <a:solidFill>
                  <a:schemeClr val="bg1"/>
                </a:solidFill>
              </a:rPr>
              <a:t>: </a:t>
            </a:r>
          </a:p>
          <a:p>
            <a:pPr algn="ctr">
              <a:spcAft>
                <a:spcPts val="1200"/>
              </a:spcAft>
            </a:pPr>
            <a:r>
              <a:rPr lang="en-GB" sz="2400" dirty="0">
                <a:solidFill>
                  <a:schemeClr val="bg1"/>
                </a:solidFill>
              </a:rPr>
              <a:t>set a line demarcating the Spanish and Portuguese Empires</a:t>
            </a:r>
            <a:endParaRPr lang="en-GB" sz="2400" b="1" dirty="0">
              <a:solidFill>
                <a:schemeClr val="bg1"/>
              </a:solidFill>
            </a:endParaRPr>
          </a:p>
        </p:txBody>
      </p:sp>
      <p:sp>
        <p:nvSpPr>
          <p:cNvPr id="10" name="Rechteck 1">
            <a:extLst>
              <a:ext uri="{FF2B5EF4-FFF2-40B4-BE49-F238E27FC236}">
                <a16:creationId xmlns:a16="http://schemas.microsoft.com/office/drawing/2014/main" id="{760EF238-397E-1FA5-9291-3B0BB694F859}"/>
              </a:ext>
            </a:extLst>
          </p:cNvPr>
          <p:cNvSpPr/>
          <p:nvPr/>
        </p:nvSpPr>
        <p:spPr>
          <a:xfrm>
            <a:off x="548640" y="2383490"/>
            <a:ext cx="7891111" cy="2369880"/>
          </a:xfrm>
          <a:prstGeom prst="rect">
            <a:avLst/>
          </a:prstGeom>
          <a:solidFill>
            <a:srgbClr val="FFFFE5"/>
          </a:solidFill>
          <a:ln>
            <a:solidFill>
              <a:schemeClr val="accent1"/>
            </a:solidFill>
          </a:ln>
        </p:spPr>
        <p:txBody>
          <a:bodyPr wrap="square">
            <a:spAutoFit/>
          </a:bodyPr>
          <a:lstStyle/>
          <a:p>
            <a:pPr algn="ctr"/>
            <a:r>
              <a:rPr lang="en-GB" sz="3600" b="1" dirty="0">
                <a:solidFill>
                  <a:srgbClr val="800000"/>
                </a:solidFill>
              </a:rPr>
              <a:t>“</a:t>
            </a:r>
            <a:r>
              <a:rPr lang="en-GB" sz="2800" dirty="0">
                <a:solidFill>
                  <a:schemeClr val="bg1"/>
                </a:solidFill>
              </a:rPr>
              <a:t>The Catholic faith and the Christian religion be exalted and be everywhere increased and spread, that the health of souls be cared for and that barbarous nations be overthrown and brought to the faith itself.</a:t>
            </a:r>
            <a:r>
              <a:rPr lang="en-GB" sz="2800" b="1" dirty="0">
                <a:solidFill>
                  <a:srgbClr val="800000"/>
                </a:solidFill>
              </a:rPr>
              <a:t>”</a:t>
            </a:r>
            <a:endParaRPr lang="en-GB" sz="2800" b="1" dirty="0">
              <a:solidFill>
                <a:schemeClr val="bg1"/>
              </a:solidFill>
            </a:endParaRPr>
          </a:p>
        </p:txBody>
      </p:sp>
    </p:spTree>
    <p:extLst>
      <p:ext uri="{BB962C8B-B14F-4D97-AF65-F5344CB8AC3E}">
        <p14:creationId xmlns:p14="http://schemas.microsoft.com/office/powerpoint/2010/main" val="346722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BA795-681E-DA52-B928-35FFDC31C81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E050D70-F64A-80F6-9A30-4503379A80CB}"/>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903031" y="0"/>
            <a:ext cx="4288969" cy="4498391"/>
          </a:xfrm>
          <a:prstGeom prst="rect">
            <a:avLst/>
          </a:prstGeom>
        </p:spPr>
      </p:pic>
      <p:pic>
        <p:nvPicPr>
          <p:cNvPr id="4" name="Picture 3">
            <a:extLst>
              <a:ext uri="{FF2B5EF4-FFF2-40B4-BE49-F238E27FC236}">
                <a16:creationId xmlns:a16="http://schemas.microsoft.com/office/drawing/2014/main" id="{F1789585-ECBA-59AC-D3E1-4ED2AFB08A10}"/>
              </a:ext>
            </a:extLst>
          </p:cNvPr>
          <p:cNvPicPr>
            <a:picLocks noChangeAspect="1"/>
          </p:cNvPicPr>
          <p:nvPr/>
        </p:nvPicPr>
        <p:blipFill rotWithShape="1">
          <a:blip r:embed="rId4"/>
          <a:srcRect r="4624" b="33250"/>
          <a:stretch>
            <a:fillRect/>
          </a:stretch>
        </p:blipFill>
        <p:spPr>
          <a:xfrm>
            <a:off x="5133934" y="3523676"/>
            <a:ext cx="7058065" cy="3334324"/>
          </a:xfrm>
          <a:prstGeom prst="rect">
            <a:avLst/>
          </a:prstGeom>
        </p:spPr>
      </p:pic>
      <p:sp>
        <p:nvSpPr>
          <p:cNvPr id="7" name="TextBox 6">
            <a:extLst>
              <a:ext uri="{FF2B5EF4-FFF2-40B4-BE49-F238E27FC236}">
                <a16:creationId xmlns:a16="http://schemas.microsoft.com/office/drawing/2014/main" id="{8B4B4A1D-2123-95BE-46EE-E29423644663}"/>
              </a:ext>
            </a:extLst>
          </p:cNvPr>
          <p:cNvSpPr txBox="1"/>
          <p:nvPr/>
        </p:nvSpPr>
        <p:spPr>
          <a:xfrm>
            <a:off x="383664" y="282102"/>
            <a:ext cx="2345682" cy="553998"/>
          </a:xfrm>
          <a:prstGeom prst="rect">
            <a:avLst/>
          </a:prstGeom>
          <a:solidFill>
            <a:srgbClr val="FFFFE5"/>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Aft>
                <a:spcPts val="600"/>
              </a:spcAft>
            </a:pPr>
            <a:r>
              <a:rPr lang="en-GB" sz="3000" b="1" dirty="0">
                <a:solidFill>
                  <a:schemeClr val="accent1">
                    <a:lumMod val="75000"/>
                  </a:schemeClr>
                </a:solidFill>
              </a:rPr>
              <a:t>Motivations</a:t>
            </a:r>
          </a:p>
        </p:txBody>
      </p:sp>
      <p:sp>
        <p:nvSpPr>
          <p:cNvPr id="5" name="Rechteck 1">
            <a:extLst>
              <a:ext uri="{FF2B5EF4-FFF2-40B4-BE49-F238E27FC236}">
                <a16:creationId xmlns:a16="http://schemas.microsoft.com/office/drawing/2014/main" id="{93F9BF04-6BE3-E1BC-B93F-DDA443588B33}"/>
              </a:ext>
            </a:extLst>
          </p:cNvPr>
          <p:cNvSpPr/>
          <p:nvPr/>
        </p:nvSpPr>
        <p:spPr>
          <a:xfrm>
            <a:off x="3357937" y="174380"/>
            <a:ext cx="3942232" cy="769441"/>
          </a:xfrm>
          <a:prstGeom prst="rect">
            <a:avLst/>
          </a:prstGeom>
          <a:solidFill>
            <a:srgbClr val="FFFFE5"/>
          </a:solidFill>
          <a:ln>
            <a:solidFill>
              <a:schemeClr val="accent1"/>
            </a:solidFill>
          </a:ln>
        </p:spPr>
        <p:txBody>
          <a:bodyPr wrap="square" rIns="36000">
            <a:spAutoFit/>
          </a:bodyPr>
          <a:lstStyle/>
          <a:p>
            <a:pPr>
              <a:spcAft>
                <a:spcPts val="1200"/>
              </a:spcAft>
            </a:pPr>
            <a:r>
              <a:rPr lang="en-GB" sz="2200" dirty="0">
                <a:solidFill>
                  <a:schemeClr val="bg1"/>
                </a:solidFill>
              </a:rPr>
              <a:t>A Church beyond Europe – </a:t>
            </a:r>
            <a:r>
              <a:rPr lang="en-GB" sz="2200" b="1" dirty="0">
                <a:solidFill>
                  <a:schemeClr val="accent1">
                    <a:lumMod val="75000"/>
                  </a:schemeClr>
                </a:solidFill>
              </a:rPr>
              <a:t>Legend of Prester John</a:t>
            </a:r>
            <a:r>
              <a:rPr lang="en-GB" sz="2200" dirty="0">
                <a:solidFill>
                  <a:schemeClr val="bg1"/>
                </a:solidFill>
              </a:rPr>
              <a:t>.</a:t>
            </a:r>
          </a:p>
        </p:txBody>
      </p:sp>
      <p:sp>
        <p:nvSpPr>
          <p:cNvPr id="6" name="Rechteck 1">
            <a:extLst>
              <a:ext uri="{FF2B5EF4-FFF2-40B4-BE49-F238E27FC236}">
                <a16:creationId xmlns:a16="http://schemas.microsoft.com/office/drawing/2014/main" id="{C202BA25-8129-3582-CDF5-75B03DBFCFFA}"/>
              </a:ext>
            </a:extLst>
          </p:cNvPr>
          <p:cNvSpPr/>
          <p:nvPr/>
        </p:nvSpPr>
        <p:spPr>
          <a:xfrm>
            <a:off x="134749" y="1105287"/>
            <a:ext cx="7663776" cy="2323713"/>
          </a:xfrm>
          <a:prstGeom prst="rect">
            <a:avLst/>
          </a:prstGeom>
          <a:solidFill>
            <a:srgbClr val="FFFFE5"/>
          </a:solidFill>
          <a:ln>
            <a:solidFill>
              <a:schemeClr val="accent1"/>
            </a:solidFill>
          </a:ln>
        </p:spPr>
        <p:txBody>
          <a:bodyPr wrap="square">
            <a:spAutoFit/>
          </a:bodyPr>
          <a:lstStyle/>
          <a:p>
            <a:pPr algn="ctr">
              <a:spcAft>
                <a:spcPts val="600"/>
              </a:spcAft>
            </a:pPr>
            <a:r>
              <a:rPr lang="en-GB" sz="2400" b="1" dirty="0">
                <a:solidFill>
                  <a:srgbClr val="800000"/>
                </a:solidFill>
              </a:rPr>
              <a:t>“</a:t>
            </a:r>
            <a:r>
              <a:rPr lang="en-GB" sz="2400" dirty="0">
                <a:solidFill>
                  <a:schemeClr val="bg1"/>
                </a:solidFill>
              </a:rPr>
              <a:t>one JOHN, </a:t>
            </a:r>
            <a:r>
              <a:rPr lang="en-GB" sz="2400" b="1" dirty="0">
                <a:solidFill>
                  <a:schemeClr val="accent1">
                    <a:lumMod val="75000"/>
                  </a:schemeClr>
                </a:solidFill>
              </a:rPr>
              <a:t>KING and PRIEST</a:t>
            </a:r>
            <a:r>
              <a:rPr lang="en-GB" sz="2400" dirty="0">
                <a:solidFill>
                  <a:schemeClr val="bg1"/>
                </a:solidFill>
              </a:rPr>
              <a:t>, who dwells in the </a:t>
            </a:r>
            <a:r>
              <a:rPr lang="en-GB" sz="2400" b="1" dirty="0">
                <a:solidFill>
                  <a:schemeClr val="accent1">
                    <a:lumMod val="75000"/>
                  </a:schemeClr>
                </a:solidFill>
              </a:rPr>
              <a:t>extreme Orient beyond Persia and Armenia</a:t>
            </a:r>
            <a:r>
              <a:rPr lang="en-GB" sz="2400" dirty="0">
                <a:solidFill>
                  <a:schemeClr val="bg1"/>
                </a:solidFill>
              </a:rPr>
              <a:t>, and is (with his people) </a:t>
            </a:r>
            <a:r>
              <a:rPr lang="en-GB" sz="2400" b="1" dirty="0">
                <a:solidFill>
                  <a:schemeClr val="accent1">
                    <a:lumMod val="75000"/>
                  </a:schemeClr>
                </a:solidFill>
              </a:rPr>
              <a:t>a Christian, but a Nestorian </a:t>
            </a:r>
            <a:r>
              <a:rPr lang="en-GB" sz="2400" dirty="0">
                <a:solidFill>
                  <a:schemeClr val="bg1"/>
                </a:solidFill>
              </a:rPr>
              <a:t>… such glory and wealth that he uses (they say) only an emerald sceptre.”</a:t>
            </a:r>
          </a:p>
          <a:p>
            <a:pPr algn="ctr"/>
            <a:r>
              <a:rPr lang="en-GB" sz="2000" b="1" dirty="0">
                <a:solidFill>
                  <a:schemeClr val="accent1">
                    <a:lumMod val="75000"/>
                  </a:schemeClr>
                </a:solidFill>
              </a:rPr>
              <a:t>Otto of </a:t>
            </a:r>
            <a:r>
              <a:rPr lang="en-GB" sz="2000" b="1" dirty="0" err="1">
                <a:solidFill>
                  <a:schemeClr val="accent1">
                    <a:lumMod val="75000"/>
                  </a:schemeClr>
                </a:solidFill>
              </a:rPr>
              <a:t>Freising</a:t>
            </a:r>
            <a:r>
              <a:rPr lang="en-GB" sz="2000" b="1" dirty="0">
                <a:solidFill>
                  <a:schemeClr val="accent1">
                    <a:lumMod val="75000"/>
                  </a:schemeClr>
                </a:solidFill>
              </a:rPr>
              <a:t>, </a:t>
            </a:r>
            <a:r>
              <a:rPr lang="en-GB" sz="2000" b="1" i="1" dirty="0" err="1">
                <a:solidFill>
                  <a:schemeClr val="accent1">
                    <a:lumMod val="75000"/>
                  </a:schemeClr>
                </a:solidFill>
              </a:rPr>
              <a:t>Chronica</a:t>
            </a:r>
            <a:r>
              <a:rPr lang="en-GB" sz="2000" b="1" i="1" dirty="0">
                <a:solidFill>
                  <a:schemeClr val="accent1">
                    <a:lumMod val="75000"/>
                  </a:schemeClr>
                </a:solidFill>
              </a:rPr>
              <a:t> de </a:t>
            </a:r>
            <a:r>
              <a:rPr lang="en-GB" sz="2000" b="1" i="1" dirty="0" err="1">
                <a:solidFill>
                  <a:schemeClr val="accent1">
                    <a:lumMod val="75000"/>
                  </a:schemeClr>
                </a:solidFill>
              </a:rPr>
              <a:t>duabus</a:t>
            </a:r>
            <a:r>
              <a:rPr lang="en-GB" sz="2000" b="1" i="1" dirty="0">
                <a:solidFill>
                  <a:schemeClr val="accent1">
                    <a:lumMod val="75000"/>
                  </a:schemeClr>
                </a:solidFill>
              </a:rPr>
              <a:t> </a:t>
            </a:r>
            <a:r>
              <a:rPr lang="en-GB" sz="2000" b="1" i="1" dirty="0" err="1">
                <a:solidFill>
                  <a:schemeClr val="accent1">
                    <a:lumMod val="75000"/>
                  </a:schemeClr>
                </a:solidFill>
              </a:rPr>
              <a:t>civitatibus</a:t>
            </a:r>
            <a:r>
              <a:rPr lang="en-GB" sz="2000" b="1" i="1" dirty="0">
                <a:solidFill>
                  <a:schemeClr val="accent1">
                    <a:lumMod val="75000"/>
                  </a:schemeClr>
                </a:solidFill>
              </a:rPr>
              <a:t> </a:t>
            </a:r>
            <a:r>
              <a:rPr lang="en-GB" sz="2000" b="1" dirty="0">
                <a:solidFill>
                  <a:schemeClr val="accent1">
                    <a:lumMod val="75000"/>
                  </a:schemeClr>
                </a:solidFill>
              </a:rPr>
              <a:t>(1143–1145)</a:t>
            </a:r>
          </a:p>
        </p:txBody>
      </p:sp>
      <p:sp>
        <p:nvSpPr>
          <p:cNvPr id="2" name="Rechteck 1">
            <a:extLst>
              <a:ext uri="{FF2B5EF4-FFF2-40B4-BE49-F238E27FC236}">
                <a16:creationId xmlns:a16="http://schemas.microsoft.com/office/drawing/2014/main" id="{55E5B271-4E18-4DEB-B54E-B6D57A219EE9}"/>
              </a:ext>
            </a:extLst>
          </p:cNvPr>
          <p:cNvSpPr/>
          <p:nvPr/>
        </p:nvSpPr>
        <p:spPr>
          <a:xfrm>
            <a:off x="134749" y="3519961"/>
            <a:ext cx="4887192" cy="1107996"/>
          </a:xfrm>
          <a:prstGeom prst="rect">
            <a:avLst/>
          </a:prstGeom>
          <a:solidFill>
            <a:srgbClr val="FFFFE5"/>
          </a:solidFill>
          <a:ln>
            <a:solidFill>
              <a:schemeClr val="accent1"/>
            </a:solidFill>
          </a:ln>
        </p:spPr>
        <p:txBody>
          <a:bodyPr wrap="square" lIns="72000" rIns="72000">
            <a:spAutoFit/>
          </a:bodyPr>
          <a:lstStyle/>
          <a:p>
            <a:pPr algn="ctr"/>
            <a:r>
              <a:rPr lang="en-GB" sz="2200" b="1" dirty="0">
                <a:solidFill>
                  <a:schemeClr val="accent1">
                    <a:lumMod val="75000"/>
                  </a:schemeClr>
                </a:solidFill>
              </a:rPr>
              <a:t>Nestorian</a:t>
            </a:r>
            <a:r>
              <a:rPr lang="en-GB" sz="2200" dirty="0">
                <a:solidFill>
                  <a:srgbClr val="800000"/>
                </a:solidFill>
              </a:rPr>
              <a:t>: </a:t>
            </a:r>
            <a:r>
              <a:rPr lang="en-GB" sz="2200" dirty="0">
                <a:solidFill>
                  <a:schemeClr val="bg1"/>
                </a:solidFill>
              </a:rPr>
              <a:t>follower of Nestorius, Patriarch of Constantinople. Considered heretical.</a:t>
            </a:r>
          </a:p>
        </p:txBody>
      </p:sp>
      <p:sp>
        <p:nvSpPr>
          <p:cNvPr id="8" name="Rechteck 1">
            <a:extLst>
              <a:ext uri="{FF2B5EF4-FFF2-40B4-BE49-F238E27FC236}">
                <a16:creationId xmlns:a16="http://schemas.microsoft.com/office/drawing/2014/main" id="{0B12DA34-C7E7-73BE-F9CD-61C370ACDE03}"/>
              </a:ext>
            </a:extLst>
          </p:cNvPr>
          <p:cNvSpPr/>
          <p:nvPr/>
        </p:nvSpPr>
        <p:spPr>
          <a:xfrm>
            <a:off x="134751" y="4710782"/>
            <a:ext cx="4887192" cy="1923604"/>
          </a:xfrm>
          <a:prstGeom prst="rect">
            <a:avLst/>
          </a:prstGeom>
          <a:solidFill>
            <a:srgbClr val="FFFFE5"/>
          </a:solidFill>
          <a:ln>
            <a:solidFill>
              <a:schemeClr val="accent1"/>
            </a:solidFill>
          </a:ln>
        </p:spPr>
        <p:txBody>
          <a:bodyPr wrap="square" rIns="36000">
            <a:spAutoFit/>
          </a:bodyPr>
          <a:lstStyle/>
          <a:p>
            <a:pPr algn="ctr"/>
            <a:r>
              <a:rPr lang="en-GB" sz="2400" b="1" dirty="0">
                <a:solidFill>
                  <a:schemeClr val="accent1">
                    <a:lumMod val="75000"/>
                  </a:schemeClr>
                </a:solidFill>
              </a:rPr>
              <a:t>Prester John’s Kingdom: </a:t>
            </a:r>
          </a:p>
          <a:p>
            <a:pPr algn="ctr">
              <a:spcAft>
                <a:spcPts val="600"/>
              </a:spcAft>
            </a:pPr>
            <a:r>
              <a:rPr lang="en-GB" sz="2400" b="1" dirty="0">
                <a:solidFill>
                  <a:schemeClr val="accent1">
                    <a:lumMod val="75000"/>
                  </a:schemeClr>
                </a:solidFill>
              </a:rPr>
              <a:t>India? Ethiopia?</a:t>
            </a:r>
          </a:p>
          <a:p>
            <a:pPr algn="ctr">
              <a:spcAft>
                <a:spcPts val="1200"/>
              </a:spcAft>
            </a:pPr>
            <a:r>
              <a:rPr lang="en-GB" sz="2200" dirty="0">
                <a:solidFill>
                  <a:schemeClr val="bg1"/>
                </a:solidFill>
              </a:rPr>
              <a:t>Ethiopian embassies arriving in Europe since </a:t>
            </a:r>
            <a:r>
              <a:rPr lang="en-GB" sz="2200" b="1" dirty="0">
                <a:solidFill>
                  <a:schemeClr val="accent1">
                    <a:lumMod val="75000"/>
                  </a:schemeClr>
                </a:solidFill>
              </a:rPr>
              <a:t>1402,</a:t>
            </a:r>
            <a:r>
              <a:rPr lang="en-GB" sz="2200" dirty="0">
                <a:solidFill>
                  <a:schemeClr val="bg1"/>
                </a:solidFill>
              </a:rPr>
              <a:t> Ethiopian Orthodox church in Rome by </a:t>
            </a:r>
            <a:r>
              <a:rPr lang="en-GB" sz="2200" b="1" dirty="0">
                <a:solidFill>
                  <a:schemeClr val="accent1">
                    <a:lumMod val="75000"/>
                  </a:schemeClr>
                </a:solidFill>
              </a:rPr>
              <a:t>1497</a:t>
            </a:r>
            <a:endParaRPr lang="en-GB" sz="2200" dirty="0">
              <a:solidFill>
                <a:schemeClr val="bg1"/>
              </a:solidFill>
            </a:endParaRPr>
          </a:p>
        </p:txBody>
      </p:sp>
    </p:spTree>
    <p:extLst>
      <p:ext uri="{BB962C8B-B14F-4D97-AF65-F5344CB8AC3E}">
        <p14:creationId xmlns:p14="http://schemas.microsoft.com/office/powerpoint/2010/main" val="2437321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Ion</Template>
  <TotalTime>214</TotalTime>
  <Words>1542</Words>
  <Application>Microsoft Office PowerPoint</Application>
  <PresentationFormat>Widescreen</PresentationFormat>
  <Paragraphs>196</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Century Gothic</vt:lpstr>
      <vt:lpstr>Times New Roman</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Johanesen, Sarah</dc:creator>
  <cp:lastModifiedBy>Johanesen, Sarah</cp:lastModifiedBy>
  <cp:revision>144</cp:revision>
  <dcterms:created xsi:type="dcterms:W3CDTF">2021-11-14T10:01:59Z</dcterms:created>
  <dcterms:modified xsi:type="dcterms:W3CDTF">2026-01-07T15:07:45Z</dcterms:modified>
</cp:coreProperties>
</file>