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66" r:id="rId3"/>
    <p:sldId id="257" r:id="rId4"/>
    <p:sldId id="262" r:id="rId5"/>
    <p:sldId id="265" r:id="rId6"/>
    <p:sldId id="264" r:id="rId7"/>
    <p:sldId id="263" r:id="rId8"/>
    <p:sldId id="261" r:id="rId9"/>
    <p:sldId id="260" r:id="rId10"/>
    <p:sldId id="259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2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4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3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7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8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9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6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0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9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FFE8-413C-41FC-8D2A-ED39B9E04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Europe in the Making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901B3-281B-4514-AB4A-3DAC19728A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Conclusions- Peter Marshall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77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FD628-5782-4D80-8D09-4B67C80C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did not change (or changed very slowly)?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32E0C-7A1D-4F3B-A47B-67F2D85AA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Rural life: peasantry still overwhelming majority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Social structure and hierarchy: the nobility and the gentry still in place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Gender relations: the resilience of patriarchy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Economic inequalities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The place of religion and the Church: limited ‘secularization’</a:t>
            </a:r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BC5F89-3B2D-4FBB-A38F-29F0B1A42F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43112" y="2607250"/>
            <a:ext cx="5948888" cy="4250750"/>
          </a:xfrm>
        </p:spPr>
      </p:pic>
    </p:spTree>
    <p:extLst>
      <p:ext uri="{BB962C8B-B14F-4D97-AF65-F5344CB8AC3E}">
        <p14:creationId xmlns:p14="http://schemas.microsoft.com/office/powerpoint/2010/main" val="237317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43C9-9342-4F2D-AB9D-BA07DB9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B03E-937F-45F1-A80C-F7BBAA6D4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114800" cy="4351338"/>
          </a:xfrm>
        </p:spPr>
        <p:txBody>
          <a:bodyPr/>
          <a:lstStyle/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imagine someone falling asleep in 1500 and waking up in 1800: what would be the biggest and most striking changes they </a:t>
            </a:r>
            <a:r>
              <a:rPr lang="en-GB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would notice?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1D50F4-94C8-47F5-BEC3-1B7D1E27AB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71190" y="1540042"/>
            <a:ext cx="6077600" cy="4046566"/>
          </a:xfrm>
        </p:spPr>
      </p:pic>
    </p:spTree>
    <p:extLst>
      <p:ext uri="{BB962C8B-B14F-4D97-AF65-F5344CB8AC3E}">
        <p14:creationId xmlns:p14="http://schemas.microsoft.com/office/powerpoint/2010/main" val="114843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B2086-C4E3-E662-50D8-11299DA206DA}"/>
              </a:ext>
            </a:extLst>
          </p:cNvPr>
          <p:cNvSpPr txBox="1"/>
          <p:nvPr/>
        </p:nvSpPr>
        <p:spPr>
          <a:xfrm>
            <a:off x="1085850" y="180975"/>
            <a:ext cx="984885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Themes we’ve covered: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 lot!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Social, cultural, economic, religious and political interactions in various zones and regions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Indian Ocean, the Americas, the Mediterranean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How European identity shaped and formed by these contacts and encounters, but also how challenged and contested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/>
              <a:t>For this final lecture: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Summary of main transformations in period 1450-1800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also emphasis on what didn’t change, or changed more slowly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‘Continuity and change’ a perennial, historical theme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particular relevance to ‘early modern’ period: very name implies ambiguous era of transition</a:t>
            </a:r>
          </a:p>
        </p:txBody>
      </p:sp>
    </p:spTree>
    <p:extLst>
      <p:ext uri="{BB962C8B-B14F-4D97-AF65-F5344CB8AC3E}">
        <p14:creationId xmlns:p14="http://schemas.microsoft.com/office/powerpoint/2010/main" val="309953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35EBEE-7F8A-495B-9519-E7F815358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98309"/>
          </a:xfrm>
        </p:spPr>
        <p:txBody>
          <a:bodyPr>
            <a:normAutofit/>
          </a:bodyPr>
          <a:lstStyle/>
          <a:p>
            <a:r>
              <a:rPr lang="en-GB" sz="2400" dirty="0"/>
              <a:t>Map of Europe, 1500 and 1800</a:t>
            </a:r>
          </a:p>
        </p:txBody>
      </p:sp>
      <p:pic>
        <p:nvPicPr>
          <p:cNvPr id="7" name="Picture 2" descr="C:\Users\History 9C076656H\Documents\BK Teaching\WARWICK\Euro World\Lecturing\Europe 1500.jpg">
            <a:extLst>
              <a:ext uri="{FF2B5EF4-FFF2-40B4-BE49-F238E27FC236}">
                <a16:creationId xmlns:a16="http://schemas.microsoft.com/office/drawing/2014/main" id="{5FD5BE82-94AE-431C-B71E-DB6C56E5897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468074"/>
            <a:ext cx="5682740" cy="450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B9ED97E-9A0D-4965-8F67-BECFC1A1C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1" r="780" b="-4333"/>
          <a:stretch/>
        </p:blipFill>
        <p:spPr>
          <a:xfrm>
            <a:off x="5950169" y="1468074"/>
            <a:ext cx="5927700" cy="4718122"/>
          </a:xfrm>
        </p:spPr>
      </p:pic>
    </p:spTree>
    <p:extLst>
      <p:ext uri="{BB962C8B-B14F-4D97-AF65-F5344CB8AC3E}">
        <p14:creationId xmlns:p14="http://schemas.microsoft.com/office/powerpoint/2010/main" val="16284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8A78AC-5E2E-4F43-917A-3AB61D0BD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47667"/>
          </a:xfrm>
        </p:spPr>
        <p:txBody>
          <a:bodyPr>
            <a:normAutofit/>
          </a:bodyPr>
          <a:lstStyle/>
          <a:p>
            <a:r>
              <a:rPr lang="en-GB" sz="3200" dirty="0"/>
              <a:t>World Map 1800</a:t>
            </a:r>
          </a:p>
        </p:txBody>
      </p:sp>
      <p:pic>
        <p:nvPicPr>
          <p:cNvPr id="1026" name="Picture 2" descr="https://external-preview.redd.it/4-XO7wKkFL7n5KKCagnWJUiAq57oiFTXva4yXJ6CRx8.png?auto=webp&amp;s=657ec62dc3911bc6af61a39c4dfc2aafd203cac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1" t="4673" r="955" b="5190"/>
          <a:stretch/>
        </p:blipFill>
        <p:spPr bwMode="auto">
          <a:xfrm>
            <a:off x="897595" y="1390261"/>
            <a:ext cx="10619562" cy="546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0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D5D1-6BB1-4885-97DB-67F88DA50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10425"/>
          </a:xfrm>
        </p:spPr>
        <p:txBody>
          <a:bodyPr/>
          <a:lstStyle/>
          <a:p>
            <a:r>
              <a:rPr lang="en-GB" dirty="0"/>
              <a:t>Economic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E6965-19AF-4AEB-B549-3F75C044F8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" y="1533525"/>
            <a:ext cx="4352925" cy="5076825"/>
          </a:xfrm>
        </p:spPr>
        <p:txBody>
          <a:bodyPr>
            <a:noAutofit/>
          </a:bodyPr>
          <a:lstStyle/>
          <a:p>
            <a:r>
              <a:rPr lang="en-GB" dirty="0"/>
              <a:t>Urbanisation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Development of a global economic system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Expansion in consumption 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Creation of new products, imitations and import substitutes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Intercultural trade (Jan de Vries)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>
                <a:ea typeface="Calibri" panose="020F0502020204030204" pitchFamily="34" charset="0"/>
              </a:rPr>
              <a:t>R</a:t>
            </a:r>
            <a:r>
              <a:rPr lang="en-GB" dirty="0">
                <a:effectLst/>
                <a:ea typeface="Calibri" panose="020F0502020204030204" pitchFamily="34" charset="0"/>
              </a:rPr>
              <a:t>epercussions of this expansion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773F88-0790-4D1B-BE62-D733AC89A4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449174"/>
            <a:ext cx="7562850" cy="5294525"/>
          </a:xfrm>
        </p:spPr>
      </p:pic>
    </p:spTree>
    <p:extLst>
      <p:ext uri="{BB962C8B-B14F-4D97-AF65-F5344CB8AC3E}">
        <p14:creationId xmlns:p14="http://schemas.microsoft.com/office/powerpoint/2010/main" val="307710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9358-F637-4E53-8D5C-BA975FDB3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10633"/>
          </a:xfrm>
        </p:spPr>
        <p:txBody>
          <a:bodyPr/>
          <a:lstStyle/>
          <a:p>
            <a:r>
              <a:rPr lang="en-GB" dirty="0"/>
              <a:t>Religion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2E9D0-4B21-4811-BE34-CE91534B7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1" y="1553227"/>
            <a:ext cx="4229100" cy="5093320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ea typeface="Calibri" panose="020F0502020204030204" pitchFamily="34" charset="0"/>
              </a:rPr>
              <a:t>Protestant and Catholic Reformations</a:t>
            </a:r>
          </a:p>
          <a:p>
            <a:r>
              <a:rPr lang="en-GB" sz="2400" dirty="0">
                <a:ea typeface="Calibri" panose="020F0502020204030204" pitchFamily="34" charset="0"/>
              </a:rPr>
              <a:t>Emergence of Christianity as global religion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Elite distrust of popular religion (‘superstition’)</a:t>
            </a:r>
          </a:p>
          <a:p>
            <a:r>
              <a:rPr lang="en-GB" sz="2400" dirty="0">
                <a:ea typeface="Calibri" panose="020F0502020204030204" pitchFamily="34" charset="0"/>
              </a:rPr>
              <a:t>P</a:t>
            </a:r>
            <a:r>
              <a:rPr lang="en-GB" sz="2400" dirty="0">
                <a:effectLst/>
                <a:ea typeface="Calibri" panose="020F0502020204030204" pitchFamily="34" charset="0"/>
              </a:rPr>
              <a:t>olitical fragmentation along confessional lines</a:t>
            </a:r>
          </a:p>
          <a:p>
            <a:r>
              <a:rPr lang="en-GB" sz="2400" dirty="0">
                <a:ea typeface="Calibri" panose="020F0502020204030204" pitchFamily="34" charset="0"/>
              </a:rPr>
              <a:t>D</a:t>
            </a:r>
            <a:r>
              <a:rPr lang="en-GB" sz="2400" dirty="0">
                <a:effectLst/>
                <a:ea typeface="Calibri" panose="020F0502020204030204" pitchFamily="34" charset="0"/>
              </a:rPr>
              <a:t>isplacement of peoples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Religious pluralism and (very) gradual emergence of toleration</a:t>
            </a:r>
          </a:p>
          <a:p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07FC820-F1E6-4FA4-9541-956D4FE2F8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91075" y="807084"/>
            <a:ext cx="7019925" cy="5093320"/>
          </a:xfrm>
        </p:spPr>
      </p:pic>
    </p:spTree>
    <p:extLst>
      <p:ext uri="{BB962C8B-B14F-4D97-AF65-F5344CB8AC3E}">
        <p14:creationId xmlns:p14="http://schemas.microsoft.com/office/powerpoint/2010/main" val="3229310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5C62B-1F9E-4077-A063-55A7F6348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8" y="642594"/>
            <a:ext cx="10058400" cy="697691"/>
          </a:xfrm>
        </p:spPr>
        <p:txBody>
          <a:bodyPr>
            <a:normAutofit/>
          </a:bodyPr>
          <a:lstStyle/>
          <a:p>
            <a:r>
              <a:rPr lang="en-GB" dirty="0"/>
              <a:t>Culture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3FE49-0338-448C-9424-D19132E46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340285"/>
            <a:ext cx="4754880" cy="4511875"/>
          </a:xfrm>
        </p:spPr>
        <p:txBody>
          <a:bodyPr/>
          <a:lstStyle/>
          <a:p>
            <a:endParaRPr lang="en-GB" sz="1800" dirty="0">
              <a:effectLst/>
              <a:ea typeface="Calibri" panose="020F0502020204030204" pitchFamily="34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</a:rPr>
              <a:t>Rise of the printing press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Rise </a:t>
            </a:r>
            <a:r>
              <a:rPr lang="en-GB" dirty="0">
                <a:ea typeface="Calibri" panose="020F0502020204030204" pitchFamily="34" charset="0"/>
              </a:rPr>
              <a:t>in </a:t>
            </a:r>
            <a:r>
              <a:rPr lang="en-GB" dirty="0">
                <a:effectLst/>
                <a:ea typeface="Calibri" panose="020F0502020204030204" pitchFamily="34" charset="0"/>
              </a:rPr>
              <a:t>literacy rates; emergence of coffee houses, salons and a ‘public sphere’ 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/>
              <a:t>Elite vs popular culture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Rise, and decline, of witch-hunts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2E7725C-F411-4837-BC6C-210E9F16AD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44498" y="730282"/>
            <a:ext cx="4267200" cy="5847774"/>
          </a:xfrm>
        </p:spPr>
      </p:pic>
    </p:spTree>
    <p:extLst>
      <p:ext uri="{BB962C8B-B14F-4D97-AF65-F5344CB8AC3E}">
        <p14:creationId xmlns:p14="http://schemas.microsoft.com/office/powerpoint/2010/main" val="372842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1777E-2AA2-44BF-80FC-3C11AB2D1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801666"/>
            <a:ext cx="10058400" cy="4634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Scientific developments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57C43-153B-4EEA-9218-74716DD205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265129"/>
            <a:ext cx="4754880" cy="5392846"/>
          </a:xfrm>
        </p:spPr>
        <p:txBody>
          <a:bodyPr>
            <a:normAutofit lnSpcReduction="10000"/>
          </a:bodyPr>
          <a:lstStyle/>
          <a:p>
            <a:r>
              <a:rPr lang="en-GB" sz="2600" dirty="0">
                <a:ea typeface="Calibri" panose="020F0502020204030204" pitchFamily="34" charset="0"/>
              </a:rPr>
              <a:t>N</a:t>
            </a:r>
            <a:r>
              <a:rPr lang="en-GB" sz="2600" dirty="0">
                <a:effectLst/>
                <a:ea typeface="Calibri" panose="020F0502020204030204" pitchFamily="34" charset="0"/>
              </a:rPr>
              <a:t>ew scientific discoveries which led to widening horizons; acceptance of ‘heliocentric’ universe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Role of individuals (</a:t>
            </a:r>
            <a:r>
              <a:rPr lang="en-GB" sz="2600" dirty="0" err="1">
                <a:effectLst/>
                <a:ea typeface="Calibri" panose="020F0502020204030204" pitchFamily="34" charset="0"/>
              </a:rPr>
              <a:t>Coperncus</a:t>
            </a:r>
            <a:r>
              <a:rPr lang="en-GB" sz="2600" dirty="0">
                <a:effectLst/>
                <a:ea typeface="Calibri" panose="020F0502020204030204" pitchFamily="34" charset="0"/>
              </a:rPr>
              <a:t>, Kepler, Galileo, Newton)</a:t>
            </a:r>
          </a:p>
          <a:p>
            <a:r>
              <a:rPr lang="en-GB" sz="2600" dirty="0">
                <a:ea typeface="Calibri" panose="020F0502020204030204" pitchFamily="34" charset="0"/>
              </a:rPr>
              <a:t>But d</a:t>
            </a:r>
            <a:r>
              <a:rPr lang="en-GB" sz="2600" dirty="0">
                <a:effectLst/>
                <a:ea typeface="Calibri" panose="020F0502020204030204" pitchFamily="34" charset="0"/>
              </a:rPr>
              <a:t>iscoveries were supported by princely courts and other institutions, such as laboratories, museums, botanical gardens, universities, salons 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Enlightenment’s focus on reason, progress and experiment</a:t>
            </a:r>
            <a:endParaRPr lang="en-GB" sz="2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B2F9F9-DF67-465E-B7D6-C44FEA1E51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2722" y="1511360"/>
            <a:ext cx="3161710" cy="4340166"/>
          </a:xfrm>
        </p:spPr>
      </p:pic>
    </p:spTree>
    <p:extLst>
      <p:ext uri="{BB962C8B-B14F-4D97-AF65-F5344CB8AC3E}">
        <p14:creationId xmlns:p14="http://schemas.microsoft.com/office/powerpoint/2010/main" val="209480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CD84-C9E8-4044-85C7-00017238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Political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0815-4291-4181-A279-D8198ABF4E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742" y="1504950"/>
            <a:ext cx="5902058" cy="4672013"/>
          </a:xfrm>
        </p:spPr>
        <p:txBody>
          <a:bodyPr>
            <a:normAutofit lnSpcReduction="10000"/>
          </a:bodyPr>
          <a:lstStyle/>
          <a:p>
            <a:r>
              <a:rPr lang="en-GB" sz="2500" dirty="0">
                <a:effectLst/>
                <a:ea typeface="Calibri" panose="020F0502020204030204" pitchFamily="34" charset="0"/>
              </a:rPr>
              <a:t>Rise of Britain, Russia, Austria and Prussia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Efficiency in administrative systems; professionalisation; reduction of independent ‘seigneurial’ power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Move towards professionally trained and well-equipped standing armies</a:t>
            </a:r>
          </a:p>
          <a:p>
            <a:r>
              <a:rPr lang="en-GB" sz="2500" dirty="0">
                <a:ea typeface="Calibri" panose="020F0502020204030204" pitchFamily="34" charset="0"/>
              </a:rPr>
              <a:t>L</a:t>
            </a:r>
            <a:r>
              <a:rPr lang="en-GB" sz="2500" dirty="0">
                <a:effectLst/>
                <a:ea typeface="Calibri" panose="020F0502020204030204" pitchFamily="34" charset="0"/>
              </a:rPr>
              <a:t>avish representation of power in art and architecture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Abstract idea of government; ‘absolutism’</a:t>
            </a:r>
          </a:p>
          <a:p>
            <a:r>
              <a:rPr lang="en-GB" sz="2500" dirty="0">
                <a:ea typeface="Calibri" panose="020F0502020204030204" pitchFamily="34" charset="0"/>
              </a:rPr>
              <a:t>Questioning </a:t>
            </a:r>
            <a:r>
              <a:rPr lang="en-GB" sz="2500" dirty="0">
                <a:effectLst/>
                <a:ea typeface="Calibri" panose="020F0502020204030204" pitchFamily="34" charset="0"/>
              </a:rPr>
              <a:t>the state’s role in the economy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Power was challenged various ways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0ED8BD-5027-4C84-9A7D-63294552DF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-477" b="11411"/>
          <a:stretch/>
        </p:blipFill>
        <p:spPr>
          <a:xfrm>
            <a:off x="6379948" y="1406079"/>
            <a:ext cx="5902058" cy="4099371"/>
          </a:xfrm>
        </p:spPr>
      </p:pic>
    </p:spTree>
    <p:extLst>
      <p:ext uri="{BB962C8B-B14F-4D97-AF65-F5344CB8AC3E}">
        <p14:creationId xmlns:p14="http://schemas.microsoft.com/office/powerpoint/2010/main" val="291023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6728</TotalTime>
  <Words>419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Europe in the Making</vt:lpstr>
      <vt:lpstr>PowerPoint Presentation</vt:lpstr>
      <vt:lpstr>Map of Europe, 1500 and 1800</vt:lpstr>
      <vt:lpstr>World Map 1800</vt:lpstr>
      <vt:lpstr>Economic changes</vt:lpstr>
      <vt:lpstr>Religion</vt:lpstr>
      <vt:lpstr>Culture</vt:lpstr>
      <vt:lpstr>Scientific developments </vt:lpstr>
      <vt:lpstr>Political Developments</vt:lpstr>
      <vt:lpstr>What did not change (or changed very slowly)?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Aysu Dincer</dc:creator>
  <cp:lastModifiedBy>Marshall, Peter</cp:lastModifiedBy>
  <cp:revision>30</cp:revision>
  <dcterms:created xsi:type="dcterms:W3CDTF">2021-04-29T09:43:18Z</dcterms:created>
  <dcterms:modified xsi:type="dcterms:W3CDTF">2024-04-29T08:31:52Z</dcterms:modified>
</cp:coreProperties>
</file>