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30"/>
  </p:notesMasterIdLst>
  <p:sldIdLst>
    <p:sldId id="336" r:id="rId5"/>
    <p:sldId id="270" r:id="rId6"/>
    <p:sldId id="322" r:id="rId7"/>
    <p:sldId id="323" r:id="rId8"/>
    <p:sldId id="306" r:id="rId9"/>
    <p:sldId id="314" r:id="rId10"/>
    <p:sldId id="271" r:id="rId11"/>
    <p:sldId id="317" r:id="rId12"/>
    <p:sldId id="318" r:id="rId13"/>
    <p:sldId id="327" r:id="rId14"/>
    <p:sldId id="329" r:id="rId15"/>
    <p:sldId id="331" r:id="rId16"/>
    <p:sldId id="330" r:id="rId17"/>
    <p:sldId id="259" r:id="rId18"/>
    <p:sldId id="310" r:id="rId19"/>
    <p:sldId id="279" r:id="rId20"/>
    <p:sldId id="320" r:id="rId21"/>
    <p:sldId id="283" r:id="rId22"/>
    <p:sldId id="337" r:id="rId23"/>
    <p:sldId id="305" r:id="rId24"/>
    <p:sldId id="265" r:id="rId25"/>
    <p:sldId id="334" r:id="rId26"/>
    <p:sldId id="312" r:id="rId27"/>
    <p:sldId id="286" r:id="rId28"/>
    <p:sldId id="33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 Meersbergen, Guido" initials="vM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52CAF5-8306-43F4-BB59-7E4129041F64}" v="70" dt="2024-11-27T11:35:05.2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705"/>
  </p:normalViewPr>
  <p:slideViewPr>
    <p:cSldViewPr>
      <p:cViewPr varScale="1">
        <p:scale>
          <a:sx n="74" d="100"/>
          <a:sy n="74" d="100"/>
        </p:scale>
        <p:origin x="107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06C9-F8BC-4C82-A876-98F845F8184E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5BA53-73D1-4800-90B2-494917AB944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553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088AF4-1F71-4AFA-BF01-9CB0BECC36FC}" type="slidenum">
              <a:rPr lang="en-US" smtClean="0"/>
              <a:pPr eaLnBrk="1" hangingPunct="1"/>
              <a:t>11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623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9387F39-AD70-4551-9452-F6F4507BE219}" type="slidenum">
              <a:rPr lang="en-US" altLang="it-IT"/>
              <a:pPr eaLnBrk="1" hangingPunct="1"/>
              <a:t>23</a:t>
            </a:fld>
            <a:endParaRPr lang="en-US" altLang="it-IT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42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C68FB7-3547-472D-9CB1-AFC889D5563C}" type="datetimeFigureOut">
              <a:rPr lang="en-GB" smtClean="0"/>
              <a:pPr/>
              <a:t>27/11/2024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employment-in-agricultur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yields-and-land-use-in-agriculture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frm=1&amp;source=images&amp;cd=&amp;cad=rja&amp;docid=sEFDeM2RPYMCKM&amp;tbnid=wNM2v554S0IiVM:&amp;ved=0CAUQjRw&amp;url=http://en.wikipedia.org/wiki/Siege_of_Florence_(1529%E2%80%9330)&amp;ei=92llUpb1J8Om0AXm_4HgCg&amp;bvm=bv.54934254,d.d2k&amp;psig=AFQjCNGx6CkuQhONMEtdDPPNZj5K7ENH9Q&amp;ust=138246437202946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SOL requires you to know the above&amp;nbsp;  11 STATES &amp;amp; EMPIRES  . Note: All but the Inca &amp;amp; Aztec are located in the Eastern Hemisphere.">
            <a:extLst>
              <a:ext uri="{FF2B5EF4-FFF2-40B4-BE49-F238E27FC236}">
                <a16:creationId xmlns:a16="http://schemas.microsoft.com/office/drawing/2014/main" id="{11DC35BE-59BB-EB46-9D4E-8ACAE0195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30" y="2348880"/>
            <a:ext cx="8706140" cy="410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5E055E8-3766-EC48-8EE8-D9304FC35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219"/>
            <a:ext cx="8856984" cy="1891224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002060"/>
                </a:solidFill>
              </a:rPr>
              <a:t>EUROPE &amp; </a:t>
            </a:r>
            <a:br>
              <a:rPr lang="en-US" sz="5400" dirty="0">
                <a:solidFill>
                  <a:srgbClr val="002060"/>
                </a:solidFill>
              </a:rPr>
            </a:br>
            <a:r>
              <a:rPr lang="en-US" sz="5400" dirty="0">
                <a:solidFill>
                  <a:srgbClr val="002060"/>
                </a:solidFill>
              </a:rPr>
              <a:t>GLOBAL ECONOMIES</a:t>
            </a:r>
          </a:p>
        </p:txBody>
      </p:sp>
    </p:spTree>
    <p:extLst>
      <p:ext uri="{BB962C8B-B14F-4D97-AF65-F5344CB8AC3E}">
        <p14:creationId xmlns:p14="http://schemas.microsoft.com/office/powerpoint/2010/main" val="1931103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" y="33948"/>
            <a:ext cx="8703644" cy="5805263"/>
          </a:xfrm>
        </p:spPr>
      </p:pic>
      <p:sp>
        <p:nvSpPr>
          <p:cNvPr id="5" name="TextBox 4"/>
          <p:cNvSpPr txBox="1"/>
          <p:nvPr/>
        </p:nvSpPr>
        <p:spPr>
          <a:xfrm>
            <a:off x="395536" y="602128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Amsterdam Exchange, built 1611</a:t>
            </a:r>
          </a:p>
        </p:txBody>
      </p:sp>
    </p:spTree>
    <p:extLst>
      <p:ext uri="{BB962C8B-B14F-4D97-AF65-F5344CB8AC3E}">
        <p14:creationId xmlns:p14="http://schemas.microsoft.com/office/powerpoint/2010/main" val="1151527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5525"/>
            <a:ext cx="9209088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6064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The World Beyond Europe: Polycentric Trade</a:t>
            </a:r>
          </a:p>
        </p:txBody>
      </p:sp>
    </p:spTree>
    <p:extLst>
      <p:ext uri="{BB962C8B-B14F-4D97-AF65-F5344CB8AC3E}">
        <p14:creationId xmlns:p14="http://schemas.microsoft.com/office/powerpoint/2010/main" val="295653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2" t="7725" r="408" b="6202"/>
          <a:stretch/>
        </p:blipFill>
        <p:spPr>
          <a:xfrm>
            <a:off x="179512" y="836712"/>
            <a:ext cx="8712967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93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" y="-1"/>
            <a:ext cx="4708898" cy="68710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3588" y="188640"/>
            <a:ext cx="3060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India and China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34085"/>
            <a:ext cx="3456384" cy="33369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63" y="17115"/>
            <a:ext cx="2968401" cy="345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06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568952" cy="635829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Mansa Musa, ruler of Mali c. 1312-1337: </a:t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</a:rPr>
              <a:t>Catalan Atlas of Abraham </a:t>
            </a:r>
            <a:r>
              <a:rPr lang="en-US" sz="3200" dirty="0" err="1">
                <a:solidFill>
                  <a:srgbClr val="002060"/>
                </a:solidFill>
              </a:rPr>
              <a:t>Cresques</a:t>
            </a:r>
            <a:r>
              <a:rPr lang="en-US" sz="3200" dirty="0">
                <a:solidFill>
                  <a:srgbClr val="002060"/>
                </a:solidFill>
              </a:rPr>
              <a:t> (1375)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Pictures\Mali1200-4-1140x61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2" y="1844824"/>
            <a:ext cx="9029676" cy="392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730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12741"/>
            <a:ext cx="8100392" cy="54800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Changes in the Global Economy, 1500-1750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7668344" cy="541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4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Population and Urbanisation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896544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2060"/>
                </a:solidFill>
                <a:latin typeface="+mj-lt"/>
              </a:rPr>
              <a:t>Dramatic population rise in some  areas; increased European population as a whole: 75 million in 1500 and 110–120 million in 1700</a:t>
            </a:r>
          </a:p>
          <a:p>
            <a:pPr marL="393192" lvl="1" indent="0">
              <a:buNone/>
            </a:pPr>
            <a:endParaRPr lang="en-GB" sz="2000" dirty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5"/>
          <a:stretch/>
        </p:blipFill>
        <p:spPr bwMode="auto">
          <a:xfrm>
            <a:off x="755576" y="1916832"/>
            <a:ext cx="6596470" cy="413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322499" y="6237312"/>
            <a:ext cx="3029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000" dirty="0">
                <a:solidFill>
                  <a:srgbClr val="002060"/>
                </a:solidFill>
              </a:rPr>
              <a:t>(De Vries, 1984, p. 36)</a:t>
            </a:r>
          </a:p>
        </p:txBody>
      </p:sp>
    </p:spTree>
    <p:extLst>
      <p:ext uri="{BB962C8B-B14F-4D97-AF65-F5344CB8AC3E}">
        <p14:creationId xmlns:p14="http://schemas.microsoft.com/office/powerpoint/2010/main" val="501853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1556"/>
              </p:ext>
            </p:extLst>
          </p:nvPr>
        </p:nvGraphicFramePr>
        <p:xfrm>
          <a:off x="683567" y="764707"/>
          <a:ext cx="7344818" cy="5544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6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9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9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822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The Population of </a:t>
                      </a:r>
                      <a:r>
                        <a:rPr lang="fr-FR" sz="1800" b="1" dirty="0" err="1">
                          <a:effectLst/>
                        </a:rPr>
                        <a:t>some</a:t>
                      </a:r>
                      <a:r>
                        <a:rPr lang="fr-FR" sz="1800" b="1" dirty="0">
                          <a:effectLst/>
                        </a:rPr>
                        <a:t> major </a:t>
                      </a:r>
                      <a:r>
                        <a:rPr lang="fr-FR" sz="1800" b="1" dirty="0" err="1">
                          <a:effectLst/>
                        </a:rPr>
                        <a:t>Italian</a:t>
                      </a:r>
                      <a:r>
                        <a:rPr lang="fr-FR" sz="1800" b="1" dirty="0">
                          <a:effectLst/>
                        </a:rPr>
                        <a:t> </a:t>
                      </a:r>
                      <a:r>
                        <a:rPr lang="fr-FR" sz="1800" b="1" dirty="0" err="1">
                          <a:effectLst/>
                        </a:rPr>
                        <a:t>cities</a:t>
                      </a:r>
                      <a:r>
                        <a:rPr lang="fr-FR" sz="1800" b="1" dirty="0">
                          <a:effectLst/>
                        </a:rPr>
                        <a:t> in 1600 and 1700</a:t>
                      </a:r>
                      <a:endParaRPr lang="it-IT" sz="18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effectLst/>
                        </a:rPr>
                        <a:t> 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>
                          <a:effectLst/>
                        </a:rPr>
                        <a:t>1600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effectLst/>
                        </a:rPr>
                        <a:t>1700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0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Bologna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62,000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15,000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0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Brescia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24,000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11,000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0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Milan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130,000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65,000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0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Verona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54,000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31,000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0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Venice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140,000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46,000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0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Italy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 dirty="0">
                          <a:effectLst/>
                        </a:rPr>
                        <a:t>13.2 m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 dirty="0">
                          <a:effectLst/>
                        </a:rPr>
                        <a:t>10.8 m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942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888432" cy="63894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Manufacture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740762"/>
            <a:ext cx="3816424" cy="21574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2060"/>
                </a:solidFill>
                <a:latin typeface="+mj-lt"/>
              </a:rPr>
              <a:t>‘Systematic, wide-scale and decentralized manufacture prior to the Industrial Revolution and the establishment of factories’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8858" y="1262323"/>
            <a:ext cx="3888432" cy="26161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+mj-lt"/>
              </a:rPr>
              <a:t>Proto-</a:t>
            </a:r>
            <a:r>
              <a:rPr lang="en-US" sz="3200" dirty="0" err="1">
                <a:solidFill>
                  <a:srgbClr val="002060"/>
                </a:solidFill>
                <a:latin typeface="+mj-lt"/>
              </a:rPr>
              <a:t>industrialisation</a:t>
            </a:r>
            <a:endParaRPr lang="en-US" sz="3200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>
                <a:solidFill>
                  <a:srgbClr val="002060"/>
                </a:solidFill>
                <a:latin typeface="+mj-lt"/>
              </a:rPr>
              <a:t>Domestic production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 err="1">
                <a:solidFill>
                  <a:srgbClr val="002060"/>
                </a:solidFill>
                <a:latin typeface="+mj-lt"/>
              </a:rPr>
              <a:t>Decentralised</a:t>
            </a:r>
            <a:endParaRPr lang="en-US" sz="2400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 err="1">
                <a:solidFill>
                  <a:srgbClr val="002060"/>
                </a:solidFill>
                <a:latin typeface="+mj-lt"/>
              </a:rPr>
              <a:t>Labour</a:t>
            </a:r>
            <a:r>
              <a:rPr lang="en-US" sz="2400" dirty="0">
                <a:solidFill>
                  <a:srgbClr val="002060"/>
                </a:solidFill>
                <a:latin typeface="+mj-lt"/>
              </a:rPr>
              <a:t>-intensive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latin typeface="+mj-lt"/>
            </a:endParaRPr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617DA0BE-0658-10BD-D423-CCD960124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1844824"/>
            <a:ext cx="5051324" cy="470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47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WINDOWS\Desktop\V&amp;A\CourseWeeks\Week03\W3-Images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3" y="1340768"/>
            <a:ext cx="2905383" cy="368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3D57D31-7763-DCE0-F6D9-A084AE59B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404" y="1268760"/>
            <a:ext cx="2827279" cy="3556911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9E3FDCF-1CCD-6C62-15E9-BB6F7EAD9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332233"/>
            <a:ext cx="7200800" cy="504479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Mining and Paper Industries</a:t>
            </a:r>
          </a:p>
        </p:txBody>
      </p:sp>
      <p:pic>
        <p:nvPicPr>
          <p:cNvPr id="44034" name="Picture 2" descr="C:\WINDOWS\Desktop\V&amp;A\CourseWeeks\Week03\W3-Images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031" y="1988840"/>
            <a:ext cx="2827279" cy="429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379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Continuity &amp; Change </a:t>
            </a:r>
            <a:br>
              <a:rPr lang="en-GB" dirty="0">
                <a:solidFill>
                  <a:srgbClr val="002060"/>
                </a:solidFill>
              </a:rPr>
            </a:br>
            <a:r>
              <a:rPr lang="en-GB" dirty="0">
                <a:solidFill>
                  <a:srgbClr val="002060"/>
                </a:solidFill>
              </a:rPr>
              <a:t>in the Global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4968552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2060"/>
                </a:solidFill>
                <a:latin typeface="+mj-lt"/>
              </a:rPr>
              <a:t>The European economy, c.1500</a:t>
            </a:r>
          </a:p>
          <a:p>
            <a:pPr lvl="2"/>
            <a:r>
              <a:rPr lang="en-GB" sz="2400" dirty="0">
                <a:solidFill>
                  <a:srgbClr val="002060"/>
                </a:solidFill>
                <a:latin typeface="+mj-lt"/>
              </a:rPr>
              <a:t>Rural and Urban</a:t>
            </a:r>
          </a:p>
          <a:p>
            <a:pPr lvl="2"/>
            <a:r>
              <a:rPr lang="en-GB" sz="2400" dirty="0">
                <a:solidFill>
                  <a:srgbClr val="002060"/>
                </a:solidFill>
                <a:latin typeface="+mj-lt"/>
              </a:rPr>
              <a:t>Trade</a:t>
            </a:r>
          </a:p>
          <a:p>
            <a:pPr lvl="2"/>
            <a:r>
              <a:rPr lang="en-GB" sz="2400" dirty="0">
                <a:solidFill>
                  <a:srgbClr val="002060"/>
                </a:solidFill>
                <a:latin typeface="+mj-lt"/>
              </a:rPr>
              <a:t>The World beyond Europe</a:t>
            </a:r>
          </a:p>
          <a:p>
            <a:r>
              <a:rPr lang="en-GB" sz="2800" dirty="0">
                <a:solidFill>
                  <a:srgbClr val="002060"/>
                </a:solidFill>
                <a:latin typeface="+mj-lt"/>
              </a:rPr>
              <a:t>Changes in the economy 1500–1750</a:t>
            </a:r>
          </a:p>
          <a:p>
            <a:pPr lvl="2"/>
            <a:r>
              <a:rPr lang="en-GB" sz="2400" dirty="0">
                <a:solidFill>
                  <a:srgbClr val="002060"/>
                </a:solidFill>
                <a:latin typeface="+mj-lt"/>
              </a:rPr>
              <a:t>Population</a:t>
            </a:r>
          </a:p>
          <a:p>
            <a:pPr lvl="2"/>
            <a:r>
              <a:rPr lang="en-GB" sz="2400" dirty="0">
                <a:solidFill>
                  <a:srgbClr val="002060"/>
                </a:solidFill>
                <a:latin typeface="+mj-lt"/>
              </a:rPr>
              <a:t>Manufacture</a:t>
            </a:r>
          </a:p>
          <a:p>
            <a:pPr lvl="2"/>
            <a:r>
              <a:rPr lang="en-GB" sz="2400" dirty="0">
                <a:solidFill>
                  <a:srgbClr val="002060"/>
                </a:solidFill>
                <a:latin typeface="+mj-lt"/>
              </a:rPr>
              <a:t>Trade</a:t>
            </a:r>
          </a:p>
          <a:p>
            <a:r>
              <a:rPr lang="en-GB" sz="2800" dirty="0">
                <a:solidFill>
                  <a:srgbClr val="002060"/>
                </a:solidFill>
                <a:latin typeface="+mj-lt"/>
              </a:rPr>
              <a:t>Europe &amp; the wider world: globalisation &amp; divergence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http://www.ulg.ac.be/wittert/fr/images/i_25/b2597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5" y="260648"/>
            <a:ext cx="9088315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106459" y="6053554"/>
            <a:ext cx="7189853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it-IT" sz="2800" dirty="0">
                <a:solidFill>
                  <a:srgbClr val="002060"/>
                </a:solidFill>
                <a:latin typeface="+mj-lt"/>
              </a:rPr>
              <a:t>Gallery of the Gobelins Tapestry Factory, c. 1735</a:t>
            </a:r>
          </a:p>
          <a:p>
            <a:pPr algn="ctr"/>
            <a:endParaRPr lang="en-GB" altLang="it-IT" b="1" dirty="0"/>
          </a:p>
        </p:txBody>
      </p:sp>
    </p:spTree>
    <p:extLst>
      <p:ext uri="{BB962C8B-B14F-4D97-AF65-F5344CB8AC3E}">
        <p14:creationId xmlns:p14="http://schemas.microsoft.com/office/powerpoint/2010/main" val="1247563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 descr="http://eheinclassroom.files.wordpress.com/2011/09/mercantilism-map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 descr="mercantilism-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30" y="0"/>
            <a:ext cx="916686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8300" y="548680"/>
            <a:ext cx="3271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  <a:latin typeface="+mj-lt"/>
              </a:rPr>
              <a:t>Trade: Atlantic</a:t>
            </a:r>
            <a:endParaRPr lang="en-GB" sz="32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65" y="548680"/>
            <a:ext cx="7797237" cy="5847928"/>
          </a:xfrm>
        </p:spPr>
      </p:pic>
    </p:spTree>
    <p:extLst>
      <p:ext uri="{BB962C8B-B14F-4D97-AF65-F5344CB8AC3E}">
        <p14:creationId xmlns:p14="http://schemas.microsoft.com/office/powerpoint/2010/main" val="580811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" y="0"/>
            <a:ext cx="9144000" cy="659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2523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  <a:latin typeface="+mj-lt"/>
              </a:rPr>
              <a:t>Trade: Asia</a:t>
            </a:r>
            <a:endParaRPr lang="en-GB" sz="32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2115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784646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FF0000"/>
                </a:solidFill>
              </a:rPr>
              <a:t>Europe and the </a:t>
            </a:r>
            <a:r>
              <a:rPr lang="fr-FR" sz="3200" b="1" dirty="0" err="1">
                <a:solidFill>
                  <a:srgbClr val="FF0000"/>
                </a:solidFill>
              </a:rPr>
              <a:t>wider</a:t>
            </a:r>
            <a:r>
              <a:rPr lang="fr-FR" sz="3200" b="1" dirty="0">
                <a:solidFill>
                  <a:srgbClr val="FF0000"/>
                </a:solidFill>
              </a:rPr>
              <a:t> world: ‘divergence’ 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5901055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References:</a:t>
            </a:r>
          </a:p>
          <a:p>
            <a:r>
              <a:rPr lang="en-GB" altLang="zh-CN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Kenneth </a:t>
            </a:r>
            <a:r>
              <a:rPr lang="en-GB" altLang="zh-CN" dirty="0" err="1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Pomeranz</a:t>
            </a:r>
            <a:r>
              <a:rPr lang="en-GB" altLang="zh-CN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, </a:t>
            </a:r>
            <a:r>
              <a:rPr lang="en-GB" altLang="zh-CN" i="1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The Great Divergence</a:t>
            </a:r>
            <a:r>
              <a:rPr lang="en-GB" altLang="zh-CN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 (2000).</a:t>
            </a:r>
          </a:p>
          <a:p>
            <a:r>
              <a:rPr lang="en-GB" altLang="zh-CN" dirty="0" err="1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Prasannan</a:t>
            </a:r>
            <a:r>
              <a:rPr lang="en-GB" altLang="zh-CN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 Parthasarathi, </a:t>
            </a:r>
            <a:r>
              <a:rPr lang="en-GB" altLang="zh-CN" i="1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Why Europe Grew Rich and Asia did Not </a:t>
            </a:r>
            <a:r>
              <a:rPr lang="en-GB" altLang="zh-CN" dirty="0">
                <a:solidFill>
                  <a:srgbClr val="002060"/>
                </a:solidFill>
                <a:latin typeface="Verdana" pitchFamily="34" charset="0"/>
                <a:ea typeface="宋体" charset="-122"/>
              </a:rPr>
              <a:t>(2010). 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32" y="1125572"/>
            <a:ext cx="7010436" cy="480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0311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218432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European population doubled 1500-1800</a:t>
            </a:r>
          </a:p>
          <a:p>
            <a:r>
              <a:rPr lang="en-US" sz="3200" dirty="0">
                <a:solidFill>
                  <a:srgbClr val="002060"/>
                </a:solidFill>
              </a:rPr>
              <a:t>Expansion of trade within and outside Europe</a:t>
            </a:r>
          </a:p>
          <a:p>
            <a:r>
              <a:rPr lang="en-US" sz="3200" dirty="0">
                <a:solidFill>
                  <a:srgbClr val="002060"/>
                </a:solidFill>
              </a:rPr>
              <a:t>Development of new industries</a:t>
            </a:r>
          </a:p>
          <a:p>
            <a:r>
              <a:rPr lang="en-US" sz="3200" dirty="0">
                <a:solidFill>
                  <a:srgbClr val="002060"/>
                </a:solidFill>
              </a:rPr>
              <a:t>Became key player in Global Economies</a:t>
            </a:r>
          </a:p>
          <a:p>
            <a:r>
              <a:rPr lang="en-US" sz="3200" dirty="0">
                <a:solidFill>
                  <a:srgbClr val="002060"/>
                </a:solidFill>
              </a:rPr>
              <a:t>BUT: Substantial regional differences in economic development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6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708688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2060"/>
                </a:solidFill>
              </a:rPr>
              <a:t>The European Economy c. 1500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828" y="1556792"/>
            <a:ext cx="6192688" cy="4993204"/>
          </a:xfrm>
        </p:spPr>
      </p:pic>
    </p:spTree>
    <p:extLst>
      <p:ext uri="{BB962C8B-B14F-4D97-AF65-F5344CB8AC3E}">
        <p14:creationId xmlns:p14="http://schemas.microsoft.com/office/powerpoint/2010/main" val="177410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13" y="188640"/>
            <a:ext cx="9106902" cy="6182814"/>
          </a:xfrm>
        </p:spPr>
      </p:pic>
      <p:sp>
        <p:nvSpPr>
          <p:cNvPr id="6" name="TextBox 5"/>
          <p:cNvSpPr txBox="1"/>
          <p:nvPr/>
        </p:nvSpPr>
        <p:spPr>
          <a:xfrm>
            <a:off x="323528" y="645372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hlinkClick r:id="rId3"/>
              </a:rPr>
              <a:t>https://ourworldindata.org/employment-in-agriculture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6084394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Percentage of workforce employed in agriculture, 1300-2012</a:t>
            </a:r>
          </a:p>
        </p:txBody>
      </p:sp>
    </p:spTree>
    <p:extLst>
      <p:ext uri="{BB962C8B-B14F-4D97-AF65-F5344CB8AC3E}">
        <p14:creationId xmlns:p14="http://schemas.microsoft.com/office/powerpoint/2010/main" val="4158848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391898"/>
              </p:ext>
            </p:extLst>
          </p:nvPr>
        </p:nvGraphicFramePr>
        <p:xfrm>
          <a:off x="683568" y="332656"/>
          <a:ext cx="8064896" cy="59046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4140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kern="0" dirty="0">
                          <a:effectLst/>
                          <a:latin typeface="+mj-lt"/>
                        </a:rPr>
                        <a:t>Percentage of the entire workforce employed in Agriculture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it-IT" sz="1800" b="1" kern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36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1500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2012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Italy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62.3 %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Italy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3.7 %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Poland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75.3 %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Poland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12.6 %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France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73 %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France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2.9 %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England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58.1 %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England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1.2 %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Netherlands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56.8 %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Netherlands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2.5 %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United States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1.5 %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 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India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51 %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0957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kern="0" dirty="0">
                          <a:effectLst/>
                          <a:latin typeface="+mj-lt"/>
                        </a:rPr>
                        <a:t>  </a:t>
                      </a:r>
                      <a:endParaRPr lang="it-IT" sz="1800" kern="0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kern="0" dirty="0">
                          <a:effectLst/>
                          <a:latin typeface="+mj-lt"/>
                        </a:rPr>
                        <a:t>Billions of Hectares of Land Under Cultivation</a:t>
                      </a:r>
                      <a:endParaRPr lang="it-IT" sz="1800" b="1" kern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5368">
                <a:tc gridSpan="2">
                  <a:txBody>
                    <a:bodyPr/>
                    <a:lstStyle/>
                    <a:p>
                      <a:pPr marL="137160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1500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5560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2005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5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+mn-ea"/>
                        </a:rPr>
                        <a:t>0.8</a:t>
                      </a:r>
                      <a:r>
                        <a:rPr lang="en-GB" sz="1800" baseline="0" dirty="0">
                          <a:effectLst/>
                          <a:latin typeface="+mj-lt"/>
                          <a:ea typeface="+mn-ea"/>
                        </a:rPr>
                        <a:t> billion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aseline="0" dirty="0">
                          <a:effectLst/>
                          <a:latin typeface="+mj-lt"/>
                          <a:ea typeface="+mn-ea"/>
                        </a:rPr>
                        <a:t>4.83 billion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630932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https://ourworldindata.org/yields-and-land-use-in-agriculture</a:t>
            </a:r>
            <a:r>
              <a:rPr lang="en-GB" dirty="0">
                <a:solidFill>
                  <a:srgbClr val="E2D7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9768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b/bb/Siege_of_Florence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59211" cy="482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6021288"/>
            <a:ext cx="6517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1530 Siege of Florence by Giorgio Vasari, 1558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8179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2060"/>
                </a:solidFill>
              </a:rPr>
              <a:t>Town and Country</a:t>
            </a:r>
          </a:p>
        </p:txBody>
      </p:sp>
    </p:spTree>
    <p:extLst>
      <p:ext uri="{BB962C8B-B14F-4D97-AF65-F5344CB8AC3E}">
        <p14:creationId xmlns:p14="http://schemas.microsoft.com/office/powerpoint/2010/main" val="409272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bobmccaughey.com/maritime10/wp-content/uploads/2010/09/Europe150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8020925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823" y="0"/>
            <a:ext cx="8124925" cy="6093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527175" y="6184900"/>
            <a:ext cx="39969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The </a:t>
            </a:r>
            <a:r>
              <a:rPr lang="en-US" sz="2800" b="1" dirty="0" err="1">
                <a:solidFill>
                  <a:srgbClr val="002060"/>
                </a:solidFill>
              </a:rPr>
              <a:t>Arsenale</a:t>
            </a:r>
            <a:r>
              <a:rPr lang="en-US" sz="2800" b="1" dirty="0">
                <a:solidFill>
                  <a:srgbClr val="002060"/>
                </a:solidFill>
              </a:rPr>
              <a:t> in Venice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18864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Trade</a:t>
            </a:r>
          </a:p>
        </p:txBody>
      </p:sp>
    </p:spTree>
    <p:extLst>
      <p:ext uri="{BB962C8B-B14F-4D97-AF65-F5344CB8AC3E}">
        <p14:creationId xmlns:p14="http://schemas.microsoft.com/office/powerpoint/2010/main" val="3334852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www.allempires.com/empires/venice/Commercial-rou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4761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CF24DBE943654BBE7F8F259057BE65" ma:contentTypeVersion="16" ma:contentTypeDescription="Create a new document." ma:contentTypeScope="" ma:versionID="edabdfb66f0fdd9a2ad31352bb27ac69">
  <xsd:schema xmlns:xsd="http://www.w3.org/2001/XMLSchema" xmlns:xs="http://www.w3.org/2001/XMLSchema" xmlns:p="http://schemas.microsoft.com/office/2006/metadata/properties" xmlns:ns3="40edd028-37d4-44bb-b14f-e56c2fbb82aa" xmlns:ns4="a772d336-4fd4-4831-95eb-c4c7bc433b97" targetNamespace="http://schemas.microsoft.com/office/2006/metadata/properties" ma:root="true" ma:fieldsID="8b1b04cd865efde0d23b23ae6b2020d2" ns3:_="" ns4:_="">
    <xsd:import namespace="40edd028-37d4-44bb-b14f-e56c2fbb82aa"/>
    <xsd:import namespace="a772d336-4fd4-4831-95eb-c4c7bc433b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_activity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bjectDetectorVersions" minOccurs="0"/>
                <xsd:element ref="ns4:MediaServiceOCR" minOccurs="0"/>
                <xsd:element ref="ns4:MediaServiceSearchPropertie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edd028-37d4-44bb-b14f-e56c2fbb82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72d336-4fd4-4831-95eb-c4c7bc433b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772d336-4fd4-4831-95eb-c4c7bc433b97" xsi:nil="true"/>
  </documentManagement>
</p:properties>
</file>

<file path=customXml/itemProps1.xml><?xml version="1.0" encoding="utf-8"?>
<ds:datastoreItem xmlns:ds="http://schemas.openxmlformats.org/officeDocument/2006/customXml" ds:itemID="{EAF8FA68-3422-4E84-960E-376E5B7C78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edd028-37d4-44bb-b14f-e56c2fbb82aa"/>
    <ds:schemaRef ds:uri="a772d336-4fd4-4831-95eb-c4c7bc433b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A7BFE5-BF30-4200-A292-ECAFD1FCCC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215FD5-7376-419F-9F62-916C351B7B9F}">
  <ds:schemaRefs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a772d336-4fd4-4831-95eb-c4c7bc433b97"/>
    <ds:schemaRef ds:uri="40edd028-37d4-44bb-b14f-e56c2fbb82aa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4376</TotalTime>
  <Words>379</Words>
  <Application>Microsoft Office PowerPoint</Application>
  <PresentationFormat>On-screen Show (4:3)</PresentationFormat>
  <Paragraphs>110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Constantia</vt:lpstr>
      <vt:lpstr>Times New Roman</vt:lpstr>
      <vt:lpstr>Verdana</vt:lpstr>
      <vt:lpstr>Wingdings 2</vt:lpstr>
      <vt:lpstr>Flow</vt:lpstr>
      <vt:lpstr>EUROPE &amp;  GLOBAL ECONOMIES</vt:lpstr>
      <vt:lpstr>Continuity &amp; Change  in the Global Economy</vt:lpstr>
      <vt:lpstr>The European Economy c. 1500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Mansa Musa, ruler of Mali c. 1312-1337:  Catalan Atlas of Abraham Cresques (1375)</vt:lpstr>
      <vt:lpstr>Changes in the Global Economy, 1500-1750</vt:lpstr>
      <vt:lpstr>Population and Urbanisation</vt:lpstr>
      <vt:lpstr>PowerPoint Presentation</vt:lpstr>
      <vt:lpstr>Manufacture</vt:lpstr>
      <vt:lpstr>Mining and Paper Industries</vt:lpstr>
      <vt:lpstr>PowerPoint Presentation</vt:lpstr>
      <vt:lpstr>PowerPoint Presentation</vt:lpstr>
      <vt:lpstr>PowerPoint Presentation</vt:lpstr>
      <vt:lpstr>PowerPoint Presentation</vt:lpstr>
      <vt:lpstr>Europe and the wider world: ‘divergence’ </vt:lpstr>
      <vt:lpstr>Conclusions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</dc:creator>
  <cp:lastModifiedBy>Roberts, Penny</cp:lastModifiedBy>
  <cp:revision>136</cp:revision>
  <dcterms:created xsi:type="dcterms:W3CDTF">2011-10-24T17:58:56Z</dcterms:created>
  <dcterms:modified xsi:type="dcterms:W3CDTF">2024-11-27T11:58:56Z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0x01010042CF24DBE943654BBE7F8F259057BE65</vt:lpwstr>
  </property>
</Properties>
</file>