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6" r:id="rId5"/>
    <p:sldId id="260" r:id="rId6"/>
    <p:sldId id="261" r:id="rId7"/>
    <p:sldId id="268" r:id="rId8"/>
    <p:sldId id="269" r:id="rId9"/>
    <p:sldId id="270" r:id="rId10"/>
    <p:sldId id="271" r:id="rId11"/>
    <p:sldId id="262" r:id="rId12"/>
    <p:sldId id="263" r:id="rId13"/>
    <p:sldId id="257" r:id="rId14"/>
    <p:sldId id="272" r:id="rId15"/>
    <p:sldId id="273" r:id="rId16"/>
    <p:sldId id="264" r:id="rId17"/>
    <p:sldId id="274" r:id="rId18"/>
    <p:sldId id="265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13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11D2FF-9FC6-4297-8D45-CB9A390075C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E6607F1F-F490-49D3-8CD7-DF43801C9302}">
      <dgm:prSet/>
      <dgm:spPr/>
      <dgm:t>
        <a:bodyPr/>
        <a:lstStyle/>
        <a:p>
          <a:r>
            <a:rPr lang="en-US"/>
            <a:t>Historiography</a:t>
          </a:r>
        </a:p>
      </dgm:t>
    </dgm:pt>
    <dgm:pt modelId="{48994AE0-E342-45F6-9218-6F5451443A17}" type="parTrans" cxnId="{F24D8430-6193-4309-AA84-9B11D099445C}">
      <dgm:prSet/>
      <dgm:spPr/>
      <dgm:t>
        <a:bodyPr/>
        <a:lstStyle/>
        <a:p>
          <a:endParaRPr lang="en-US"/>
        </a:p>
      </dgm:t>
    </dgm:pt>
    <dgm:pt modelId="{2C5CE3A5-9E59-4A15-A6F2-4E7704CCCD48}" type="sibTrans" cxnId="{F24D8430-6193-4309-AA84-9B11D099445C}">
      <dgm:prSet/>
      <dgm:spPr/>
      <dgm:t>
        <a:bodyPr/>
        <a:lstStyle/>
        <a:p>
          <a:endParaRPr lang="en-US"/>
        </a:p>
      </dgm:t>
    </dgm:pt>
    <dgm:pt modelId="{A101073F-1C3E-4856-A513-A461855BB549}">
      <dgm:prSet/>
      <dgm:spPr/>
      <dgm:t>
        <a:bodyPr/>
        <a:lstStyle/>
        <a:p>
          <a:r>
            <a:rPr lang="en-US"/>
            <a:t>Ideologies</a:t>
          </a:r>
        </a:p>
      </dgm:t>
    </dgm:pt>
    <dgm:pt modelId="{EA4B04B4-AEAC-4CB2-B5F2-EDB087EFBC43}" type="parTrans" cxnId="{0CDC7C33-89DD-4ABE-8E7B-638418EC6FDB}">
      <dgm:prSet/>
      <dgm:spPr/>
      <dgm:t>
        <a:bodyPr/>
        <a:lstStyle/>
        <a:p>
          <a:endParaRPr lang="en-US"/>
        </a:p>
      </dgm:t>
    </dgm:pt>
    <dgm:pt modelId="{147B7A62-3E17-4D09-BF25-D361179F581A}" type="sibTrans" cxnId="{0CDC7C33-89DD-4ABE-8E7B-638418EC6FDB}">
      <dgm:prSet/>
      <dgm:spPr/>
      <dgm:t>
        <a:bodyPr/>
        <a:lstStyle/>
        <a:p>
          <a:endParaRPr lang="en-US"/>
        </a:p>
      </dgm:t>
    </dgm:pt>
    <dgm:pt modelId="{630DA5F6-9481-4378-8815-07EA9A3BE33B}">
      <dgm:prSet/>
      <dgm:spPr/>
      <dgm:t>
        <a:bodyPr/>
        <a:lstStyle/>
        <a:p>
          <a:r>
            <a:rPr lang="en-US"/>
            <a:t>Practices</a:t>
          </a:r>
        </a:p>
      </dgm:t>
    </dgm:pt>
    <dgm:pt modelId="{9AA59A96-E1BF-4599-9CB3-CA3315E7B8CD}" type="parTrans" cxnId="{DFE07738-CA32-4D83-8BEF-AA48F54CF1DB}">
      <dgm:prSet/>
      <dgm:spPr/>
      <dgm:t>
        <a:bodyPr/>
        <a:lstStyle/>
        <a:p>
          <a:endParaRPr lang="en-US"/>
        </a:p>
      </dgm:t>
    </dgm:pt>
    <dgm:pt modelId="{4F8E1852-EC9A-4A1E-8AF1-4018DE71187D}" type="sibTrans" cxnId="{DFE07738-CA32-4D83-8BEF-AA48F54CF1DB}">
      <dgm:prSet/>
      <dgm:spPr/>
      <dgm:t>
        <a:bodyPr/>
        <a:lstStyle/>
        <a:p>
          <a:endParaRPr lang="en-US"/>
        </a:p>
      </dgm:t>
    </dgm:pt>
    <dgm:pt modelId="{68274F31-CBA3-4593-BDA0-7A696C0E1A81}">
      <dgm:prSet/>
      <dgm:spPr/>
      <dgm:t>
        <a:bodyPr/>
        <a:lstStyle/>
        <a:p>
          <a:r>
            <a:rPr lang="en-US"/>
            <a:t>Protest</a:t>
          </a:r>
        </a:p>
      </dgm:t>
    </dgm:pt>
    <dgm:pt modelId="{CDBC9B97-9444-450F-805B-A0991BE6EE44}" type="parTrans" cxnId="{3A15EABE-8BD5-48DC-80D0-66F759B5A84A}">
      <dgm:prSet/>
      <dgm:spPr/>
      <dgm:t>
        <a:bodyPr/>
        <a:lstStyle/>
        <a:p>
          <a:endParaRPr lang="en-US"/>
        </a:p>
      </dgm:t>
    </dgm:pt>
    <dgm:pt modelId="{6506B2C9-1D22-45BF-9513-53E436E94607}" type="sibTrans" cxnId="{3A15EABE-8BD5-48DC-80D0-66F759B5A84A}">
      <dgm:prSet/>
      <dgm:spPr/>
      <dgm:t>
        <a:bodyPr/>
        <a:lstStyle/>
        <a:p>
          <a:endParaRPr lang="en-US"/>
        </a:p>
      </dgm:t>
    </dgm:pt>
    <dgm:pt modelId="{F8941052-25CF-4BEB-AD5B-AC39B0557210}" type="pres">
      <dgm:prSet presAssocID="{5811D2FF-9FC6-4297-8D45-CB9A390075C7}" presName="root" presStyleCnt="0">
        <dgm:presLayoutVars>
          <dgm:dir/>
          <dgm:resizeHandles val="exact"/>
        </dgm:presLayoutVars>
      </dgm:prSet>
      <dgm:spPr/>
    </dgm:pt>
    <dgm:pt modelId="{2751CD06-586E-4033-B74D-A834E3BF6208}" type="pres">
      <dgm:prSet presAssocID="{E6607F1F-F490-49D3-8CD7-DF43801C9302}" presName="compNode" presStyleCnt="0"/>
      <dgm:spPr/>
    </dgm:pt>
    <dgm:pt modelId="{50575A2D-EFB9-4C94-8230-C08DD53BDC92}" type="pres">
      <dgm:prSet presAssocID="{E6607F1F-F490-49D3-8CD7-DF43801C9302}" presName="bgRect" presStyleLbl="bgShp" presStyleIdx="0" presStyleCnt="4"/>
      <dgm:spPr/>
    </dgm:pt>
    <dgm:pt modelId="{50098D9F-FE34-433C-90FB-D0465CFCE3C3}" type="pres">
      <dgm:prSet presAssocID="{E6607F1F-F490-49D3-8CD7-DF43801C930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p compass"/>
        </a:ext>
      </dgm:extLst>
    </dgm:pt>
    <dgm:pt modelId="{4CE73385-0D61-4006-A5F6-8FEE1D83D1BF}" type="pres">
      <dgm:prSet presAssocID="{E6607F1F-F490-49D3-8CD7-DF43801C9302}" presName="spaceRect" presStyleCnt="0"/>
      <dgm:spPr/>
    </dgm:pt>
    <dgm:pt modelId="{9E83D32B-BCE4-4831-8726-DF8BA7E4B5F8}" type="pres">
      <dgm:prSet presAssocID="{E6607F1F-F490-49D3-8CD7-DF43801C9302}" presName="parTx" presStyleLbl="revTx" presStyleIdx="0" presStyleCnt="4">
        <dgm:presLayoutVars>
          <dgm:chMax val="0"/>
          <dgm:chPref val="0"/>
        </dgm:presLayoutVars>
      </dgm:prSet>
      <dgm:spPr/>
    </dgm:pt>
    <dgm:pt modelId="{CF743966-F6E2-49E3-B1CC-36F2B4DAA1F3}" type="pres">
      <dgm:prSet presAssocID="{2C5CE3A5-9E59-4A15-A6F2-4E7704CCCD48}" presName="sibTrans" presStyleCnt="0"/>
      <dgm:spPr/>
    </dgm:pt>
    <dgm:pt modelId="{2D90BB68-C741-4B4B-B88A-A852450DBD6C}" type="pres">
      <dgm:prSet presAssocID="{A101073F-1C3E-4856-A513-A461855BB549}" presName="compNode" presStyleCnt="0"/>
      <dgm:spPr/>
    </dgm:pt>
    <dgm:pt modelId="{D37CA801-6B8B-4C6F-876C-3C34C271F28D}" type="pres">
      <dgm:prSet presAssocID="{A101073F-1C3E-4856-A513-A461855BB549}" presName="bgRect" presStyleLbl="bgShp" presStyleIdx="1" presStyleCnt="4"/>
      <dgm:spPr/>
    </dgm:pt>
    <dgm:pt modelId="{8DBA653D-89A9-4AA2-A16A-256A867BF245}" type="pres">
      <dgm:prSet presAssocID="{A101073F-1C3E-4856-A513-A461855BB54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14EDA899-9BC5-483D-ADAD-DF7649A862DF}" type="pres">
      <dgm:prSet presAssocID="{A101073F-1C3E-4856-A513-A461855BB549}" presName="spaceRect" presStyleCnt="0"/>
      <dgm:spPr/>
    </dgm:pt>
    <dgm:pt modelId="{034E66FD-BF54-4B52-9422-FBAD7C574431}" type="pres">
      <dgm:prSet presAssocID="{A101073F-1C3E-4856-A513-A461855BB549}" presName="parTx" presStyleLbl="revTx" presStyleIdx="1" presStyleCnt="4">
        <dgm:presLayoutVars>
          <dgm:chMax val="0"/>
          <dgm:chPref val="0"/>
        </dgm:presLayoutVars>
      </dgm:prSet>
      <dgm:spPr/>
    </dgm:pt>
    <dgm:pt modelId="{A139085F-28EE-4937-8452-043FA4BF075B}" type="pres">
      <dgm:prSet presAssocID="{147B7A62-3E17-4D09-BF25-D361179F581A}" presName="sibTrans" presStyleCnt="0"/>
      <dgm:spPr/>
    </dgm:pt>
    <dgm:pt modelId="{540269F0-619A-46B5-9146-D8687AD489E5}" type="pres">
      <dgm:prSet presAssocID="{630DA5F6-9481-4378-8815-07EA9A3BE33B}" presName="compNode" presStyleCnt="0"/>
      <dgm:spPr/>
    </dgm:pt>
    <dgm:pt modelId="{F2731EA5-29A7-46A1-8B65-E285BFBCC624}" type="pres">
      <dgm:prSet presAssocID="{630DA5F6-9481-4378-8815-07EA9A3BE33B}" presName="bgRect" presStyleLbl="bgShp" presStyleIdx="2" presStyleCnt="4"/>
      <dgm:spPr/>
    </dgm:pt>
    <dgm:pt modelId="{DAA880EB-AA2C-42EA-80A5-462997138B98}" type="pres">
      <dgm:prSet presAssocID="{630DA5F6-9481-4378-8815-07EA9A3BE33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74B102EC-E496-4DFB-B6C8-85A90B83F5D1}" type="pres">
      <dgm:prSet presAssocID="{630DA5F6-9481-4378-8815-07EA9A3BE33B}" presName="spaceRect" presStyleCnt="0"/>
      <dgm:spPr/>
    </dgm:pt>
    <dgm:pt modelId="{E8D94156-9E04-473B-BA70-1151BFFA3037}" type="pres">
      <dgm:prSet presAssocID="{630DA5F6-9481-4378-8815-07EA9A3BE33B}" presName="parTx" presStyleLbl="revTx" presStyleIdx="2" presStyleCnt="4">
        <dgm:presLayoutVars>
          <dgm:chMax val="0"/>
          <dgm:chPref val="0"/>
        </dgm:presLayoutVars>
      </dgm:prSet>
      <dgm:spPr/>
    </dgm:pt>
    <dgm:pt modelId="{B4B81C09-0FD7-4563-A3E8-882FD66D986C}" type="pres">
      <dgm:prSet presAssocID="{4F8E1852-EC9A-4A1E-8AF1-4018DE71187D}" presName="sibTrans" presStyleCnt="0"/>
      <dgm:spPr/>
    </dgm:pt>
    <dgm:pt modelId="{DA2D4903-5C81-43A5-A2B6-2713B9C3AADF}" type="pres">
      <dgm:prSet presAssocID="{68274F31-CBA3-4593-BDA0-7A696C0E1A81}" presName="compNode" presStyleCnt="0"/>
      <dgm:spPr/>
    </dgm:pt>
    <dgm:pt modelId="{5E464BC2-A08C-45EA-B408-12D25BA068C3}" type="pres">
      <dgm:prSet presAssocID="{68274F31-CBA3-4593-BDA0-7A696C0E1A81}" presName="bgRect" presStyleLbl="bgShp" presStyleIdx="3" presStyleCnt="4"/>
      <dgm:spPr/>
    </dgm:pt>
    <dgm:pt modelId="{60BA87DC-AA03-4088-956D-E26558054AE7}" type="pres">
      <dgm:prSet presAssocID="{68274F31-CBA3-4593-BDA0-7A696C0E1A8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C803B31E-5E93-4D28-89B9-DF89E07B84D2}" type="pres">
      <dgm:prSet presAssocID="{68274F31-CBA3-4593-BDA0-7A696C0E1A81}" presName="spaceRect" presStyleCnt="0"/>
      <dgm:spPr/>
    </dgm:pt>
    <dgm:pt modelId="{F2FA8DD2-C9B0-42FF-A6B0-915BADB084B7}" type="pres">
      <dgm:prSet presAssocID="{68274F31-CBA3-4593-BDA0-7A696C0E1A8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24D8430-6193-4309-AA84-9B11D099445C}" srcId="{5811D2FF-9FC6-4297-8D45-CB9A390075C7}" destId="{E6607F1F-F490-49D3-8CD7-DF43801C9302}" srcOrd="0" destOrd="0" parTransId="{48994AE0-E342-45F6-9218-6F5451443A17}" sibTransId="{2C5CE3A5-9E59-4A15-A6F2-4E7704CCCD48}"/>
    <dgm:cxn modelId="{0CDC7C33-89DD-4ABE-8E7B-638418EC6FDB}" srcId="{5811D2FF-9FC6-4297-8D45-CB9A390075C7}" destId="{A101073F-1C3E-4856-A513-A461855BB549}" srcOrd="1" destOrd="0" parTransId="{EA4B04B4-AEAC-4CB2-B5F2-EDB087EFBC43}" sibTransId="{147B7A62-3E17-4D09-BF25-D361179F581A}"/>
    <dgm:cxn modelId="{DFE07738-CA32-4D83-8BEF-AA48F54CF1DB}" srcId="{5811D2FF-9FC6-4297-8D45-CB9A390075C7}" destId="{630DA5F6-9481-4378-8815-07EA9A3BE33B}" srcOrd="2" destOrd="0" parTransId="{9AA59A96-E1BF-4599-9CB3-CA3315E7B8CD}" sibTransId="{4F8E1852-EC9A-4A1E-8AF1-4018DE71187D}"/>
    <dgm:cxn modelId="{16506F82-F27E-49DB-A38C-DDA8C0188FD5}" type="presOf" srcId="{630DA5F6-9481-4378-8815-07EA9A3BE33B}" destId="{E8D94156-9E04-473B-BA70-1151BFFA3037}" srcOrd="0" destOrd="0" presId="urn:microsoft.com/office/officeart/2018/2/layout/IconVerticalSolidList"/>
    <dgm:cxn modelId="{B4B717B3-6667-400D-A16B-A9F4BD173E53}" type="presOf" srcId="{5811D2FF-9FC6-4297-8D45-CB9A390075C7}" destId="{F8941052-25CF-4BEB-AD5B-AC39B0557210}" srcOrd="0" destOrd="0" presId="urn:microsoft.com/office/officeart/2018/2/layout/IconVerticalSolidList"/>
    <dgm:cxn modelId="{3A15EABE-8BD5-48DC-80D0-66F759B5A84A}" srcId="{5811D2FF-9FC6-4297-8D45-CB9A390075C7}" destId="{68274F31-CBA3-4593-BDA0-7A696C0E1A81}" srcOrd="3" destOrd="0" parTransId="{CDBC9B97-9444-450F-805B-A0991BE6EE44}" sibTransId="{6506B2C9-1D22-45BF-9513-53E436E94607}"/>
    <dgm:cxn modelId="{39D4A6CC-006F-4AFE-839B-6B5DFD001D6D}" type="presOf" srcId="{A101073F-1C3E-4856-A513-A461855BB549}" destId="{034E66FD-BF54-4B52-9422-FBAD7C574431}" srcOrd="0" destOrd="0" presId="urn:microsoft.com/office/officeart/2018/2/layout/IconVerticalSolidList"/>
    <dgm:cxn modelId="{B4D389CE-870C-4708-BE83-D4F66B20BD12}" type="presOf" srcId="{E6607F1F-F490-49D3-8CD7-DF43801C9302}" destId="{9E83D32B-BCE4-4831-8726-DF8BA7E4B5F8}" srcOrd="0" destOrd="0" presId="urn:microsoft.com/office/officeart/2018/2/layout/IconVerticalSolidList"/>
    <dgm:cxn modelId="{0ACBC4F9-6CBA-43B5-8F9B-ABACF594F98D}" type="presOf" srcId="{68274F31-CBA3-4593-BDA0-7A696C0E1A81}" destId="{F2FA8DD2-C9B0-42FF-A6B0-915BADB084B7}" srcOrd="0" destOrd="0" presId="urn:microsoft.com/office/officeart/2018/2/layout/IconVerticalSolidList"/>
    <dgm:cxn modelId="{0A40A256-AB63-4F43-9541-E6D392E82B5E}" type="presParOf" srcId="{F8941052-25CF-4BEB-AD5B-AC39B0557210}" destId="{2751CD06-586E-4033-B74D-A834E3BF6208}" srcOrd="0" destOrd="0" presId="urn:microsoft.com/office/officeart/2018/2/layout/IconVerticalSolidList"/>
    <dgm:cxn modelId="{B07856BA-A566-461A-A060-55AE75DB22CF}" type="presParOf" srcId="{2751CD06-586E-4033-B74D-A834E3BF6208}" destId="{50575A2D-EFB9-4C94-8230-C08DD53BDC92}" srcOrd="0" destOrd="0" presId="urn:microsoft.com/office/officeart/2018/2/layout/IconVerticalSolidList"/>
    <dgm:cxn modelId="{1A9995F7-7812-4D58-84E7-604494CA53CD}" type="presParOf" srcId="{2751CD06-586E-4033-B74D-A834E3BF6208}" destId="{50098D9F-FE34-433C-90FB-D0465CFCE3C3}" srcOrd="1" destOrd="0" presId="urn:microsoft.com/office/officeart/2018/2/layout/IconVerticalSolidList"/>
    <dgm:cxn modelId="{2C59B7CA-8619-4CA5-A954-1D163B2C2E34}" type="presParOf" srcId="{2751CD06-586E-4033-B74D-A834E3BF6208}" destId="{4CE73385-0D61-4006-A5F6-8FEE1D83D1BF}" srcOrd="2" destOrd="0" presId="urn:microsoft.com/office/officeart/2018/2/layout/IconVerticalSolidList"/>
    <dgm:cxn modelId="{F0B49C93-782F-4E59-A6BC-1B4791D8F26F}" type="presParOf" srcId="{2751CD06-586E-4033-B74D-A834E3BF6208}" destId="{9E83D32B-BCE4-4831-8726-DF8BA7E4B5F8}" srcOrd="3" destOrd="0" presId="urn:microsoft.com/office/officeart/2018/2/layout/IconVerticalSolidList"/>
    <dgm:cxn modelId="{7DCA8872-B759-42C5-91F3-AB1DA91EE494}" type="presParOf" srcId="{F8941052-25CF-4BEB-AD5B-AC39B0557210}" destId="{CF743966-F6E2-49E3-B1CC-36F2B4DAA1F3}" srcOrd="1" destOrd="0" presId="urn:microsoft.com/office/officeart/2018/2/layout/IconVerticalSolidList"/>
    <dgm:cxn modelId="{090098B0-6B7B-4896-A59B-AAC421CDA393}" type="presParOf" srcId="{F8941052-25CF-4BEB-AD5B-AC39B0557210}" destId="{2D90BB68-C741-4B4B-B88A-A852450DBD6C}" srcOrd="2" destOrd="0" presId="urn:microsoft.com/office/officeart/2018/2/layout/IconVerticalSolidList"/>
    <dgm:cxn modelId="{3019EFE3-1C63-4490-818C-2598EB6E0F49}" type="presParOf" srcId="{2D90BB68-C741-4B4B-B88A-A852450DBD6C}" destId="{D37CA801-6B8B-4C6F-876C-3C34C271F28D}" srcOrd="0" destOrd="0" presId="urn:microsoft.com/office/officeart/2018/2/layout/IconVerticalSolidList"/>
    <dgm:cxn modelId="{60ABFD5E-63E2-46FB-96CB-1C2E988B97CA}" type="presParOf" srcId="{2D90BB68-C741-4B4B-B88A-A852450DBD6C}" destId="{8DBA653D-89A9-4AA2-A16A-256A867BF245}" srcOrd="1" destOrd="0" presId="urn:microsoft.com/office/officeart/2018/2/layout/IconVerticalSolidList"/>
    <dgm:cxn modelId="{E36F7EE6-9405-44B7-B286-C3A8FC09F002}" type="presParOf" srcId="{2D90BB68-C741-4B4B-B88A-A852450DBD6C}" destId="{14EDA899-9BC5-483D-ADAD-DF7649A862DF}" srcOrd="2" destOrd="0" presId="urn:microsoft.com/office/officeart/2018/2/layout/IconVerticalSolidList"/>
    <dgm:cxn modelId="{3EAC7AF3-C61B-4DE7-A203-D7FF18EF7AA0}" type="presParOf" srcId="{2D90BB68-C741-4B4B-B88A-A852450DBD6C}" destId="{034E66FD-BF54-4B52-9422-FBAD7C574431}" srcOrd="3" destOrd="0" presId="urn:microsoft.com/office/officeart/2018/2/layout/IconVerticalSolidList"/>
    <dgm:cxn modelId="{326A7668-9F89-4534-ADF6-233BB62EF0DC}" type="presParOf" srcId="{F8941052-25CF-4BEB-AD5B-AC39B0557210}" destId="{A139085F-28EE-4937-8452-043FA4BF075B}" srcOrd="3" destOrd="0" presId="urn:microsoft.com/office/officeart/2018/2/layout/IconVerticalSolidList"/>
    <dgm:cxn modelId="{AABB66F5-B136-4C24-9189-170A5FD81D1C}" type="presParOf" srcId="{F8941052-25CF-4BEB-AD5B-AC39B0557210}" destId="{540269F0-619A-46B5-9146-D8687AD489E5}" srcOrd="4" destOrd="0" presId="urn:microsoft.com/office/officeart/2018/2/layout/IconVerticalSolidList"/>
    <dgm:cxn modelId="{E83B4AA9-D2FD-45AC-BD94-835D388CADE2}" type="presParOf" srcId="{540269F0-619A-46B5-9146-D8687AD489E5}" destId="{F2731EA5-29A7-46A1-8B65-E285BFBCC624}" srcOrd="0" destOrd="0" presId="urn:microsoft.com/office/officeart/2018/2/layout/IconVerticalSolidList"/>
    <dgm:cxn modelId="{1FB9AE7B-3E4F-4795-8515-2E9DD58FE4C1}" type="presParOf" srcId="{540269F0-619A-46B5-9146-D8687AD489E5}" destId="{DAA880EB-AA2C-42EA-80A5-462997138B98}" srcOrd="1" destOrd="0" presId="urn:microsoft.com/office/officeart/2018/2/layout/IconVerticalSolidList"/>
    <dgm:cxn modelId="{521FB49D-2DE2-4ABC-982E-63890C6D9F9B}" type="presParOf" srcId="{540269F0-619A-46B5-9146-D8687AD489E5}" destId="{74B102EC-E496-4DFB-B6C8-85A90B83F5D1}" srcOrd="2" destOrd="0" presId="urn:microsoft.com/office/officeart/2018/2/layout/IconVerticalSolidList"/>
    <dgm:cxn modelId="{21D2A43B-1BF6-40DB-85C5-41CD185F75F0}" type="presParOf" srcId="{540269F0-619A-46B5-9146-D8687AD489E5}" destId="{E8D94156-9E04-473B-BA70-1151BFFA3037}" srcOrd="3" destOrd="0" presId="urn:microsoft.com/office/officeart/2018/2/layout/IconVerticalSolidList"/>
    <dgm:cxn modelId="{FC89BA88-04E5-4F27-B275-4750C640EB0D}" type="presParOf" srcId="{F8941052-25CF-4BEB-AD5B-AC39B0557210}" destId="{B4B81C09-0FD7-4563-A3E8-882FD66D986C}" srcOrd="5" destOrd="0" presId="urn:microsoft.com/office/officeart/2018/2/layout/IconVerticalSolidList"/>
    <dgm:cxn modelId="{3990A441-E09A-481E-86D4-0184D6325BDD}" type="presParOf" srcId="{F8941052-25CF-4BEB-AD5B-AC39B0557210}" destId="{DA2D4903-5C81-43A5-A2B6-2713B9C3AADF}" srcOrd="6" destOrd="0" presId="urn:microsoft.com/office/officeart/2018/2/layout/IconVerticalSolidList"/>
    <dgm:cxn modelId="{5B5ED005-6454-4D13-92CA-CA48F51F2D23}" type="presParOf" srcId="{DA2D4903-5C81-43A5-A2B6-2713B9C3AADF}" destId="{5E464BC2-A08C-45EA-B408-12D25BA068C3}" srcOrd="0" destOrd="0" presId="urn:microsoft.com/office/officeart/2018/2/layout/IconVerticalSolidList"/>
    <dgm:cxn modelId="{93528B11-0C86-4827-83DC-00D61434755D}" type="presParOf" srcId="{DA2D4903-5C81-43A5-A2B6-2713B9C3AADF}" destId="{60BA87DC-AA03-4088-956D-E26558054AE7}" srcOrd="1" destOrd="0" presId="urn:microsoft.com/office/officeart/2018/2/layout/IconVerticalSolidList"/>
    <dgm:cxn modelId="{043025C0-8B54-4673-A81E-5C0209FB4037}" type="presParOf" srcId="{DA2D4903-5C81-43A5-A2B6-2713B9C3AADF}" destId="{C803B31E-5E93-4D28-89B9-DF89E07B84D2}" srcOrd="2" destOrd="0" presId="urn:microsoft.com/office/officeart/2018/2/layout/IconVerticalSolidList"/>
    <dgm:cxn modelId="{BF1246B5-F977-4AEA-BCCE-9D66DF2825E3}" type="presParOf" srcId="{DA2D4903-5C81-43A5-A2B6-2713B9C3AADF}" destId="{F2FA8DD2-C9B0-42FF-A6B0-915BADB084B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575A2D-EFB9-4C94-8230-C08DD53BDC92}">
      <dsp:nvSpPr>
        <dsp:cNvPr id="0" name=""/>
        <dsp:cNvSpPr/>
      </dsp:nvSpPr>
      <dsp:spPr>
        <a:xfrm>
          <a:off x="0" y="2288"/>
          <a:ext cx="6364224" cy="115984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098D9F-FE34-433C-90FB-D0465CFCE3C3}">
      <dsp:nvSpPr>
        <dsp:cNvPr id="0" name=""/>
        <dsp:cNvSpPr/>
      </dsp:nvSpPr>
      <dsp:spPr>
        <a:xfrm>
          <a:off x="350852" y="263253"/>
          <a:ext cx="637913" cy="63791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83D32B-BCE4-4831-8726-DF8BA7E4B5F8}">
      <dsp:nvSpPr>
        <dsp:cNvPr id="0" name=""/>
        <dsp:cNvSpPr/>
      </dsp:nvSpPr>
      <dsp:spPr>
        <a:xfrm>
          <a:off x="1339618" y="2288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Historiography</a:t>
          </a:r>
        </a:p>
      </dsp:txBody>
      <dsp:txXfrm>
        <a:off x="1339618" y="2288"/>
        <a:ext cx="5024605" cy="1159843"/>
      </dsp:txXfrm>
    </dsp:sp>
    <dsp:sp modelId="{D37CA801-6B8B-4C6F-876C-3C34C271F28D}">
      <dsp:nvSpPr>
        <dsp:cNvPr id="0" name=""/>
        <dsp:cNvSpPr/>
      </dsp:nvSpPr>
      <dsp:spPr>
        <a:xfrm>
          <a:off x="0" y="1452092"/>
          <a:ext cx="6364224" cy="115984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BA653D-89A9-4AA2-A16A-256A867BF245}">
      <dsp:nvSpPr>
        <dsp:cNvPr id="0" name=""/>
        <dsp:cNvSpPr/>
      </dsp:nvSpPr>
      <dsp:spPr>
        <a:xfrm>
          <a:off x="350852" y="1713057"/>
          <a:ext cx="637913" cy="63791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4E66FD-BF54-4B52-9422-FBAD7C574431}">
      <dsp:nvSpPr>
        <dsp:cNvPr id="0" name=""/>
        <dsp:cNvSpPr/>
      </dsp:nvSpPr>
      <dsp:spPr>
        <a:xfrm>
          <a:off x="1339618" y="1452092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Ideologies</a:t>
          </a:r>
        </a:p>
      </dsp:txBody>
      <dsp:txXfrm>
        <a:off x="1339618" y="1452092"/>
        <a:ext cx="5024605" cy="1159843"/>
      </dsp:txXfrm>
    </dsp:sp>
    <dsp:sp modelId="{F2731EA5-29A7-46A1-8B65-E285BFBCC624}">
      <dsp:nvSpPr>
        <dsp:cNvPr id="0" name=""/>
        <dsp:cNvSpPr/>
      </dsp:nvSpPr>
      <dsp:spPr>
        <a:xfrm>
          <a:off x="0" y="2901896"/>
          <a:ext cx="6364224" cy="115984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880EB-AA2C-42EA-80A5-462997138B98}">
      <dsp:nvSpPr>
        <dsp:cNvPr id="0" name=""/>
        <dsp:cNvSpPr/>
      </dsp:nvSpPr>
      <dsp:spPr>
        <a:xfrm>
          <a:off x="350852" y="3162861"/>
          <a:ext cx="637913" cy="63791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D94156-9E04-473B-BA70-1151BFFA3037}">
      <dsp:nvSpPr>
        <dsp:cNvPr id="0" name=""/>
        <dsp:cNvSpPr/>
      </dsp:nvSpPr>
      <dsp:spPr>
        <a:xfrm>
          <a:off x="1339618" y="2901896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Practices</a:t>
          </a:r>
        </a:p>
      </dsp:txBody>
      <dsp:txXfrm>
        <a:off x="1339618" y="2901896"/>
        <a:ext cx="5024605" cy="1159843"/>
      </dsp:txXfrm>
    </dsp:sp>
    <dsp:sp modelId="{5E464BC2-A08C-45EA-B408-12D25BA068C3}">
      <dsp:nvSpPr>
        <dsp:cNvPr id="0" name=""/>
        <dsp:cNvSpPr/>
      </dsp:nvSpPr>
      <dsp:spPr>
        <a:xfrm>
          <a:off x="0" y="4351700"/>
          <a:ext cx="6364224" cy="115984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BA87DC-AA03-4088-956D-E26558054AE7}">
      <dsp:nvSpPr>
        <dsp:cNvPr id="0" name=""/>
        <dsp:cNvSpPr/>
      </dsp:nvSpPr>
      <dsp:spPr>
        <a:xfrm>
          <a:off x="350852" y="4612665"/>
          <a:ext cx="637913" cy="63791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A8DD2-C9B0-42FF-A6B0-915BADB084B7}">
      <dsp:nvSpPr>
        <dsp:cNvPr id="0" name=""/>
        <dsp:cNvSpPr/>
      </dsp:nvSpPr>
      <dsp:spPr>
        <a:xfrm>
          <a:off x="1339618" y="4351700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Protest</a:t>
          </a:r>
        </a:p>
      </dsp:txBody>
      <dsp:txXfrm>
        <a:off x="1339618" y="4351700"/>
        <a:ext cx="5024605" cy="11598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62175-90A1-172F-B151-A33762EE7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7F1C89-E795-B0F5-1069-C8DD0C819E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EC09C-C7D9-0A94-F1EE-DC043FAC6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626CC-6411-7CF2-4B0D-D187F15C5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D2EC6-BEF4-EC99-5D89-4B5B2E8FE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32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0B626-E13C-4DF3-28C5-B439A8BDB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371D51-AE4C-633C-1526-B63250198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15DF2-1868-0454-F10A-B17B5E8CE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AAF7B-16A4-01F4-DC46-1BCEFF857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EDCDC-C655-E154-F683-BB8812D54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91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61993A-E1D7-C36D-4CCB-BAE437AE71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EDDAA5-007D-F8FD-A309-F6F3909B8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54BE0-4C0A-6D60-3DE5-DD535C698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85C2A-1A61-790A-AD3F-1FC6CE1C8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6C7E9-D48D-F5E2-B2D4-1E82DE3BB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76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FBC74-A9F7-ACC2-BBB1-BBB1CFA18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48FFE-954E-9BC8-2157-CBD98A2CA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895D0-C389-6004-539F-42692C4B7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EADBC-640B-149A-5316-C1A80DC48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F30B8-0E30-C3F4-0D31-F87680CBD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EF7D-DDC4-F336-9C94-7A880391C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E5E9E9-EF17-4AA8-DCE9-5BFB08DA9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F648D-43B6-7091-8961-691584F24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883EC-A4B3-83E2-6EA5-EFF8F7E48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DCAFA-E72A-2AFF-4C7E-7E40FCB68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D9398-B69C-0708-DADD-F3E4FBA00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59F8E-1DC6-ED70-F0D6-21E6BED884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6BCE9D-6615-02CE-5BB2-6C72B53DD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10A1E-27DB-464E-3066-5A8D81464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A79B4-39E9-EB3E-3EFF-0DBD70AFA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485D6E-A6A3-448A-0F42-0AA8B25BD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98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437D5-6619-5AFE-C732-DBDB907A4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3DB49-49BB-B908-B876-D4C18DDA6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F33E4F-3BB5-8D8B-CEBA-F6E430D48B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D8C87-7A4F-0580-B8FD-F2070F7E66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11DDB3-657E-CB75-514A-431401D41B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260AF1-4043-F5DB-DB28-4BB49FAE0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DF5C2E-EC3D-DCD1-74BA-32440F2E9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FF7C8C-373D-00B0-9C58-6E032E48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5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0D6E9-D5D1-4AEB-1C54-A65506A5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A7AA46-698E-66BE-B6B7-D73157E5A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E37A5-E559-B5D9-11A6-49F83EE6B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CE1103-E40C-EE13-F59F-406A093E3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64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8D6888-B068-ACDE-5BA3-0175C7BE7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43BF39-866E-3E33-CCDE-3795D753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359830-0F73-712C-8343-C2BEA3E5D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28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A30D9-4D8D-555A-1007-25B720EA1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BD75A-30B8-A6C2-80CA-365E95286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8D573D-C53F-F603-889B-BE450F8CD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2EABF-EB72-B8D3-0BED-86EE41E3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3B7F30-E03B-A462-E98D-BF0DBD5CF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583E41-CEA6-EE40-9172-04D3ED57F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FF10D-4452-720A-46F8-FA85B753C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842572-1B1D-0ABB-3203-26131BFEA9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6754A-9EA7-3745-FFFD-0FA04B9113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DC6CE-B042-DBA6-BE7D-AC66759E6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DCEF33-E44E-D854-E3B5-B3692EB48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833D46-781C-0638-0C84-3915C7BA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8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2CF8A-120A-B698-A04C-58D7999BF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92C8A9-277A-ACF7-4ED4-55FFD655F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6A96C-53C8-A78E-D6D7-0A262DDD66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8976BB-625A-9B4C-A0F4-DFBBF4265A7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306B1-B278-2EB6-7DFD-1DAF2D9223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284B9-2523-2171-4C07-9780146A48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C75E71-1257-AC45-B365-796C52E4D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0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Natalie.Hanley-Smith@warwick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londonlives.org/static/CityLocalGovernment.js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D9D36D6-2AC5-46A1-A849-4C82D5264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0586F6-1836-4362-2C26-866253177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4955" y="552182"/>
            <a:ext cx="5998840" cy="3343135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/>
              <a:t>Popular Politics and Protest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E9C87C-BA57-8622-7249-4C6AABE1D7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54955" y="4067032"/>
            <a:ext cx="5998840" cy="2067068"/>
          </a:xfrm>
          <a:noFill/>
        </p:spPr>
        <p:txBody>
          <a:bodyPr>
            <a:normAutofit/>
          </a:bodyPr>
          <a:lstStyle/>
          <a:p>
            <a:pPr algn="l"/>
            <a:r>
              <a:rPr lang="en-US"/>
              <a:t>HI113 Europe in the Making </a:t>
            </a:r>
          </a:p>
          <a:p>
            <a:pPr algn="l"/>
            <a:r>
              <a:rPr lang="en-US"/>
              <a:t>Dr Natalie Hanley-Smith</a:t>
            </a:r>
          </a:p>
          <a:p>
            <a:pPr algn="l"/>
            <a:r>
              <a:rPr lang="en-US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Natalie.Hanley-Smith@warwick.ac.uk</a:t>
            </a:r>
            <a:endParaRPr lang="en-US"/>
          </a:p>
          <a:p>
            <a:pPr algn="l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08E7D9-D528-F9CB-25E8-B172A9CC32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04"/>
          <a:stretch/>
        </p:blipFill>
        <p:spPr>
          <a:xfrm>
            <a:off x="20" y="10"/>
            <a:ext cx="499298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395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AC6597-9803-B4CA-EB1B-4478DF88B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Forms of Protest 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9BFEC-6248-51A3-D9D9-9E544AD5A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 lnSpcReduction="10000"/>
          </a:bodyPr>
          <a:lstStyle/>
          <a:p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</a:t>
            </a:r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udiences</a:t>
            </a:r>
          </a:p>
          <a:p>
            <a:endParaRPr lang="en-GB" sz="2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Petitions </a:t>
            </a:r>
          </a:p>
          <a:p>
            <a:endParaRPr lang="en-GB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Riots </a:t>
            </a:r>
          </a:p>
          <a:p>
            <a:endParaRPr lang="en-GB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Rebellions</a:t>
            </a:r>
          </a:p>
          <a:p>
            <a:endParaRPr lang="en-GB" sz="2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</a:t>
            </a:r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evolutions </a:t>
            </a:r>
          </a:p>
          <a:p>
            <a:endParaRPr lang="en-GB" sz="2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Aims, processes, ideologies, and customs. </a:t>
            </a:r>
          </a:p>
          <a:p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431503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0" name="Rectangle 2059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DE4725-9CD0-CF61-B4D0-9240E806C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/>
              <a:t>An Audience</a:t>
            </a:r>
          </a:p>
        </p:txBody>
      </p:sp>
      <p:sp>
        <p:nvSpPr>
          <p:cNvPr id="2062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CD1D573-C1A7-9B64-6A5B-5A0E8B6F5B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968" r="-529" b="32945"/>
          <a:stretch/>
        </p:blipFill>
        <p:spPr>
          <a:xfrm>
            <a:off x="1317443" y="2642616"/>
            <a:ext cx="3619609" cy="3605784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A7457A2-05F0-B09E-A9D8-991E7064F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0743" y="2642616"/>
            <a:ext cx="5401922" cy="360578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235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C0C4A6-9C12-2A0C-C79B-C4164FEDD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Petitions 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E0EF34-374C-38F7-8DBF-1B23C416C1E2}"/>
              </a:ext>
            </a:extLst>
          </p:cNvPr>
          <p:cNvSpPr txBox="1"/>
          <p:nvPr/>
        </p:nvSpPr>
        <p:spPr>
          <a:xfrm>
            <a:off x="640080" y="2872899"/>
            <a:ext cx="4478185" cy="332066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600" u="sng" dirty="0">
              <a:effectLst/>
              <a:hlinkClick r:id="rId2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200" dirty="0"/>
              <a:t>Clemency, redress, solutions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4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4200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Power of Petitioning in 17</a:t>
            </a:r>
            <a:r>
              <a:rPr lang="en-GB" sz="4200" i="1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4200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century England</a:t>
            </a:r>
            <a:endParaRPr lang="en-US" sz="4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>
              <a:effectLst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>
              <a:hlinkClick r:id="rId2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u="sng" dirty="0">
              <a:effectLst/>
              <a:hlinkClick r:id="rId2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u="sng" dirty="0">
              <a:hlinkClick r:id="rId2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u="sng" dirty="0">
              <a:effectLst/>
              <a:hlinkClick r:id="rId2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4200" u="sng" dirty="0">
              <a:hlinkClick r:id="rId2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200" u="sng" dirty="0">
                <a:effectLst/>
                <a:hlinkClick r:id="rId2"/>
              </a:rPr>
              <a:t>City of London Sessions</a:t>
            </a:r>
            <a:r>
              <a:rPr lang="en-US" sz="4200" dirty="0">
                <a:effectLst/>
              </a:rPr>
              <a:t>:</a:t>
            </a:r>
            <a:br>
              <a:rPr lang="en-US" sz="4200" dirty="0">
                <a:effectLst/>
              </a:rPr>
            </a:br>
            <a:r>
              <a:rPr lang="en-US" sz="4200" dirty="0">
                <a:effectLst/>
              </a:rPr>
              <a:t>Sessions Papers - Justices' Working </a:t>
            </a:r>
            <a:r>
              <a:rPr lang="en-US" sz="4200" dirty="0" err="1">
                <a:effectLst/>
              </a:rPr>
              <a:t>Documents</a:t>
            </a:r>
            <a:r>
              <a:rPr lang="en-US" sz="4200" i="1" dirty="0" err="1">
                <a:effectLst/>
              </a:rPr>
              <a:t>SL</a:t>
            </a:r>
            <a:r>
              <a:rPr lang="en-US" sz="4200" i="1" dirty="0">
                <a:effectLst/>
              </a:rPr>
              <a:t> | PS, </a:t>
            </a:r>
            <a:r>
              <a:rPr lang="en-US" sz="4200" dirty="0">
                <a:effectLst/>
              </a:rPr>
              <a:t>29th October 1767 - 18th February 1771.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4BCEACB-1478-1BFF-E016-1487C7D6E5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4043" r="-2" b="6781"/>
          <a:stretch/>
        </p:blipFill>
        <p:spPr>
          <a:xfrm>
            <a:off x="5311702" y="1033152"/>
            <a:ext cx="6878775" cy="5824847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92900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224E1B-0530-7CB0-3DA1-0079B9E51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 dirty="0"/>
              <a:t>Riots</a:t>
            </a: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CA9E536-DE3D-7BDE-5C9C-782AAE94D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2200" dirty="0"/>
              <a:t>‘Riot’ – a problematic term? </a:t>
            </a:r>
          </a:p>
          <a:p>
            <a:r>
              <a:rPr lang="en-US" sz="2200" dirty="0"/>
              <a:t>Risings </a:t>
            </a:r>
          </a:p>
          <a:p>
            <a:r>
              <a:rPr lang="en-US" sz="2200" dirty="0"/>
              <a:t>Fight for your rights!</a:t>
            </a:r>
          </a:p>
          <a:p>
            <a:r>
              <a:rPr lang="en-US" sz="2200" dirty="0"/>
              <a:t>Often initiated by women</a:t>
            </a:r>
          </a:p>
          <a:p>
            <a:r>
              <a:rPr lang="en-US" sz="2200" dirty="0"/>
              <a:t>Theft and destruction </a:t>
            </a:r>
          </a:p>
          <a:p>
            <a:r>
              <a:rPr lang="en-US" sz="2200" dirty="0"/>
              <a:t>Some tolerance from elite authorities, but a limit. </a:t>
            </a:r>
          </a:p>
          <a:p>
            <a:pPr marL="0" indent="0">
              <a:buNone/>
            </a:pP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Women’s March on Versailles</a:t>
            </a:r>
            <a:r>
              <a:rPr lang="en-GB" sz="16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5 October 1789.</a:t>
            </a:r>
            <a:endParaRPr lang="en-US" sz="2200" dirty="0"/>
          </a:p>
          <a:p>
            <a:endParaRPr lang="en-US" sz="22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6159112-3EE7-B2D4-3F75-2CF8F8A64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012699"/>
            <a:ext cx="6903720" cy="483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6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9" name="Rectangle 512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E2A954-E684-3558-8960-801CBD51E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/>
              <a:t>Rebellions</a:t>
            </a:r>
          </a:p>
        </p:txBody>
      </p:sp>
      <p:sp>
        <p:nvSpPr>
          <p:cNvPr id="513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6" name="Content Placeholder 5125">
            <a:extLst>
              <a:ext uri="{FF2B5EF4-FFF2-40B4-BE49-F238E27FC236}">
                <a16:creationId xmlns:a16="http://schemas.microsoft.com/office/drawing/2014/main" id="{00B21C9F-0FB8-71CA-19B5-C376E71AB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200" dirty="0" err="1"/>
              <a:t>Fettmilch</a:t>
            </a:r>
            <a:r>
              <a:rPr lang="en-US" sz="2200" dirty="0"/>
              <a:t> Rebellion, Frankfurt, 1612-1616</a:t>
            </a:r>
          </a:p>
          <a:p>
            <a:pPr lvl="1"/>
            <a:r>
              <a:rPr lang="en-US" sz="2000" dirty="0"/>
              <a:t>Rife antisemitism</a:t>
            </a:r>
          </a:p>
          <a:p>
            <a:pPr lvl="1"/>
            <a:r>
              <a:rPr lang="en-US" sz="2000" dirty="0"/>
              <a:t>Corrupt council </a:t>
            </a:r>
          </a:p>
          <a:p>
            <a:pPr lvl="1"/>
            <a:r>
              <a:rPr lang="en-US" sz="2000" dirty="0"/>
              <a:t>Internal and external attempts to facilitate negotiations</a:t>
            </a:r>
          </a:p>
          <a:p>
            <a:pPr lvl="1"/>
            <a:r>
              <a:rPr lang="en-US" sz="2000" dirty="0" err="1"/>
              <a:t>Judengasse</a:t>
            </a:r>
            <a:r>
              <a:rPr lang="en-US" sz="2000" dirty="0"/>
              <a:t> pillaged</a:t>
            </a:r>
          </a:p>
          <a:p>
            <a:pPr lvl="1"/>
            <a:r>
              <a:rPr lang="en-US" sz="2000" dirty="0"/>
              <a:t>Leader executed and many fined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pic>
        <p:nvPicPr>
          <p:cNvPr id="5122" name="Picture 2" descr="undefined">
            <a:extLst>
              <a:ext uri="{FF2B5EF4-FFF2-40B4-BE49-F238E27FC236}">
                <a16:creationId xmlns:a16="http://schemas.microsoft.com/office/drawing/2014/main" id="{572010B1-9537-5896-9E41-046A08B71A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4" r="9577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834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90" name="Rectangle 6189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103D24-2E01-E794-54F7-331FE2390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Rebellions </a:t>
            </a:r>
          </a:p>
        </p:txBody>
      </p:sp>
      <p:sp>
        <p:nvSpPr>
          <p:cNvPr id="619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C592F-5C59-F5A5-921F-5BE22F997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6624"/>
            <a:ext cx="6894576" cy="3483864"/>
          </a:xfrm>
        </p:spPr>
        <p:txBody>
          <a:bodyPr>
            <a:normAutofit/>
          </a:bodyPr>
          <a:lstStyle/>
          <a:p>
            <a:r>
              <a:rPr lang="en-US" sz="2200"/>
              <a:t>The Pilgrimage of Grace, England, 1536</a:t>
            </a:r>
          </a:p>
          <a:p>
            <a:endParaRPr lang="en-US" sz="2200"/>
          </a:p>
          <a:p>
            <a:r>
              <a:rPr lang="en-US" sz="2200"/>
              <a:t>Religious, political, economic factors. </a:t>
            </a:r>
          </a:p>
          <a:p>
            <a:endParaRPr lang="en-US" sz="2200"/>
          </a:p>
          <a:p>
            <a:r>
              <a:rPr lang="en-US" sz="2200"/>
              <a:t>List of demands issued, included return to papal authority and end of enclosure</a:t>
            </a:r>
          </a:p>
          <a:p>
            <a:endParaRPr lang="en-US" sz="2200"/>
          </a:p>
          <a:p>
            <a:r>
              <a:rPr lang="en-US" sz="2200"/>
              <a:t>Around 200 executed for participating </a:t>
            </a:r>
          </a:p>
        </p:txBody>
      </p:sp>
      <p:pic>
        <p:nvPicPr>
          <p:cNvPr id="6146" name="Picture 2" descr="undefined">
            <a:extLst>
              <a:ext uri="{FF2B5EF4-FFF2-40B4-BE49-F238E27FC236}">
                <a16:creationId xmlns:a16="http://schemas.microsoft.com/office/drawing/2014/main" id="{C71B88EA-3943-F509-2225-BEFA1E1363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0" r="-1" b="51277"/>
          <a:stretch/>
        </p:blipFill>
        <p:spPr bwMode="auto">
          <a:xfrm>
            <a:off x="7863840" y="1120113"/>
            <a:ext cx="4014216" cy="184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Pilgrimage of Grace 1536">
            <a:extLst>
              <a:ext uri="{FF2B5EF4-FFF2-40B4-BE49-F238E27FC236}">
                <a16:creationId xmlns:a16="http://schemas.microsoft.com/office/drawing/2014/main" id="{8A2D2F54-6A81-D713-1140-D2A422E79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2" r="-2" b="15358"/>
          <a:stretch/>
        </p:blipFill>
        <p:spPr bwMode="auto">
          <a:xfrm>
            <a:off x="7863840" y="4247472"/>
            <a:ext cx="3995928" cy="183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659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4C164D-FA9D-D75A-2448-08B793305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The German Peasant’s War, 1524/5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41DC2-8AC4-DDCB-D2CB-55C4327F0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5452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b="0" dirty="0">
                <a:effectLst/>
              </a:rPr>
              <a:t>Largest and most widespread uprising </a:t>
            </a:r>
            <a:endParaRPr lang="en-GB" sz="2000" b="0" dirty="0">
              <a:effectLst/>
              <a:latin typeface="Aptos" panose="020B0004020202020204" pitchFamily="34" charset="0"/>
            </a:endParaRPr>
          </a:p>
          <a:p>
            <a:r>
              <a:rPr lang="en-GB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religious, political, and economic factors</a:t>
            </a:r>
            <a:r>
              <a:rPr lang="en-GB" sz="2000" dirty="0">
                <a:effectLst/>
                <a:latin typeface="Aptos" panose="020B0004020202020204" pitchFamily="34" charset="0"/>
              </a:rPr>
              <a:t> </a:t>
            </a:r>
          </a:p>
          <a:p>
            <a:r>
              <a:rPr lang="en-GB" sz="2000" dirty="0">
                <a:effectLst/>
                <a:latin typeface="Aptos" panose="020B0004020202020204" pitchFamily="34" charset="0"/>
              </a:rPr>
              <a:t>Martin Luther, </a:t>
            </a:r>
            <a:r>
              <a:rPr lang="en-GB" sz="2000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Against the Murderous, Thieving Hordes of Peasants</a:t>
            </a:r>
            <a:r>
              <a:rPr lang="en-GB" sz="2000" dirty="0">
                <a:effectLst/>
                <a:latin typeface="Aptos" panose="020B0004020202020204" pitchFamily="34" charset="0"/>
              </a:rPr>
              <a:t>  </a:t>
            </a:r>
            <a:r>
              <a:rPr lang="en-GB" sz="2000" i="1" dirty="0">
                <a:effectLst/>
                <a:latin typeface="Aptos" panose="020B0004020202020204" pitchFamily="34" charset="0"/>
              </a:rPr>
              <a:t>(1525)</a:t>
            </a:r>
          </a:p>
          <a:p>
            <a:r>
              <a:rPr lang="en-GB" sz="2000" dirty="0">
                <a:effectLst/>
                <a:latin typeface="Aptos" panose="020B0004020202020204" pitchFamily="34" charset="0"/>
              </a:rPr>
              <a:t>Violently suppressed by military groups</a:t>
            </a:r>
          </a:p>
          <a:p>
            <a:endParaRPr lang="en-GB" sz="2000" b="0" i="1" dirty="0"/>
          </a:p>
          <a:p>
            <a:r>
              <a:rPr lang="en-GB" sz="2000" b="0" i="1" dirty="0">
                <a:effectLst/>
              </a:rPr>
              <a:t>The Twelve Articles of the Peasants: </a:t>
            </a:r>
          </a:p>
          <a:p>
            <a:r>
              <a:rPr lang="en-GB" sz="2000" b="0" i="1" dirty="0">
                <a:effectLst/>
              </a:rPr>
              <a:t>The First Article</a:t>
            </a:r>
            <a:r>
              <a:rPr lang="en-GB" sz="2000" b="0" i="0" dirty="0">
                <a:effectLst/>
              </a:rPr>
              <a:t>. – ‘First, it is our humble petition and desire, as also our will and resolution, that in the future we should have power and authority so that each community should choose and appoint a pastor.’</a:t>
            </a:r>
          </a:p>
          <a:p>
            <a:endParaRPr lang="en-GB" sz="2000" b="0" i="1" dirty="0">
              <a:effectLst/>
            </a:endParaRPr>
          </a:p>
          <a:p>
            <a:r>
              <a:rPr lang="en-GB" sz="2000" b="0" i="1" dirty="0">
                <a:effectLst/>
              </a:rPr>
              <a:t>The Fifth Article</a:t>
            </a:r>
            <a:r>
              <a:rPr lang="en-GB" sz="2000" b="0" i="0" dirty="0">
                <a:effectLst/>
              </a:rPr>
              <a:t>. – ‘In the fifth place we are aggrieved in the matter of wood-cutting, for the noble folk have appropriated all the woods to themselves…be free to every member of the community to help himself to such fire-wood as he needs in his home.’</a:t>
            </a:r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592229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C66F23-AFE0-85B7-9747-D248C10BE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Revolutions</a:t>
            </a:r>
          </a:p>
        </p:txBody>
      </p:sp>
      <p:sp>
        <p:nvSpPr>
          <p:cNvPr id="717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25B9D-8FD9-04A9-4E75-66762E364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200" dirty="0"/>
              <a:t>Enlightenment influences: equality, individualism, liberty, consent.</a:t>
            </a:r>
          </a:p>
          <a:p>
            <a:r>
              <a:rPr lang="en-US" sz="2200" dirty="0"/>
              <a:t>America and France</a:t>
            </a:r>
          </a:p>
          <a:p>
            <a:r>
              <a:rPr lang="en-US" sz="2200" dirty="0"/>
              <a:t>Global impact:</a:t>
            </a:r>
          </a:p>
          <a:p>
            <a:pPr marL="0" indent="0">
              <a:buNone/>
            </a:pPr>
            <a:r>
              <a:rPr lang="en-US" sz="2200" dirty="0"/>
              <a:t>	- The Haitian Revolution</a:t>
            </a:r>
          </a:p>
          <a:p>
            <a:pPr marL="0" indent="0">
              <a:buNone/>
            </a:pPr>
            <a:r>
              <a:rPr lang="en-GB" sz="1600" b="0" i="1" dirty="0">
                <a:effectLst/>
                <a:latin typeface="montserrat" panose="020F0502020204030204" pitchFamily="34" charset="0"/>
              </a:rPr>
              <a:t>Attack and take of the </a:t>
            </a:r>
            <a:r>
              <a:rPr lang="en-GB" sz="1600" b="0" i="1" dirty="0" err="1">
                <a:effectLst/>
                <a:latin typeface="montserrat" panose="020F0502020204030204" pitchFamily="34" charset="0"/>
              </a:rPr>
              <a:t>Crête</a:t>
            </a:r>
            <a:r>
              <a:rPr lang="en-GB" sz="1600" b="0" i="1" dirty="0">
                <a:effectLst/>
                <a:latin typeface="montserrat" panose="020F0502020204030204" pitchFamily="34" charset="0"/>
              </a:rPr>
              <a:t>-</a:t>
            </a:r>
            <a:r>
              <a:rPr lang="en-GB" sz="1600" b="0" i="1" dirty="0" err="1">
                <a:effectLst/>
                <a:latin typeface="montserrat" panose="020F0502020204030204" pitchFamily="34" charset="0"/>
              </a:rPr>
              <a:t>à</a:t>
            </a:r>
            <a:r>
              <a:rPr lang="en-GB" sz="1600" b="0" i="1" dirty="0">
                <a:effectLst/>
                <a:latin typeface="montserrat" panose="020F0502020204030204" pitchFamily="34" charset="0"/>
              </a:rPr>
              <a:t>-Pierrot</a:t>
            </a:r>
            <a:r>
              <a:rPr lang="en-GB" sz="1600" b="0" i="0" dirty="0">
                <a:effectLst/>
                <a:latin typeface="montserrat" panose="020F0502020204030204" pitchFamily="34" charset="0"/>
              </a:rPr>
              <a:t> (March 24, 1802) by Auguste </a:t>
            </a:r>
            <a:r>
              <a:rPr lang="en-GB" sz="1600" b="0" i="0" dirty="0" err="1">
                <a:effectLst/>
                <a:latin typeface="montserrat" panose="020F0502020204030204" pitchFamily="34" charset="0"/>
              </a:rPr>
              <a:t>Raffet</a:t>
            </a:r>
            <a:r>
              <a:rPr lang="en-US" sz="2200" b="0" i="0" dirty="0">
                <a:effectLst/>
                <a:latin typeface="montserrat" panose="020F0502020204030204" pitchFamily="34" charset="0"/>
              </a:rPr>
              <a:t>.</a:t>
            </a:r>
            <a:endParaRPr lang="en-US" sz="2200" dirty="0"/>
          </a:p>
          <a:p>
            <a:endParaRPr lang="en-US" sz="2200" dirty="0"/>
          </a:p>
        </p:txBody>
      </p:sp>
      <p:pic>
        <p:nvPicPr>
          <p:cNvPr id="7170" name="Picture 2" descr="Battle of Vertières in 1803 Haitian Revolution">
            <a:extLst>
              <a:ext uri="{FF2B5EF4-FFF2-40B4-BE49-F238E27FC236}">
                <a16:creationId xmlns:a16="http://schemas.microsoft.com/office/drawing/2014/main" id="{6F814F60-3B12-4CFB-6B92-520C3EE735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8" r="19488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89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278591-1A81-7878-624C-6F6D0550B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Radical Popular Politics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AE99C0-A806-F2BD-8D9C-A888A77B3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200" dirty="0"/>
              <a:t>The London Corresponding Society (est. 1792)</a:t>
            </a:r>
          </a:p>
          <a:p>
            <a:r>
              <a:rPr lang="en-US" sz="2200" dirty="0"/>
              <a:t>Accessible for working men</a:t>
            </a:r>
          </a:p>
          <a:p>
            <a:r>
              <a:rPr lang="en-US" sz="2200" dirty="0"/>
              <a:t>The meeting in Copenhagen Fields (Islington) 1795. </a:t>
            </a:r>
          </a:p>
          <a:p>
            <a:r>
              <a:rPr lang="en-US" sz="2200" dirty="0"/>
              <a:t>Attempts from British government to suppress.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A04B24-4683-7F86-6BA9-CF862B88D0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54" r="10071" b="-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67477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122138-3F32-E739-A3CF-BD5D6EF55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000"/>
              <a:t>Conclusions 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45DFC-D4BE-EB1B-D757-D4B9CAE98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7713" y="1803654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2200" dirty="0"/>
              <a:t>Ordinary people participated in politics in diverse ways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Rights to subsistence and to protection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Urban and rural/local and regional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Resistance and protest took many forms and prompted various responses from elite authorities</a:t>
            </a:r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47302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9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B1C9FF-9645-5CF4-9A18-D00D95A4B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sz="4000"/>
              <a:t>Outline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D4ACE50F-6184-F3B7-3F22-72CC8CCA3D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743388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3615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7934FF-AAA2-5066-B0D3-55C2E4F7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Historiography</a:t>
            </a:r>
          </a:p>
        </p:txBody>
      </p:sp>
      <p:sp>
        <p:nvSpPr>
          <p:cNvPr id="3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DE614-5FD8-7CA2-0FC0-791C6E984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fontScale="92500" lnSpcReduction="20000"/>
          </a:bodyPr>
          <a:lstStyle/>
          <a:p>
            <a:r>
              <a:rPr lang="en-US" sz="2000" dirty="0"/>
              <a:t>Political History </a:t>
            </a:r>
          </a:p>
          <a:p>
            <a:endParaRPr lang="en-US" sz="2000" dirty="0"/>
          </a:p>
          <a:p>
            <a:r>
              <a:rPr lang="en-US" sz="2000" dirty="0"/>
              <a:t>The development of ‘social history’. </a:t>
            </a:r>
          </a:p>
          <a:p>
            <a:pPr lvl="1"/>
            <a:r>
              <a:rPr lang="en-US" sz="2000" i="1" dirty="0"/>
              <a:t>The Annales School</a:t>
            </a:r>
          </a:p>
          <a:p>
            <a:pPr lvl="1"/>
            <a:r>
              <a:rPr lang="en-US" sz="2000" i="1" dirty="0"/>
              <a:t>Communist Party Historians’ Group 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George </a:t>
            </a:r>
            <a:r>
              <a:rPr lang="en-GB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Rudé</a:t>
            </a:r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20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Crowd in History: A Study of Popular Disturbances in France and England </a:t>
            </a:r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(1964)</a:t>
            </a:r>
          </a:p>
          <a:p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E. P. Thompson, </a:t>
            </a:r>
            <a:r>
              <a:rPr lang="en-GB" sz="2000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Making of the English Working Class </a:t>
            </a: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(1963)</a:t>
            </a:r>
          </a:p>
          <a:p>
            <a:r>
              <a:rPr lang="en-GB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N. </a:t>
            </a:r>
            <a:r>
              <a:rPr lang="en-GB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</a:t>
            </a:r>
            <a:r>
              <a:rPr lang="en-GB" sz="20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emon</a:t>
            </a: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-Davis, “The Rites of Violence: Religious Riot in </a:t>
            </a:r>
            <a:r>
              <a:rPr lang="en-GB" sz="20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Sixeteenth</a:t>
            </a: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-Century France’, </a:t>
            </a:r>
            <a:r>
              <a:rPr lang="en-GB" sz="2000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P&amp;P </a:t>
            </a: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59 (1973)</a:t>
            </a:r>
          </a:p>
          <a:p>
            <a:endParaRPr lang="en-GB" sz="2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Interdisciplinarity – influences from the social sciences</a:t>
            </a:r>
            <a:endParaRPr lang="en-US" sz="2000" dirty="0"/>
          </a:p>
          <a:p>
            <a:endParaRPr lang="en-US" sz="1500" dirty="0"/>
          </a:p>
          <a:p>
            <a:pPr lvl="1"/>
            <a:endParaRPr lang="en-US" sz="1500" i="1" dirty="0"/>
          </a:p>
          <a:p>
            <a:pPr lvl="1"/>
            <a:endParaRPr lang="en-US" sz="1500" i="1" dirty="0"/>
          </a:p>
        </p:txBody>
      </p:sp>
      <p:pic>
        <p:nvPicPr>
          <p:cNvPr id="15" name="Picture 14" descr="Abstract blurred public library with bookshelves">
            <a:extLst>
              <a:ext uri="{FF2B5EF4-FFF2-40B4-BE49-F238E27FC236}">
                <a16:creationId xmlns:a16="http://schemas.microsoft.com/office/drawing/2014/main" id="{B08084E8-1509-743E-2A7B-572C793EBB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16" r="28668" b="2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89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C9A14A-E008-6DDC-0D8A-85BCC2B4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/>
              <a:t>Broadening the Scope of Political History</a:t>
            </a:r>
          </a:p>
        </p:txBody>
      </p:sp>
      <p:pic>
        <p:nvPicPr>
          <p:cNvPr id="5" name="Picture 4" descr="Front steps and columns of a majestic city building">
            <a:extLst>
              <a:ext uri="{FF2B5EF4-FFF2-40B4-BE49-F238E27FC236}">
                <a16:creationId xmlns:a16="http://schemas.microsoft.com/office/drawing/2014/main" id="{FF295ECF-F5C9-DC1A-7F89-3CC29BFE99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60" r="28509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23AFF-947A-500A-5CD9-1BAFF78C0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GB" sz="1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POLITICS: ‘an ongoing bargaining process between those who claim governmental authority in a given territory (rulers) and those over whom that authority is said to extend (subjects)’.</a:t>
            </a:r>
          </a:p>
          <a:p>
            <a:pPr marL="233363" indent="0">
              <a:buNone/>
            </a:pPr>
            <a:r>
              <a:rPr lang="en-GB" sz="1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Wayne </a:t>
            </a:r>
            <a:r>
              <a:rPr lang="en-GB" sz="1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</a:t>
            </a:r>
            <a:r>
              <a:rPr lang="en-GB" sz="1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Brake, </a:t>
            </a:r>
            <a:r>
              <a:rPr lang="en-GB" sz="1900" i="1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Shaping History: Ordinary People in European Politics, 1500-1700</a:t>
            </a:r>
            <a:r>
              <a:rPr lang="en-GB" sz="1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en-GB" sz="19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1998).</a:t>
            </a:r>
            <a:endParaRPr lang="en-GB" sz="1900" dirty="0">
              <a:effectLst/>
              <a:highlight>
                <a:srgbClr val="FFFF00"/>
              </a:highlight>
            </a:endParaRPr>
          </a:p>
          <a:p>
            <a:endParaRPr lang="en-GB" sz="1900" dirty="0"/>
          </a:p>
          <a:p>
            <a:r>
              <a:rPr lang="en-GB" sz="1900" dirty="0"/>
              <a:t>Contribution and involvement of groups not traditionally studied by political historians: e.g., women, working men, immigrants, religious nonconformists… </a:t>
            </a:r>
          </a:p>
          <a:p>
            <a:pPr marL="0" indent="0">
              <a:buNone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325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487D97-101E-11A7-D3E6-03FA38E1B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 dirty="0"/>
              <a:t>Ideologies</a:t>
            </a:r>
          </a:p>
        </p:txBody>
      </p:sp>
      <p:sp>
        <p:nvSpPr>
          <p:cNvPr id="18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B6215DD-A356-30DA-07E0-EAEB02F1D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Autofit/>
          </a:bodyPr>
          <a:lstStyle/>
          <a:p>
            <a:r>
              <a:rPr lang="en-US" sz="2000" dirty="0"/>
              <a:t>The Three Estates:</a:t>
            </a:r>
          </a:p>
          <a:p>
            <a:pPr marL="0" indent="0">
              <a:buNone/>
            </a:pPr>
            <a:r>
              <a:rPr lang="en-US" sz="2000" dirty="0"/>
              <a:t>	- Clergy (who pray)</a:t>
            </a:r>
          </a:p>
          <a:p>
            <a:pPr marL="0" indent="0">
              <a:buNone/>
            </a:pPr>
            <a:r>
              <a:rPr lang="en-US" sz="2000" dirty="0"/>
              <a:t>	- Nobility (who fight)</a:t>
            </a:r>
          </a:p>
          <a:p>
            <a:pPr marL="0" indent="0">
              <a:buNone/>
            </a:pPr>
            <a:r>
              <a:rPr lang="en-US" sz="2000" dirty="0"/>
              <a:t>	- The People (who </a:t>
            </a:r>
            <a:r>
              <a:rPr lang="en-US" sz="2000" dirty="0" err="1"/>
              <a:t>labour</a:t>
            </a:r>
            <a:r>
              <a:rPr lang="en-US" sz="2000" dirty="0"/>
              <a:t>)</a:t>
            </a:r>
          </a:p>
          <a:p>
            <a:endParaRPr lang="en-US" sz="2000" dirty="0"/>
          </a:p>
          <a:p>
            <a:r>
              <a:rPr lang="en-US" sz="2000" dirty="0"/>
              <a:t>Paternalism</a:t>
            </a:r>
          </a:p>
          <a:p>
            <a:pPr marL="0" indent="0">
              <a:buNone/>
            </a:pPr>
            <a:r>
              <a:rPr lang="en-US" sz="2000" dirty="0"/>
              <a:t>	- responsibilities and obligation</a:t>
            </a:r>
          </a:p>
          <a:p>
            <a:pPr marL="0" indent="0">
              <a:buNone/>
            </a:pPr>
            <a:r>
              <a:rPr lang="en-US" sz="2000" dirty="0"/>
              <a:t>	- rights that were protected?</a:t>
            </a:r>
          </a:p>
          <a:p>
            <a:pPr marL="0" indent="0">
              <a:buNone/>
            </a:pPr>
            <a:r>
              <a:rPr lang="en-US" sz="2000" dirty="0"/>
              <a:t>	</a:t>
            </a:r>
          </a:p>
          <a:p>
            <a:r>
              <a:rPr lang="en-US" sz="2000" dirty="0"/>
              <a:t>E. P. Thompson’s “Moral Economy”.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9874EC8-D187-9EF5-E94C-9F70D82E10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96" r="5850"/>
          <a:stretch/>
        </p:blipFill>
        <p:spPr>
          <a:xfrm>
            <a:off x="6798216" y="640080"/>
            <a:ext cx="4060632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2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9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B3EA01-4F92-4047-D87F-65C9D2AFD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Practices:</a:t>
            </a:r>
            <a:br>
              <a:rPr lang="en-US" sz="5400" dirty="0"/>
            </a:br>
            <a:r>
              <a:rPr lang="en-US" sz="5400" dirty="0"/>
              <a:t>Local Government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F47DEE-E81D-3F2B-D863-9757BBD1D4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39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2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767BA5F1-6C91-5C01-82A9-3137C0A1B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/>
              <a:t>RURAL </a:t>
            </a:r>
          </a:p>
          <a:p>
            <a:r>
              <a:rPr lang="en-US" sz="2200" dirty="0"/>
              <a:t>The Manor</a:t>
            </a:r>
          </a:p>
          <a:p>
            <a:pPr marL="0" indent="0">
              <a:buNone/>
            </a:pPr>
            <a:r>
              <a:rPr lang="en-US" sz="2200" dirty="0"/>
              <a:t>	- Lords and serfs</a:t>
            </a:r>
          </a:p>
          <a:p>
            <a:pPr marL="0" indent="0">
              <a:buNone/>
            </a:pPr>
            <a:r>
              <a:rPr lang="en-US" sz="2200" dirty="0"/>
              <a:t>	- Some involvement in local government</a:t>
            </a:r>
          </a:p>
          <a:p>
            <a:endParaRPr lang="en-US" sz="2200" dirty="0"/>
          </a:p>
          <a:p>
            <a:r>
              <a:rPr lang="en-US" sz="2200" dirty="0"/>
              <a:t>Independent Village Commune</a:t>
            </a:r>
          </a:p>
          <a:p>
            <a:pPr marL="0" indent="0">
              <a:buNone/>
            </a:pPr>
            <a:r>
              <a:rPr lang="en-US" sz="2200" dirty="0"/>
              <a:t>	- Ruler (secular or ecclesiastical)</a:t>
            </a:r>
          </a:p>
          <a:p>
            <a:pPr marL="0" indent="0">
              <a:buNone/>
            </a:pPr>
            <a:r>
              <a:rPr lang="en-US" sz="2200" dirty="0"/>
              <a:t>	- Assembly of all householders</a:t>
            </a:r>
          </a:p>
          <a:p>
            <a:pPr marL="0" indent="0">
              <a:buNone/>
            </a:pPr>
            <a:r>
              <a:rPr lang="en-US" sz="2200" dirty="0"/>
              <a:t>	- Elected officials (mayor, etc.)</a:t>
            </a:r>
          </a:p>
        </p:txBody>
      </p:sp>
    </p:spTree>
    <p:extLst>
      <p:ext uri="{BB962C8B-B14F-4D97-AF65-F5344CB8AC3E}">
        <p14:creationId xmlns:p14="http://schemas.microsoft.com/office/powerpoint/2010/main" val="3586089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9" name="Rectangle 308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B3EA01-4F92-4047-D87F-65C9D2AFD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n-US" sz="5400" dirty="0"/>
              <a:t>Practices:</a:t>
            </a:r>
            <a:br>
              <a:rPr lang="en-US" sz="5400" dirty="0"/>
            </a:br>
            <a:r>
              <a:rPr lang="en-US" sz="5400" dirty="0"/>
              <a:t>Local Government</a:t>
            </a:r>
          </a:p>
        </p:txBody>
      </p:sp>
      <p:sp>
        <p:nvSpPr>
          <p:cNvPr id="309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767BA5F1-6C91-5C01-82A9-3137C0A1B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Urban</a:t>
            </a:r>
          </a:p>
          <a:p>
            <a:r>
              <a:rPr lang="en-US" sz="2000" dirty="0"/>
              <a:t>Town Charters</a:t>
            </a:r>
          </a:p>
          <a:p>
            <a:pPr marL="0" indent="0">
              <a:buNone/>
            </a:pPr>
            <a:r>
              <a:rPr lang="en-US" sz="2000" dirty="0"/>
              <a:t>	- citizens more freedoms than rural counterparts</a:t>
            </a:r>
          </a:p>
          <a:p>
            <a:pPr marL="0" indent="0">
              <a:buNone/>
            </a:pPr>
            <a:r>
              <a:rPr lang="en-US" sz="2000" dirty="0"/>
              <a:t>	- Burghers voluntary association </a:t>
            </a:r>
          </a:p>
          <a:p>
            <a:endParaRPr lang="en-US" sz="2000" dirty="0"/>
          </a:p>
          <a:p>
            <a:r>
              <a:rPr lang="en-US" sz="2000" dirty="0"/>
              <a:t>Complex government </a:t>
            </a:r>
          </a:p>
          <a:p>
            <a:pPr marL="0" indent="0">
              <a:buNone/>
            </a:pPr>
            <a:r>
              <a:rPr lang="en-US" sz="2000" dirty="0"/>
              <a:t>	- General assembly of all male householders</a:t>
            </a:r>
          </a:p>
          <a:p>
            <a:pPr marL="0" indent="0">
              <a:buNone/>
            </a:pPr>
            <a:r>
              <a:rPr lang="en-US" sz="2000" dirty="0"/>
              <a:t>	- Smaller council of elected individuals</a:t>
            </a:r>
          </a:p>
          <a:p>
            <a:pPr marL="0" indent="0">
              <a:buNone/>
            </a:pPr>
            <a:r>
              <a:rPr lang="en-US" sz="2000" dirty="0"/>
              <a:t>	- Aldermen</a:t>
            </a:r>
          </a:p>
          <a:p>
            <a:pPr marL="0" indent="0">
              <a:buNone/>
            </a:pPr>
            <a:r>
              <a:rPr lang="en-US" sz="2000" dirty="0"/>
              <a:t>	- Leader (Mayor/Burger Meister)</a:t>
            </a:r>
          </a:p>
          <a:p>
            <a:pPr marL="0" indent="0">
              <a:buNone/>
            </a:pPr>
            <a:r>
              <a:rPr lang="en-US" sz="2000" dirty="0"/>
              <a:t>	- Guilds - influence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23746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2B2EEB-2E9B-3791-7AFB-C0948FC95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‘Communalism’, Peter </a:t>
            </a:r>
            <a:r>
              <a:rPr lang="en-US" sz="5400" dirty="0" err="1"/>
              <a:t>Blickle</a:t>
            </a:r>
            <a:endParaRPr lang="en-US" sz="5400" dirty="0"/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930D1-586F-C80F-685F-0CC602C27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Collective decision making </a:t>
            </a:r>
          </a:p>
          <a:p>
            <a:endParaRPr lang="en-US" dirty="0"/>
          </a:p>
          <a:p>
            <a:r>
              <a:rPr lang="en-US" dirty="0"/>
              <a:t>Elected individuals who were held accountable</a:t>
            </a:r>
          </a:p>
          <a:p>
            <a:endParaRPr lang="en-US" dirty="0"/>
          </a:p>
          <a:p>
            <a:r>
              <a:rPr lang="en-US" dirty="0"/>
              <a:t>Decisions made in the interest of the common good</a:t>
            </a:r>
          </a:p>
        </p:txBody>
      </p:sp>
    </p:spTree>
    <p:extLst>
      <p:ext uri="{BB962C8B-B14F-4D97-AF65-F5344CB8AC3E}">
        <p14:creationId xmlns:p14="http://schemas.microsoft.com/office/powerpoint/2010/main" val="1026475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7" name="Rectangle 1046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B3EA01-4F92-4047-D87F-65C9D2AFD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325369"/>
            <a:ext cx="4670097" cy="1956841"/>
          </a:xfrm>
        </p:spPr>
        <p:txBody>
          <a:bodyPr anchor="b">
            <a:noAutofit/>
          </a:bodyPr>
          <a:lstStyle/>
          <a:p>
            <a:r>
              <a:rPr lang="en-US" sz="4800" dirty="0"/>
              <a:t>Practices:</a:t>
            </a:r>
            <a:br>
              <a:rPr lang="en-US" sz="4800" dirty="0"/>
            </a:br>
            <a:r>
              <a:rPr lang="en-US" sz="4800" dirty="0"/>
              <a:t>Regional/national Government </a:t>
            </a:r>
          </a:p>
        </p:txBody>
      </p:sp>
      <p:sp>
        <p:nvSpPr>
          <p:cNvPr id="1049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767BA5F1-6C91-5C01-82A9-3137C0A1B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1800" dirty="0"/>
              <a:t>Legal Courts</a:t>
            </a:r>
          </a:p>
          <a:p>
            <a:pPr lvl="1">
              <a:buFontTx/>
              <a:buChar char="-"/>
            </a:pPr>
            <a:r>
              <a:rPr lang="en-US" sz="1400" dirty="0"/>
              <a:t>Secular and ecclesiastical</a:t>
            </a:r>
          </a:p>
          <a:p>
            <a:pPr marL="457200" lvl="1" indent="0">
              <a:buNone/>
            </a:pPr>
            <a:endParaRPr lang="en-US" sz="1400" dirty="0"/>
          </a:p>
          <a:p>
            <a:r>
              <a:rPr lang="en-US" sz="1800" dirty="0"/>
              <a:t>Representative Assemblies </a:t>
            </a:r>
          </a:p>
          <a:p>
            <a:endParaRPr lang="en-US" sz="1800" dirty="0"/>
          </a:p>
          <a:p>
            <a:r>
              <a:rPr lang="en-US" sz="1800" dirty="0"/>
              <a:t>Diets</a:t>
            </a:r>
          </a:p>
          <a:p>
            <a:pPr marL="457200" lvl="1" indent="0">
              <a:buNone/>
            </a:pPr>
            <a:r>
              <a:rPr lang="en-US" sz="1400" dirty="0"/>
              <a:t>- The central imperial Diet, Regensburg Town Hall, seating plan, 1675. </a:t>
            </a:r>
          </a:p>
        </p:txBody>
      </p:sp>
      <p:pic>
        <p:nvPicPr>
          <p:cNvPr id="4" name="Picture 2" descr="undefined">
            <a:extLst>
              <a:ext uri="{FF2B5EF4-FFF2-40B4-BE49-F238E27FC236}">
                <a16:creationId xmlns:a16="http://schemas.microsoft.com/office/drawing/2014/main" id="{FC4E2A65-CF01-35DB-EE77-877A0BF535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44" b="5260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430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12867</TotalTime>
  <Words>801</Words>
  <Application>Microsoft Office PowerPoint</Application>
  <PresentationFormat>Widescreen</PresentationFormat>
  <Paragraphs>158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Aptos</vt:lpstr>
      <vt:lpstr>Aptos Display</vt:lpstr>
      <vt:lpstr>Arial</vt:lpstr>
      <vt:lpstr>Calibri</vt:lpstr>
      <vt:lpstr>montserrat</vt:lpstr>
      <vt:lpstr>Office Theme</vt:lpstr>
      <vt:lpstr>Popular Politics and Protest</vt:lpstr>
      <vt:lpstr>Outline</vt:lpstr>
      <vt:lpstr>Historiography</vt:lpstr>
      <vt:lpstr>Broadening the Scope of Political History</vt:lpstr>
      <vt:lpstr>Ideologies</vt:lpstr>
      <vt:lpstr>Practices: Local Government</vt:lpstr>
      <vt:lpstr>Practices: Local Government</vt:lpstr>
      <vt:lpstr>‘Communalism’, Peter Blickle</vt:lpstr>
      <vt:lpstr>Practices: Regional/national Government </vt:lpstr>
      <vt:lpstr>Forms of Protest </vt:lpstr>
      <vt:lpstr>An Audience</vt:lpstr>
      <vt:lpstr>Petitions </vt:lpstr>
      <vt:lpstr>Riots</vt:lpstr>
      <vt:lpstr>Rebellions</vt:lpstr>
      <vt:lpstr>Rebellions </vt:lpstr>
      <vt:lpstr>The German Peasant’s War, 1524/5</vt:lpstr>
      <vt:lpstr>Revolutions</vt:lpstr>
      <vt:lpstr>Radical Popular Politics</vt:lpstr>
      <vt:lpstr>Conclusions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Popular Politics and Protest</dc:title>
  <dc:creator>Mat Hanley</dc:creator>
  <cp:lastModifiedBy>Marshall, Peter</cp:lastModifiedBy>
  <cp:revision>18</cp:revision>
  <dcterms:created xsi:type="dcterms:W3CDTF">2024-02-12T15:57:52Z</dcterms:created>
  <dcterms:modified xsi:type="dcterms:W3CDTF">2024-02-23T11:01:12Z</dcterms:modified>
</cp:coreProperties>
</file>